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14.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13.gif" ContentType="image/gif"/>
  <Override PartName="/ppt/media/image16.png" ContentType="image/png"/>
  <Override PartName="/ppt/media/image12.png" ContentType="image/png"/>
  <Override PartName="/ppt/media/image9.png" ContentType="image/png"/>
  <Override PartName="/ppt/media/image7.gif" ContentType="image/gif"/>
  <Override PartName="/ppt/media/image11.png" ContentType="image/png"/>
  <Override PartName="/ppt/media/image19.png" ContentType="image/png"/>
  <Override PartName="/ppt/media/image1.png" ContentType="image/png"/>
  <Override PartName="/ppt/media/image18.png" ContentType="image/png"/>
  <Override PartName="/ppt/media/image17.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157469FC-E571-4959-8DD1-A800445D00D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1143000" y="685800"/>
            <a:ext cx="4570920" cy="3427920"/>
          </a:xfrm>
          <a:prstGeom prst="rect">
            <a:avLst/>
          </a:prstGeom>
          <a:ln w="0">
            <a:noFill/>
          </a:ln>
        </p:spPr>
      </p:sp>
      <p:sp>
        <p:nvSpPr>
          <p:cNvPr id="245"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1200" spc="-1" strike="noStrike">
                <a:latin typeface="Arial"/>
              </a:rPr>
              <a:t>Dot plot: compare each base in the query against each base in the subject</a:t>
            </a:r>
            <a:endParaRPr b="0" lang="en-IN" sz="1200" spc="-1" strike="noStrike">
              <a:latin typeface="Arial"/>
            </a:endParaRPr>
          </a:p>
          <a:p>
            <a:pPr marL="216000" indent="-216000">
              <a:lnSpc>
                <a:spcPct val="100000"/>
              </a:lnSpc>
              <a:tabLst>
                <a:tab algn="l" pos="0"/>
              </a:tabLst>
            </a:pPr>
            <a:r>
              <a:rPr b="0" lang="en-US" sz="2000" spc="-1" strike="noStrike">
                <a:latin typeface="Arial"/>
              </a:rPr>
              <a:t>Where does the alignment come from?</a:t>
            </a:r>
            <a:endParaRPr b="0" lang="en-IN" sz="2000" spc="-1" strike="noStrike">
              <a:latin typeface="Arial"/>
            </a:endParaRPr>
          </a:p>
        </p:txBody>
      </p:sp>
      <p:sp>
        <p:nvSpPr>
          <p:cNvPr id="246"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55D80243-7067-42EC-9EBB-08C92345293D}"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1143000" y="685800"/>
            <a:ext cx="4570920" cy="3427920"/>
          </a:xfrm>
          <a:prstGeom prst="rect">
            <a:avLst/>
          </a:prstGeom>
          <a:ln w="0">
            <a:noFill/>
          </a:ln>
        </p:spPr>
      </p:sp>
      <p:sp>
        <p:nvSpPr>
          <p:cNvPr id="248"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endParaRPr b="0" lang="en-IN" sz="2000" spc="-1" strike="noStrike">
              <a:latin typeface="Arial"/>
            </a:endParaRPr>
          </a:p>
        </p:txBody>
      </p:sp>
      <p:sp>
        <p:nvSpPr>
          <p:cNvPr id="249"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609F9711-1F7F-498B-897B-7B2CA2BA8D86}"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1143000" y="685800"/>
            <a:ext cx="4570920" cy="3427920"/>
          </a:xfrm>
          <a:prstGeom prst="rect">
            <a:avLst/>
          </a:prstGeom>
          <a:ln w="0">
            <a:noFill/>
          </a:ln>
        </p:spPr>
      </p:sp>
      <p:sp>
        <p:nvSpPr>
          <p:cNvPr id="251"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optimal substructure</a:t>
            </a:r>
            <a:endParaRPr b="0" lang="en-IN" sz="2000" spc="-1" strike="noStrike">
              <a:latin typeface="Arial"/>
            </a:endParaRPr>
          </a:p>
        </p:txBody>
      </p:sp>
      <p:sp>
        <p:nvSpPr>
          <p:cNvPr id="252"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0E86F11D-A8BC-4FA5-A161-78E2A8B22410}"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1143000" y="685800"/>
            <a:ext cx="4570920" cy="3427920"/>
          </a:xfrm>
          <a:prstGeom prst="rect">
            <a:avLst/>
          </a:prstGeom>
          <a:ln w="0">
            <a:noFill/>
          </a:ln>
        </p:spPr>
      </p:sp>
      <p:sp>
        <p:nvSpPr>
          <p:cNvPr id="254"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If cell (i,j) is part of the optimal path, identify the best path to reach cell (i,j)</a:t>
            </a:r>
            <a:endParaRPr b="0" lang="en-IN" sz="2000" spc="-1" strike="noStrike">
              <a:latin typeface="Arial"/>
            </a:endParaRPr>
          </a:p>
          <a:p>
            <a:pPr marL="216000" indent="-216000">
              <a:lnSpc>
                <a:spcPct val="100000"/>
              </a:lnSpc>
              <a:tabLst>
                <a:tab algn="l" pos="0"/>
              </a:tabLst>
            </a:pPr>
            <a:r>
              <a:rPr b="0" lang="en-US" sz="2000" spc="-1" strike="noStrike">
                <a:latin typeface="Arial"/>
              </a:rPr>
              <a:t>Compare sequences of length 0 – algorithm will terminate</a:t>
            </a:r>
            <a:endParaRPr b="0" lang="en-IN" sz="2000" spc="-1" strike="noStrike">
              <a:latin typeface="Arial"/>
            </a:endParaRPr>
          </a:p>
        </p:txBody>
      </p:sp>
      <p:sp>
        <p:nvSpPr>
          <p:cNvPr id="255"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46FBCFE1-E8B2-4922-8B40-123B85319218}"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1143000" y="685800"/>
            <a:ext cx="4570920" cy="3427920"/>
          </a:xfrm>
          <a:prstGeom prst="rect">
            <a:avLst/>
          </a:prstGeom>
          <a:ln w="0">
            <a:noFill/>
          </a:ln>
        </p:spPr>
      </p:sp>
      <p:sp>
        <p:nvSpPr>
          <p:cNvPr id="257"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Protein sequences can use a more sophisticated scoring system (e.g. BLOSUM62)</a:t>
            </a:r>
            <a:endParaRPr b="0" lang="en-IN" sz="2000" spc="-1" strike="noStrike">
              <a:latin typeface="Arial"/>
            </a:endParaRPr>
          </a:p>
        </p:txBody>
      </p:sp>
      <p:sp>
        <p:nvSpPr>
          <p:cNvPr id="258"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4683A602-5664-4C5F-B8D1-1286BB8666E8}"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1143000" y="685800"/>
            <a:ext cx="4570920" cy="3427920"/>
          </a:xfrm>
          <a:prstGeom prst="rect">
            <a:avLst/>
          </a:prstGeom>
          <a:ln w="0">
            <a:noFill/>
          </a:ln>
        </p:spPr>
      </p:sp>
      <p:sp>
        <p:nvSpPr>
          <p:cNvPr id="260"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prove by contradiction: only the best alignment at cell i,j could be part of the final optimal alignment</a:t>
            </a:r>
            <a:endParaRPr b="0" lang="en-IN" sz="2000" spc="-1" strike="noStrike">
              <a:latin typeface="Arial"/>
            </a:endParaRPr>
          </a:p>
        </p:txBody>
      </p:sp>
      <p:sp>
        <p:nvSpPr>
          <p:cNvPr id="261"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761D8552-6D63-4E22-A922-8AB535902698}"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1143000" y="685800"/>
            <a:ext cx="4570920" cy="3427920"/>
          </a:xfrm>
          <a:prstGeom prst="rect">
            <a:avLst/>
          </a:prstGeom>
          <a:ln w="0">
            <a:noFill/>
          </a:ln>
        </p:spPr>
      </p:sp>
      <p:sp>
        <p:nvSpPr>
          <p:cNvPr id="263"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Prove by contradiction: only the best alignment at cell i,j could be part of the final optimal alignment</a:t>
            </a:r>
            <a:endParaRPr b="0" lang="en-IN" sz="2000" spc="-1" strike="noStrike">
              <a:latin typeface="Arial"/>
            </a:endParaRPr>
          </a:p>
          <a:p>
            <a:pPr marL="216000" indent="-216000">
              <a:lnSpc>
                <a:spcPct val="100000"/>
              </a:lnSpc>
              <a:tabLst>
                <a:tab algn="l" pos="0"/>
              </a:tabLst>
            </a:pPr>
            <a:r>
              <a:rPr b="0" lang="en-US" sz="2000" spc="-1" strike="noStrike">
                <a:latin typeface="Arial"/>
              </a:rPr>
              <a:t>Turns out we do not actually need to know the optimal alignment</a:t>
            </a:r>
            <a:endParaRPr b="0" lang="en-IN" sz="2000" spc="-1" strike="noStrike">
              <a:latin typeface="Arial"/>
            </a:endParaRPr>
          </a:p>
          <a:p>
            <a:pPr marL="216000" indent="-216000">
              <a:lnSpc>
                <a:spcPct val="100000"/>
              </a:lnSpc>
              <a:tabLst>
                <a:tab algn="l" pos="0"/>
              </a:tabLst>
            </a:pPr>
            <a:r>
              <a:rPr b="0" lang="en-US" sz="2000" spc="-1" strike="noStrike">
                <a:latin typeface="Arial"/>
              </a:rPr>
              <a:t>  </a:t>
            </a:r>
            <a:r>
              <a:rPr b="0" lang="en-US" sz="2000" spc="-1" strike="noStrike">
                <a:latin typeface="Arial"/>
              </a:rPr>
              <a:t>- One of the alignments in the DP matrix will be the optimal alignment (i.e. has the highest score)</a:t>
            </a:r>
            <a:endParaRPr b="0" lang="en-IN" sz="2000" spc="-1" strike="noStrike">
              <a:latin typeface="Arial"/>
            </a:endParaRPr>
          </a:p>
        </p:txBody>
      </p:sp>
      <p:sp>
        <p:nvSpPr>
          <p:cNvPr id="264"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040BFAF0-4CF2-4F62-9CAC-C2164269E392}"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1143000" y="685800"/>
            <a:ext cx="4570920" cy="3427920"/>
          </a:xfrm>
          <a:prstGeom prst="rect">
            <a:avLst/>
          </a:prstGeom>
          <a:ln w="0">
            <a:noFill/>
          </a:ln>
        </p:spPr>
      </p:sp>
      <p:sp>
        <p:nvSpPr>
          <p:cNvPr id="266"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We can eliminate entire branch of alignments because, by definition, there is a better alternative alignment</a:t>
            </a:r>
            <a:endParaRPr b="0" lang="en-IN" sz="2000" spc="-1" strike="noStrike">
              <a:latin typeface="Arial"/>
            </a:endParaRPr>
          </a:p>
          <a:p>
            <a:pPr marL="216000" indent="-216000">
              <a:lnSpc>
                <a:spcPct val="100000"/>
              </a:lnSpc>
              <a:tabLst>
                <a:tab algn="l" pos="0"/>
              </a:tabLst>
            </a:pPr>
            <a:r>
              <a:rPr b="0" lang="en-US" sz="2000" spc="-1" strike="noStrike">
                <a:latin typeface="Arial"/>
              </a:rPr>
              <a:t>Score encapsulates the history of all the decisions made up to cell (i,j)</a:t>
            </a:r>
            <a:endParaRPr b="0" lang="en-IN" sz="2000" spc="-1" strike="noStrike">
              <a:latin typeface="Arial"/>
            </a:endParaRPr>
          </a:p>
        </p:txBody>
      </p:sp>
      <p:sp>
        <p:nvSpPr>
          <p:cNvPr id="267"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0AD6355C-A57F-48B4-AF1A-041071916C62}"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1143000" y="685800"/>
            <a:ext cx="4570920" cy="3427920"/>
          </a:xfrm>
          <a:prstGeom prst="rect">
            <a:avLst/>
          </a:prstGeom>
          <a:ln w="0">
            <a:noFill/>
          </a:ln>
        </p:spPr>
      </p:sp>
      <p:sp>
        <p:nvSpPr>
          <p:cNvPr id="269"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endParaRPr b="0" lang="en-IN" sz="2000" spc="-1" strike="noStrike">
              <a:latin typeface="Arial"/>
            </a:endParaRPr>
          </a:p>
        </p:txBody>
      </p:sp>
      <p:sp>
        <p:nvSpPr>
          <p:cNvPr id="270"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6A453994-9FB6-4F37-B94A-8284936CEADF}"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1143000" y="685800"/>
            <a:ext cx="4570920" cy="3427920"/>
          </a:xfrm>
          <a:prstGeom prst="rect">
            <a:avLst/>
          </a:prstGeom>
          <a:ln w="0">
            <a:noFill/>
          </a:ln>
        </p:spPr>
      </p:sp>
      <p:sp>
        <p:nvSpPr>
          <p:cNvPr id="221"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Purpose: computational technique – iteration and recursion</a:t>
            </a:r>
            <a:endParaRPr b="0" lang="en-IN" sz="2000" spc="-1" strike="noStrike">
              <a:latin typeface="Arial"/>
            </a:endParaRPr>
          </a:p>
          <a:p>
            <a:pPr marL="216000" indent="-216000">
              <a:lnSpc>
                <a:spcPct val="100000"/>
              </a:lnSpc>
              <a:tabLst>
                <a:tab algn="l" pos="0"/>
              </a:tabLst>
            </a:pPr>
            <a:r>
              <a:rPr b="0" lang="en-US" sz="2000" spc="-1" strike="noStrike">
                <a:latin typeface="Arial"/>
              </a:rPr>
              <a:t>  </a:t>
            </a:r>
            <a:r>
              <a:rPr b="0" lang="en-US" sz="2000" spc="-1" strike="noStrike">
                <a:latin typeface="Arial"/>
              </a:rPr>
              <a:t>Motivation: how does computer scientists think about computational problems</a:t>
            </a:r>
            <a:endParaRPr b="0" lang="en-IN" sz="2000" spc="-1" strike="noStrike">
              <a:latin typeface="Arial"/>
            </a:endParaRPr>
          </a:p>
        </p:txBody>
      </p:sp>
      <p:sp>
        <p:nvSpPr>
          <p:cNvPr id="222"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A1D928B5-295A-4467-839A-A4789E7DABB0}"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1143000" y="685800"/>
            <a:ext cx="4570920" cy="3427920"/>
          </a:xfrm>
          <a:prstGeom prst="rect">
            <a:avLst/>
          </a:prstGeom>
          <a:ln w="0">
            <a:noFill/>
          </a:ln>
        </p:spPr>
      </p:sp>
      <p:sp>
        <p:nvSpPr>
          <p:cNvPr id="272"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endParaRPr b="0" lang="en-IN" sz="2000" spc="-1" strike="noStrike">
              <a:latin typeface="Arial"/>
            </a:endParaRPr>
          </a:p>
        </p:txBody>
      </p:sp>
      <p:sp>
        <p:nvSpPr>
          <p:cNvPr id="273"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56617D77-9EC2-4B18-A3C6-C13BBF4CE90B}"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1143000" y="685800"/>
            <a:ext cx="4570920" cy="3427920"/>
          </a:xfrm>
          <a:prstGeom prst="rect">
            <a:avLst/>
          </a:prstGeom>
          <a:ln w="0">
            <a:noFill/>
          </a:ln>
        </p:spPr>
      </p:sp>
      <p:sp>
        <p:nvSpPr>
          <p:cNvPr id="275"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Alignment matrix corresponds to the decision tree</a:t>
            </a:r>
            <a:endParaRPr b="0" lang="en-IN" sz="2000" spc="-1" strike="noStrike">
              <a:latin typeface="Arial"/>
            </a:endParaRPr>
          </a:p>
          <a:p>
            <a:pPr marL="216000" indent="-216000">
              <a:lnSpc>
                <a:spcPct val="100000"/>
              </a:lnSpc>
              <a:tabLst>
                <a:tab algn="l" pos="0"/>
              </a:tabLst>
            </a:pPr>
            <a:r>
              <a:rPr b="0" lang="en-US" sz="2000" spc="-1" strike="noStrike">
                <a:latin typeface="Arial"/>
              </a:rPr>
              <a:t>  </a:t>
            </a:r>
            <a:endParaRPr b="0" lang="en-IN" sz="2000" spc="-1" strike="noStrike">
              <a:latin typeface="Arial"/>
            </a:endParaRPr>
          </a:p>
        </p:txBody>
      </p:sp>
      <p:sp>
        <p:nvSpPr>
          <p:cNvPr id="276"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5C3A9D00-EEE6-40CF-AA13-603F629BA4EB}"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1143000" y="685800"/>
            <a:ext cx="4570920" cy="3427920"/>
          </a:xfrm>
          <a:prstGeom prst="rect">
            <a:avLst/>
          </a:prstGeom>
          <a:ln w="0">
            <a:noFill/>
          </a:ln>
        </p:spPr>
      </p:sp>
      <p:sp>
        <p:nvSpPr>
          <p:cNvPr id="224"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This talk will not necessarily make you a better BLAST user</a:t>
            </a:r>
            <a:endParaRPr b="0" lang="en-IN" sz="2000" spc="-1" strike="noStrike">
              <a:latin typeface="Arial"/>
            </a:endParaRPr>
          </a:p>
          <a:p>
            <a:pPr marL="216000" indent="-216000">
              <a:lnSpc>
                <a:spcPct val="100000"/>
              </a:lnSpc>
              <a:tabLst>
                <a:tab algn="l" pos="0"/>
              </a:tabLst>
            </a:pPr>
            <a:r>
              <a:rPr b="0" lang="en-US" sz="2000" spc="-1" strike="noStrike">
                <a:latin typeface="Arial"/>
              </a:rPr>
              <a:t>See Dr. Buhler’s lecture notes on BLAST</a:t>
            </a:r>
            <a:endParaRPr b="0" lang="en-IN" sz="2000" spc="-1" strike="noStrike">
              <a:latin typeface="Arial"/>
            </a:endParaRPr>
          </a:p>
          <a:p>
            <a:pPr marL="216000" indent="-216000">
              <a:lnSpc>
                <a:spcPct val="100000"/>
              </a:lnSpc>
              <a:tabLst>
                <a:tab algn="l" pos="0"/>
              </a:tabLst>
            </a:pPr>
            <a:endParaRPr b="0" lang="en-IN" sz="2000" spc="-1" strike="noStrike">
              <a:latin typeface="Arial"/>
            </a:endParaRPr>
          </a:p>
          <a:p>
            <a:pPr marL="216000" indent="-216000">
              <a:lnSpc>
                <a:spcPct val="100000"/>
              </a:lnSpc>
              <a:tabLst>
                <a:tab algn="l" pos="0"/>
              </a:tabLst>
            </a:pPr>
            <a:r>
              <a:rPr b="0" lang="en-US" sz="2000" spc="-1" strike="noStrike">
                <a:latin typeface="Arial"/>
              </a:rPr>
              <a:t>Illustrates how to design a computational algorithm to solve a biological problem:</a:t>
            </a:r>
            <a:endParaRPr b="0" lang="en-IN" sz="2000" spc="-1" strike="noStrike">
              <a:latin typeface="Arial"/>
            </a:endParaRPr>
          </a:p>
          <a:p>
            <a:pPr marL="216000" indent="-216000">
              <a:lnSpc>
                <a:spcPct val="100000"/>
              </a:lnSpc>
              <a:tabLst>
                <a:tab algn="l" pos="0"/>
              </a:tabLst>
            </a:pPr>
            <a:r>
              <a:rPr b="0" lang="en-US" sz="2000" spc="-1" strike="noStrike">
                <a:latin typeface="Arial"/>
              </a:rPr>
              <a:t>  </a:t>
            </a:r>
            <a:r>
              <a:rPr b="0" lang="en-US" sz="2000" spc="-1" strike="noStrike">
                <a:latin typeface="Arial"/>
              </a:rPr>
              <a:t>Generate an optimal alignment between two sequences</a:t>
            </a:r>
            <a:endParaRPr b="0" lang="en-IN" sz="2000" spc="-1" strike="noStrike">
              <a:latin typeface="Arial"/>
            </a:endParaRPr>
          </a:p>
          <a:p>
            <a:pPr marL="216000" indent="-216000">
              <a:lnSpc>
                <a:spcPct val="100000"/>
              </a:lnSpc>
              <a:tabLst>
                <a:tab algn="l" pos="0"/>
              </a:tabLst>
            </a:pPr>
            <a:endParaRPr b="0" lang="en-IN" sz="2000" spc="-1" strike="noStrike">
              <a:latin typeface="Arial"/>
            </a:endParaRPr>
          </a:p>
        </p:txBody>
      </p:sp>
      <p:sp>
        <p:nvSpPr>
          <p:cNvPr id="225"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2B3DAEB2-3568-4BB0-A9D7-8451BBF8AC66}"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1143000" y="685800"/>
            <a:ext cx="4570920" cy="3427920"/>
          </a:xfrm>
          <a:prstGeom prst="rect">
            <a:avLst/>
          </a:prstGeom>
          <a:ln w="0">
            <a:noFill/>
          </a:ln>
        </p:spPr>
      </p:sp>
      <p:sp>
        <p:nvSpPr>
          <p:cNvPr id="227"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minimize the edit distance</a:t>
            </a:r>
            <a:endParaRPr b="0" lang="en-IN" sz="2000" spc="-1" strike="noStrike">
              <a:latin typeface="Arial"/>
            </a:endParaRPr>
          </a:p>
        </p:txBody>
      </p:sp>
      <p:sp>
        <p:nvSpPr>
          <p:cNvPr id="228"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F8DFB93F-4BA5-44A1-A377-D0A90526E0E1}"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143000" y="685800"/>
            <a:ext cx="4570920" cy="3427920"/>
          </a:xfrm>
          <a:prstGeom prst="rect">
            <a:avLst/>
          </a:prstGeom>
          <a:ln w="0">
            <a:noFill/>
          </a:ln>
        </p:spPr>
      </p:sp>
      <p:sp>
        <p:nvSpPr>
          <p:cNvPr id="230"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endParaRPr b="0" lang="en-IN" sz="2000" spc="-1" strike="noStrike">
              <a:latin typeface="Arial"/>
            </a:endParaRPr>
          </a:p>
        </p:txBody>
      </p:sp>
      <p:sp>
        <p:nvSpPr>
          <p:cNvPr id="231"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4F34C9B3-58BA-4CBB-A74A-C491179A041E}"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1143000" y="685800"/>
            <a:ext cx="4570920" cy="3427920"/>
          </a:xfrm>
          <a:prstGeom prst="rect">
            <a:avLst/>
          </a:prstGeom>
          <a:ln w="0">
            <a:noFill/>
          </a:ln>
        </p:spPr>
      </p:sp>
      <p:sp>
        <p:nvSpPr>
          <p:cNvPr id="233"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Brute-force approach used to determine short passwords</a:t>
            </a:r>
            <a:endParaRPr b="0" lang="en-IN" sz="2000" spc="-1" strike="noStrike">
              <a:latin typeface="Arial"/>
            </a:endParaRPr>
          </a:p>
        </p:txBody>
      </p:sp>
      <p:sp>
        <p:nvSpPr>
          <p:cNvPr id="234"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B8A8FAE8-7CDB-4047-99A6-88503B959457}"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143000" y="685800"/>
            <a:ext cx="4570920" cy="3427920"/>
          </a:xfrm>
          <a:prstGeom prst="rect">
            <a:avLst/>
          </a:prstGeom>
          <a:ln w="0">
            <a:noFill/>
          </a:ln>
        </p:spPr>
      </p:sp>
      <p:sp>
        <p:nvSpPr>
          <p:cNvPr id="236"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Most parsimonious alignment – minimize the number of gaps</a:t>
            </a:r>
            <a:endParaRPr b="0" lang="en-IN" sz="2000" spc="-1" strike="noStrike">
              <a:latin typeface="Arial"/>
            </a:endParaRPr>
          </a:p>
        </p:txBody>
      </p:sp>
      <p:sp>
        <p:nvSpPr>
          <p:cNvPr id="237"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C2DB72B1-C631-4224-ACB5-D1238A8352BB}"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1143000" y="685800"/>
            <a:ext cx="4570920" cy="3427920"/>
          </a:xfrm>
          <a:prstGeom prst="rect">
            <a:avLst/>
          </a:prstGeom>
          <a:ln w="0">
            <a:noFill/>
          </a:ln>
        </p:spPr>
      </p:sp>
      <p:sp>
        <p:nvSpPr>
          <p:cNvPr id="239"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pPr marL="216000" indent="-216000">
              <a:lnSpc>
                <a:spcPct val="100000"/>
              </a:lnSpc>
              <a:tabLst>
                <a:tab algn="l" pos="0"/>
              </a:tabLst>
            </a:pPr>
            <a:r>
              <a:rPr b="0" lang="en-US" sz="2000" spc="-1" strike="noStrike">
                <a:latin typeface="Arial"/>
              </a:rPr>
              <a:t>Do not have a time machine, but the alignment implies an evolutionary relationship</a:t>
            </a:r>
            <a:endParaRPr b="0" lang="en-IN" sz="2000" spc="-1" strike="noStrike">
              <a:latin typeface="Arial"/>
            </a:endParaRPr>
          </a:p>
          <a:p>
            <a:pPr marL="216000" indent="-216000">
              <a:lnSpc>
                <a:spcPct val="100000"/>
              </a:lnSpc>
              <a:tabLst>
                <a:tab algn="l" pos="0"/>
              </a:tabLst>
            </a:pPr>
            <a:r>
              <a:rPr b="0" lang="en-US" sz="2000" spc="-1" strike="noStrike">
                <a:latin typeface="Arial"/>
              </a:rPr>
              <a:t>Most of the possibilities are caused by gaps</a:t>
            </a:r>
            <a:endParaRPr b="0" lang="en-IN" sz="2000" spc="-1" strike="noStrike">
              <a:latin typeface="Arial"/>
            </a:endParaRPr>
          </a:p>
        </p:txBody>
      </p:sp>
      <p:sp>
        <p:nvSpPr>
          <p:cNvPr id="240"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B84126FE-D4FA-43FC-8671-530EF25D2965}"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1143000" y="685800"/>
            <a:ext cx="4570920" cy="3427920"/>
          </a:xfrm>
          <a:prstGeom prst="rect">
            <a:avLst/>
          </a:prstGeom>
          <a:ln w="0">
            <a:noFill/>
          </a:ln>
        </p:spPr>
      </p:sp>
      <p:sp>
        <p:nvSpPr>
          <p:cNvPr id="242" name="PlaceHolder 2"/>
          <p:cNvSpPr>
            <a:spLocks noGrp="1"/>
          </p:cNvSpPr>
          <p:nvPr>
            <p:ph type="body"/>
          </p:nvPr>
        </p:nvSpPr>
        <p:spPr>
          <a:xfrm>
            <a:off x="685800" y="4343400"/>
            <a:ext cx="5485320" cy="4113720"/>
          </a:xfrm>
          <a:prstGeom prst="rect">
            <a:avLst/>
          </a:prstGeom>
          <a:noFill/>
          <a:ln w="0">
            <a:noFill/>
          </a:ln>
        </p:spPr>
        <p:txBody>
          <a:bodyPr lIns="0" rIns="0" tIns="0" bIns="0" anchor="t">
            <a:noAutofit/>
          </a:bodyPr>
          <a:p>
            <a:endParaRPr b="0" lang="en-IN" sz="2000" spc="-1" strike="noStrike">
              <a:latin typeface="Arial"/>
            </a:endParaRPr>
          </a:p>
        </p:txBody>
      </p:sp>
      <p:sp>
        <p:nvSpPr>
          <p:cNvPr id="243" name="PlaceHolder 3"/>
          <p:cNvSpPr>
            <a:spLocks noGrp="1"/>
          </p:cNvSpPr>
          <p:nvPr>
            <p:ph type="sldNum"/>
          </p:nvPr>
        </p:nvSpPr>
        <p:spPr>
          <a:xfrm>
            <a:off x="3884760" y="8685360"/>
            <a:ext cx="2970720" cy="456120"/>
          </a:xfrm>
          <a:prstGeom prst="rect">
            <a:avLst/>
          </a:prstGeom>
          <a:noFill/>
          <a:ln w="0">
            <a:noFill/>
          </a:ln>
        </p:spPr>
        <p:txBody>
          <a:bodyPr lIns="0" rIns="0" tIns="0" bIns="0" anchor="b">
            <a:noAutofit/>
          </a:bodyPr>
          <a:p>
            <a:pPr algn="r">
              <a:lnSpc>
                <a:spcPct val="100000"/>
              </a:lnSpc>
            </a:pPr>
            <a:fld id="{CAFB6AD5-679F-4BFA-9B58-FDC7CE333545}" type="slidenum">
              <a:rPr b="0" lang="en-US" sz="1200" spc="-1" strike="noStrike">
                <a:solidFill>
                  <a:srgbClr val="000000"/>
                </a:solidFill>
                <a:latin typeface="+mn-lt"/>
                <a:ea typeface="+mn-ea"/>
              </a:rPr>
              <a:t>21</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gif"/><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hyperlink" Target="https://www.linkedin.com/pulse/sequence-alignment-dynamic-programming-application-algorithms-aydin" TargetMode="External"/><Relationship Id="rId2" Type="http://schemas.openxmlformats.org/officeDocument/2006/relationships/hyperlink" Target="https://medium.com/analytics-vidhya/sequence-alignment-and-the-needleman-wunsch-algorithm-710c7b1a23a4" TargetMode="External"/><Relationship Id="rId3" Type="http://schemas.openxmlformats.org/officeDocument/2006/relationships/hyperlink" Target="https://www.singerinstruments.com/resource/what-are-genetic-mutation/" TargetMode="External"/><Relationship Id="rId4" Type="http://schemas.openxmlformats.org/officeDocument/2006/relationships/hyperlink" Target="https://www.mun.ca/biology/scarr/Human_Ape_chromosomes.htm" TargetMode="External"/><Relationship Id="rId5" Type="http://schemas.openxmlformats.org/officeDocument/2006/relationships/slideLayout" Target="../slideLayouts/slideLayout13.xml"/><Relationship Id="rId6"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540000"/>
            <a:ext cx="7771320" cy="2340000"/>
          </a:xfrm>
          <a:prstGeom prst="rect">
            <a:avLst/>
          </a:prstGeom>
          <a:noFill/>
          <a:ln w="0">
            <a:noFill/>
          </a:ln>
        </p:spPr>
        <p:txBody>
          <a:bodyPr lIns="0" rIns="0" tIns="0" bIns="0" anchor="b">
            <a:noAutofit/>
          </a:bodyPr>
          <a:p>
            <a:pPr algn="ctr">
              <a:lnSpc>
                <a:spcPct val="93000"/>
              </a:lnSpc>
              <a:tabLst>
                <a:tab algn="l" pos="0"/>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 algn="l" pos="9434520"/>
                <a:tab algn="l" pos="9883800"/>
                <a:tab algn="l" pos="10333080"/>
                <a:tab algn="l" pos="10782360"/>
              </a:tabLst>
            </a:pPr>
            <a:r>
              <a:rPr b="0" lang="en-IN" sz="4400" spc="-1" strike="noStrike">
                <a:solidFill>
                  <a:srgbClr val="000000"/>
                </a:solidFill>
                <a:latin typeface="Calisto MT"/>
              </a:rPr>
              <a:t>Bi</a:t>
            </a:r>
            <a:r>
              <a:rPr b="0" lang="en-IN" sz="4400" spc="-1" strike="noStrike">
                <a:solidFill>
                  <a:srgbClr val="000000"/>
                </a:solidFill>
                <a:latin typeface="Calisto MT"/>
              </a:rPr>
              <a:t>ol</a:t>
            </a:r>
            <a:r>
              <a:rPr b="0" lang="en-IN" sz="4400" spc="-1" strike="noStrike">
                <a:solidFill>
                  <a:srgbClr val="000000"/>
                </a:solidFill>
                <a:latin typeface="Calisto MT"/>
              </a:rPr>
              <a:t>og</a:t>
            </a:r>
            <a:r>
              <a:rPr b="0" lang="en-IN" sz="4400" spc="-1" strike="noStrike">
                <a:solidFill>
                  <a:srgbClr val="000000"/>
                </a:solidFill>
                <a:latin typeface="Calisto MT"/>
              </a:rPr>
              <a:t>ica</a:t>
            </a:r>
            <a:r>
              <a:rPr b="0" lang="en-IN" sz="4400" spc="-1" strike="noStrike">
                <a:solidFill>
                  <a:srgbClr val="000000"/>
                </a:solidFill>
                <a:latin typeface="Calisto MT"/>
              </a:rPr>
              <a:t>l </a:t>
            </a:r>
            <a:r>
              <a:rPr b="0" lang="en-IN" sz="4400" spc="-1" strike="noStrike">
                <a:solidFill>
                  <a:srgbClr val="000000"/>
                </a:solidFill>
                <a:latin typeface="Calisto MT"/>
              </a:rPr>
              <a:t>Se</a:t>
            </a:r>
            <a:r>
              <a:rPr b="0" lang="en-IN" sz="4400" spc="-1" strike="noStrike">
                <a:solidFill>
                  <a:srgbClr val="000000"/>
                </a:solidFill>
                <a:latin typeface="Calisto MT"/>
              </a:rPr>
              <a:t>qu</a:t>
            </a:r>
            <a:r>
              <a:rPr b="0" lang="en-IN" sz="4400" spc="-1" strike="noStrike">
                <a:solidFill>
                  <a:srgbClr val="000000"/>
                </a:solidFill>
                <a:latin typeface="Calisto MT"/>
              </a:rPr>
              <a:t>en</a:t>
            </a:r>
            <a:r>
              <a:rPr b="0" lang="en-IN" sz="4400" spc="-1" strike="noStrike">
                <a:solidFill>
                  <a:srgbClr val="000000"/>
                </a:solidFill>
                <a:latin typeface="Calisto MT"/>
              </a:rPr>
              <a:t>ce </a:t>
            </a:r>
            <a:r>
              <a:rPr b="0" lang="en-IN" sz="4400" spc="-1" strike="noStrike">
                <a:solidFill>
                  <a:srgbClr val="000000"/>
                </a:solidFill>
                <a:latin typeface="Calisto MT"/>
              </a:rPr>
              <a:t>Ali</a:t>
            </a:r>
            <a:r>
              <a:rPr b="0" lang="en-IN" sz="4400" spc="-1" strike="noStrike">
                <a:solidFill>
                  <a:srgbClr val="000000"/>
                </a:solidFill>
                <a:latin typeface="Calisto MT"/>
              </a:rPr>
              <a:t>gn</a:t>
            </a:r>
            <a:r>
              <a:rPr b="0" lang="en-IN" sz="4400" spc="-1" strike="noStrike">
                <a:solidFill>
                  <a:srgbClr val="000000"/>
                </a:solidFill>
                <a:latin typeface="Calisto MT"/>
              </a:rPr>
              <a:t>m</a:t>
            </a:r>
            <a:r>
              <a:rPr b="0" lang="en-IN" sz="4400" spc="-1" strike="noStrike">
                <a:solidFill>
                  <a:srgbClr val="000000"/>
                </a:solidFill>
                <a:latin typeface="Calisto MT"/>
              </a:rPr>
              <a:t>en</a:t>
            </a:r>
            <a:r>
              <a:rPr b="0" lang="en-IN" sz="4400" spc="-1" strike="noStrike">
                <a:solidFill>
                  <a:srgbClr val="000000"/>
                </a:solidFill>
                <a:latin typeface="Calisto MT"/>
              </a:rPr>
              <a:t>t </a:t>
            </a:r>
            <a:r>
              <a:rPr b="0" lang="en-IN" sz="4400" spc="-1" strike="noStrike">
                <a:solidFill>
                  <a:srgbClr val="000000"/>
                </a:solidFill>
                <a:latin typeface="Calisto MT"/>
              </a:rPr>
              <a:t>usi</a:t>
            </a:r>
            <a:r>
              <a:rPr b="0" lang="en-IN" sz="4400" spc="-1" strike="noStrike">
                <a:solidFill>
                  <a:srgbClr val="000000"/>
                </a:solidFill>
                <a:latin typeface="Calisto MT"/>
              </a:rPr>
              <a:t>ng </a:t>
            </a:r>
            <a:r>
              <a:rPr b="0" lang="en-IN" sz="4400" spc="-1" strike="noStrike">
                <a:solidFill>
                  <a:srgbClr val="000000"/>
                </a:solidFill>
                <a:latin typeface="Calisto MT"/>
              </a:rPr>
              <a:t>Dy</a:t>
            </a:r>
            <a:r>
              <a:rPr b="0" lang="en-IN" sz="4400" spc="-1" strike="noStrike">
                <a:solidFill>
                  <a:srgbClr val="000000"/>
                </a:solidFill>
                <a:latin typeface="Calisto MT"/>
              </a:rPr>
              <a:t>na</a:t>
            </a:r>
            <a:r>
              <a:rPr b="0" lang="en-IN" sz="4400" spc="-1" strike="noStrike">
                <a:solidFill>
                  <a:srgbClr val="000000"/>
                </a:solidFill>
                <a:latin typeface="Calisto MT"/>
              </a:rPr>
              <a:t>mi</a:t>
            </a:r>
            <a:r>
              <a:rPr b="0" lang="en-IN" sz="4400" spc="-1" strike="noStrike">
                <a:solidFill>
                  <a:srgbClr val="000000"/>
                </a:solidFill>
                <a:latin typeface="Calisto MT"/>
              </a:rPr>
              <a:t>c </a:t>
            </a:r>
            <a:r>
              <a:rPr b="0" lang="en-IN" sz="4400" spc="-1" strike="noStrike">
                <a:solidFill>
                  <a:srgbClr val="000000"/>
                </a:solidFill>
                <a:latin typeface="Calisto MT"/>
              </a:rPr>
              <a:t>pr</a:t>
            </a:r>
            <a:r>
              <a:rPr b="0" lang="en-IN" sz="4400" spc="-1" strike="noStrike">
                <a:solidFill>
                  <a:srgbClr val="000000"/>
                </a:solidFill>
                <a:latin typeface="Calisto MT"/>
              </a:rPr>
              <a:t>og</a:t>
            </a:r>
            <a:r>
              <a:rPr b="0" lang="en-IN" sz="4400" spc="-1" strike="noStrike">
                <a:solidFill>
                  <a:srgbClr val="000000"/>
                </a:solidFill>
                <a:latin typeface="Calisto MT"/>
              </a:rPr>
              <a:t>ra</a:t>
            </a:r>
            <a:r>
              <a:rPr b="0" lang="en-IN" sz="4400" spc="-1" strike="noStrike">
                <a:solidFill>
                  <a:srgbClr val="000000"/>
                </a:solidFill>
                <a:latin typeface="Calisto MT"/>
              </a:rPr>
              <a:t>m</a:t>
            </a:r>
            <a:r>
              <a:rPr b="0" lang="en-IN" sz="4400" spc="-1" strike="noStrike">
                <a:solidFill>
                  <a:srgbClr val="000000"/>
                </a:solidFill>
                <a:latin typeface="Calisto MT"/>
              </a:rPr>
              <a:t>mi</a:t>
            </a:r>
            <a:r>
              <a:rPr b="0" lang="en-IN" sz="4400" spc="-1" strike="noStrike">
                <a:solidFill>
                  <a:srgbClr val="000000"/>
                </a:solidFill>
                <a:latin typeface="Calisto MT"/>
              </a:rPr>
              <a:t>ng</a:t>
            </a:r>
            <a:endParaRPr b="0" lang="en-IN" sz="4400" spc="-1" strike="noStrike">
              <a:latin typeface="Arial"/>
            </a:endParaRPr>
          </a:p>
        </p:txBody>
      </p:sp>
      <p:sp>
        <p:nvSpPr>
          <p:cNvPr id="83" name="PlaceHolder 2"/>
          <p:cNvSpPr>
            <a:spLocks noGrp="1"/>
          </p:cNvSpPr>
          <p:nvPr>
            <p:ph type="subTitle"/>
          </p:nvPr>
        </p:nvSpPr>
        <p:spPr>
          <a:xfrm>
            <a:off x="688680" y="3803400"/>
            <a:ext cx="7771320" cy="876600"/>
          </a:xfrm>
          <a:prstGeom prst="rect">
            <a:avLst/>
          </a:prstGeom>
          <a:noFill/>
          <a:ln w="0">
            <a:noFill/>
          </a:ln>
        </p:spPr>
        <p:txBody>
          <a:bodyPr lIns="0" rIns="0" tIns="0" bIns="0" anchor="t">
            <a:normAutofit/>
          </a:bodyPr>
          <a:p>
            <a:pPr algn="ctr">
              <a:lnSpc>
                <a:spcPct val="100000"/>
              </a:lnSpc>
              <a:spcBef>
                <a:spcPts val="300"/>
              </a:spcBef>
              <a:tabLst>
                <a:tab algn="l" pos="0"/>
              </a:tabLst>
            </a:pPr>
            <a:r>
              <a:rPr b="0" lang="en-US" sz="2800" spc="-1" strike="noStrike">
                <a:solidFill>
                  <a:srgbClr val="ffffff"/>
                </a:solidFill>
                <a:latin typeface="Calisto MT"/>
              </a:rPr>
              <a:t>The </a:t>
            </a:r>
            <a:r>
              <a:rPr b="0" lang="en-US" sz="2800" spc="-1" strike="noStrike">
                <a:solidFill>
                  <a:srgbClr val="ffffff"/>
                </a:solidFill>
                <a:latin typeface="Calisto MT"/>
              </a:rPr>
              <a:t>seque</a:t>
            </a:r>
            <a:r>
              <a:rPr b="0" lang="en-US" sz="2800" spc="-1" strike="noStrike">
                <a:solidFill>
                  <a:srgbClr val="ffffff"/>
                </a:solidFill>
                <a:latin typeface="Calisto MT"/>
              </a:rPr>
              <a:t>nce </a:t>
            </a:r>
            <a:r>
              <a:rPr b="0" lang="en-US" sz="2800" spc="-1" strike="noStrike">
                <a:solidFill>
                  <a:srgbClr val="ffffff"/>
                </a:solidFill>
                <a:latin typeface="Calisto MT"/>
              </a:rPr>
              <a:t>align</a:t>
            </a:r>
            <a:r>
              <a:rPr b="0" lang="en-US" sz="2800" spc="-1" strike="noStrike">
                <a:solidFill>
                  <a:srgbClr val="ffffff"/>
                </a:solidFill>
                <a:latin typeface="Calisto MT"/>
              </a:rPr>
              <a:t>ment </a:t>
            </a:r>
            <a:r>
              <a:rPr b="0" lang="en-US" sz="2800" spc="-1" strike="noStrike">
                <a:solidFill>
                  <a:srgbClr val="ffffff"/>
                </a:solidFill>
                <a:latin typeface="Calisto MT"/>
              </a:rPr>
              <a:t>probl</a:t>
            </a:r>
            <a:r>
              <a:rPr b="0" lang="en-US" sz="2800" spc="-1" strike="noStrike">
                <a:solidFill>
                  <a:srgbClr val="ffffff"/>
                </a:solidFill>
                <a:latin typeface="Calisto MT"/>
              </a:rPr>
              <a:t>em</a:t>
            </a:r>
            <a:endParaRPr b="0" lang="en-IN" sz="2800" spc="-1" strike="noStrike">
              <a:latin typeface="Arial"/>
            </a:endParaRPr>
          </a:p>
        </p:txBody>
      </p:sp>
      <p:sp>
        <p:nvSpPr>
          <p:cNvPr id="84" name="TextBox 3"/>
          <p:cNvSpPr/>
          <p:nvPr/>
        </p:nvSpPr>
        <p:spPr>
          <a:xfrm>
            <a:off x="5400000" y="5940000"/>
            <a:ext cx="36691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ffffff"/>
                </a:solidFill>
                <a:latin typeface="Calisto MT"/>
                <a:ea typeface="DejaVu Sans"/>
              </a:rPr>
              <a:t>Mukesh Gautam</a:t>
            </a:r>
            <a:endParaRPr b="0" lang="en-IN" sz="2400" spc="-1" strike="noStrike">
              <a:latin typeface="Arial"/>
            </a:endParaRPr>
          </a:p>
          <a:p>
            <a:pPr>
              <a:lnSpc>
                <a:spcPct val="100000"/>
              </a:lnSpc>
            </a:pPr>
            <a:r>
              <a:rPr b="0" lang="en-US" sz="2400" spc="-1" strike="noStrike">
                <a:solidFill>
                  <a:srgbClr val="ffffff"/>
                </a:solidFill>
                <a:latin typeface="Calisto MT"/>
                <a:ea typeface="DejaVu Sans"/>
              </a:rPr>
              <a:t>Roll No:- PAI2101</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80000" y="180000"/>
            <a:ext cx="8819640" cy="1148040"/>
          </a:xfrm>
          <a:prstGeom prst="rect">
            <a:avLst/>
          </a:prstGeom>
          <a:noFill/>
          <a:ln w="0">
            <a:noFill/>
          </a:ln>
        </p:spPr>
        <p:txBody>
          <a:bodyPr lIns="90000" rIns="90000" tIns="45000" bIns="45000" anchor="ctr">
            <a:noAutofit/>
          </a:bodyPr>
          <a:p>
            <a:pPr algn="ctr">
              <a:lnSpc>
                <a:spcPct val="100000"/>
              </a:lnSpc>
            </a:pPr>
            <a:r>
              <a:rPr b="0" lang="en-US" sz="3200" spc="-1" strike="noStrike">
                <a:solidFill>
                  <a:srgbClr val="ffffff"/>
                </a:solidFill>
                <a:latin typeface="Calisto MT"/>
              </a:rPr>
              <a:t>Condition for solving problem by Dynamic Programming</a:t>
            </a:r>
            <a:endParaRPr b="0" lang="en-IN" sz="3200" spc="-1" strike="noStrike">
              <a:latin typeface="Arial"/>
            </a:endParaRPr>
          </a:p>
        </p:txBody>
      </p:sp>
      <p:sp>
        <p:nvSpPr>
          <p:cNvPr id="153" name=""/>
          <p:cNvSpPr/>
          <p:nvPr/>
        </p:nvSpPr>
        <p:spPr>
          <a:xfrm>
            <a:off x="540000" y="1759680"/>
            <a:ext cx="8279640" cy="2627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For a dynamic programming problem, there are two major things to check for:</a:t>
            </a:r>
            <a:endParaRPr b="0" lang="en-IN" sz="2000" spc="-1" strike="noStrike">
              <a:latin typeface="Arial"/>
            </a:endParaRPr>
          </a:p>
          <a:p>
            <a:pPr>
              <a:lnSpc>
                <a:spcPct val="100000"/>
              </a:lnSpc>
            </a:pPr>
            <a:r>
              <a:rPr b="0" lang="en-IN" sz="2000" spc="-1" strike="noStrike">
                <a:latin typeface="Arial"/>
              </a:rPr>
              <a:t>Optimal Substructure: The optimal solution to a problem contains optimal solutions to subproblems of the problem.</a:t>
            </a:r>
            <a:endParaRPr b="0" lang="en-IN" sz="2000" spc="-1" strike="noStrike">
              <a:latin typeface="Arial"/>
            </a:endParaRPr>
          </a:p>
          <a:p>
            <a:pPr>
              <a:lnSpc>
                <a:spcPct val="100000"/>
              </a:lnSpc>
            </a:pPr>
            <a:r>
              <a:rPr b="0" lang="en-IN" sz="2000" spc="-1" strike="noStrike">
                <a:latin typeface="Arial"/>
              </a:rPr>
              <a:t>Overlapping Subproblems: Subproblems are repeated many times, so storing the answers to these subproblems will reduce computational complexity when running the model.</a:t>
            </a:r>
            <a:endParaRPr b="0" lang="en-IN" sz="2000" spc="-1" strike="noStrike">
              <a:latin typeface="Arial"/>
            </a:endParaRPr>
          </a:p>
        </p:txBody>
      </p:sp>
      <p:pic>
        <p:nvPicPr>
          <p:cNvPr id="154" name="" descr=""/>
          <p:cNvPicPr/>
          <p:nvPr/>
        </p:nvPicPr>
        <p:blipFill>
          <a:blip r:embed="rId1"/>
          <a:stretch/>
        </p:blipFill>
        <p:spPr>
          <a:xfrm>
            <a:off x="720000" y="4500000"/>
            <a:ext cx="7739640" cy="1980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54240" y="120960"/>
            <a:ext cx="8398800" cy="1428840"/>
          </a:xfrm>
          <a:prstGeom prst="rect">
            <a:avLst/>
          </a:prstGeom>
          <a:noFill/>
          <a:ln w="0">
            <a:noFill/>
          </a:ln>
        </p:spPr>
        <p:txBody>
          <a:bodyPr lIns="90000" rIns="90000" tIns="45000" bIns="45000" anchor="ctr">
            <a:normAutofit/>
          </a:bodyPr>
          <a:p>
            <a:pPr algn="ctr">
              <a:lnSpc>
                <a:spcPct val="100000"/>
              </a:lnSpc>
            </a:pPr>
            <a:r>
              <a:rPr b="0" lang="en-US" sz="4000" spc="-1" strike="noStrike">
                <a:solidFill>
                  <a:srgbClr val="ffffff"/>
                </a:solidFill>
                <a:latin typeface="Calisto MT"/>
              </a:rPr>
              <a:t>Needleman-Wunsch Algorithm</a:t>
            </a:r>
            <a:endParaRPr b="0" lang="en-IN" sz="4000" spc="-1" strike="noStrike">
              <a:latin typeface="Arial"/>
            </a:endParaRPr>
          </a:p>
        </p:txBody>
      </p:sp>
      <p:sp>
        <p:nvSpPr>
          <p:cNvPr id="156" name="PlaceHolder 2"/>
          <p:cNvSpPr>
            <a:spLocks noGrp="1"/>
          </p:cNvSpPr>
          <p:nvPr>
            <p:ph/>
          </p:nvPr>
        </p:nvSpPr>
        <p:spPr>
          <a:xfrm>
            <a:off x="228600" y="1869120"/>
            <a:ext cx="8914320" cy="4721040"/>
          </a:xfrm>
          <a:prstGeom prst="rect">
            <a:avLst/>
          </a:prstGeom>
          <a:noFill/>
          <a:ln w="0">
            <a:noFill/>
          </a:ln>
        </p:spPr>
        <p:txBody>
          <a:bodyPr lIns="90000" rIns="90000" tIns="45000" bIns="45000" anchor="t">
            <a:normAutofit fontScale="80000"/>
          </a:bodyPr>
          <a:p>
            <a:pPr>
              <a:lnSpc>
                <a:spcPct val="100000"/>
              </a:lnSpc>
              <a:spcBef>
                <a:spcPts val="2001"/>
              </a:spcBef>
            </a:pPr>
            <a:r>
              <a:rPr b="0" lang="en-US" sz="2800" spc="-1" strike="noStrike">
                <a:solidFill>
                  <a:srgbClr val="ffffff"/>
                </a:solidFill>
                <a:latin typeface="Calisto MT"/>
              </a:rPr>
              <a:t>We now return back to the problem of the longest common subsequence between two sequences and how to reduce the time complexity from exponential to linear. Before doing, this a few variables need to be defined:</a:t>
            </a:r>
            <a:endParaRPr b="0" lang="en-IN" sz="2800" spc="-1" strike="noStrike">
              <a:latin typeface="Arial"/>
            </a:endParaRPr>
          </a:p>
          <a:p>
            <a:pPr>
              <a:lnSpc>
                <a:spcPct val="100000"/>
              </a:lnSpc>
              <a:spcBef>
                <a:spcPts val="2001"/>
              </a:spcBef>
            </a:pPr>
            <a:r>
              <a:rPr b="0" lang="en-US" sz="2800" spc="-1" strike="noStrike">
                <a:solidFill>
                  <a:srgbClr val="ffffff"/>
                </a:solidFill>
                <a:latin typeface="Calisto MT"/>
              </a:rPr>
              <a:t>S = {S1, S2, …, Sm} and T = {T1, T2, … Tn}: the two sequences</a:t>
            </a:r>
            <a:endParaRPr b="0" lang="en-IN" sz="2800" spc="-1" strike="noStrike">
              <a:latin typeface="Arial"/>
            </a:endParaRPr>
          </a:p>
          <a:p>
            <a:pPr>
              <a:lnSpc>
                <a:spcPct val="100000"/>
              </a:lnSpc>
              <a:spcBef>
                <a:spcPts val="2001"/>
              </a:spcBef>
            </a:pPr>
            <a:r>
              <a:rPr b="0" lang="en-US" sz="2800" spc="-1" strike="noStrike">
                <a:solidFill>
                  <a:srgbClr val="ffffff"/>
                </a:solidFill>
                <a:latin typeface="Calisto MT"/>
              </a:rPr>
              <a:t>d: the gap penalty cost (as explained above)</a:t>
            </a:r>
            <a:endParaRPr b="0" lang="en-IN" sz="2800" spc="-1" strike="noStrike">
              <a:latin typeface="Arial"/>
            </a:endParaRPr>
          </a:p>
          <a:p>
            <a:pPr>
              <a:lnSpc>
                <a:spcPct val="100000"/>
              </a:lnSpc>
              <a:spcBef>
                <a:spcPts val="2001"/>
              </a:spcBef>
            </a:pPr>
            <a:r>
              <a:rPr b="0" lang="en-US" sz="2800" spc="-1" strike="noStrike">
                <a:solidFill>
                  <a:srgbClr val="ffffff"/>
                </a:solidFill>
                <a:latin typeface="Calisto MT"/>
              </a:rPr>
              <a:t>s(x; y): the score of aligning a base x from S and a base y from T</a:t>
            </a:r>
            <a:endParaRPr b="0" lang="en-IN" sz="2800" spc="-1" strike="noStrike">
              <a:latin typeface="Arial"/>
            </a:endParaRPr>
          </a:p>
          <a:p>
            <a:pPr>
              <a:lnSpc>
                <a:spcPct val="100000"/>
              </a:lnSpc>
              <a:spcBef>
                <a:spcPts val="2001"/>
              </a:spcBef>
            </a:pPr>
            <a:r>
              <a:rPr b="0" lang="en-US" sz="2800" spc="-1" strike="noStrike">
                <a:solidFill>
                  <a:srgbClr val="ffffff"/>
                </a:solidFill>
                <a:latin typeface="Calisto MT"/>
              </a:rPr>
              <a:t>F: matrix where F (x, y) refers to the xth place in S and the yth place in 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 descr=""/>
          <p:cNvPicPr/>
          <p:nvPr/>
        </p:nvPicPr>
        <p:blipFill>
          <a:blip r:embed="rId1"/>
          <a:stretch/>
        </p:blipFill>
        <p:spPr>
          <a:xfrm>
            <a:off x="180000" y="2700000"/>
            <a:ext cx="8639640" cy="3419640"/>
          </a:xfrm>
          <a:prstGeom prst="rect">
            <a:avLst/>
          </a:prstGeom>
          <a:ln w="0">
            <a:noFill/>
          </a:ln>
        </p:spPr>
      </p:pic>
      <p:sp>
        <p:nvSpPr>
          <p:cNvPr id="158" name=""/>
          <p:cNvSpPr/>
          <p:nvPr/>
        </p:nvSpPr>
        <p:spPr>
          <a:xfrm>
            <a:off x="163440" y="360000"/>
            <a:ext cx="8836200" cy="2073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This algorithm attempts to use a key part of dynamic programming: that you can keep track of the optimized sub-problems to solve the problem of finding the best subsequence. If there is an optimal alignment from F(0, 0) to F(m, n) (or the optimal alignment across both substrings), then this means that there is an optimal alignment between F(0, 0) to F(i, j) and F(i+1, j+1) and F(m, n) for any i in [0, m) and j in [0, n).Â This shows that every subpath in an optimal path has to also be optimal.</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63240" y="0"/>
            <a:ext cx="8398800" cy="719640"/>
          </a:xfrm>
          <a:prstGeom prst="rect">
            <a:avLst/>
          </a:prstGeom>
          <a:noFill/>
          <a:ln w="0">
            <a:noFill/>
          </a:ln>
        </p:spPr>
        <p:txBody>
          <a:bodyPr lIns="90000" rIns="90000" tIns="45000" bIns="45000" anchor="ctr">
            <a:normAutofit fontScale="43000"/>
          </a:bodyPr>
          <a:p>
            <a:pPr algn="ctr">
              <a:lnSpc>
                <a:spcPct val="100000"/>
              </a:lnSpc>
            </a:pPr>
            <a:r>
              <a:rPr b="0" lang="en-US" sz="4800" spc="-1" strike="noStrike">
                <a:solidFill>
                  <a:srgbClr val="ffffff"/>
                </a:solidFill>
                <a:latin typeface="Calisto MT"/>
              </a:rPr>
              <a:t>Filling the Matrix</a:t>
            </a:r>
            <a:br/>
            <a:endParaRPr b="0" lang="en-IN" sz="4800" spc="-1" strike="noStrike">
              <a:latin typeface="Arial"/>
            </a:endParaRPr>
          </a:p>
        </p:txBody>
      </p:sp>
      <p:pic>
        <p:nvPicPr>
          <p:cNvPr id="160" name="" descr=""/>
          <p:cNvPicPr/>
          <p:nvPr/>
        </p:nvPicPr>
        <p:blipFill>
          <a:blip r:embed="rId1"/>
          <a:stretch/>
        </p:blipFill>
        <p:spPr>
          <a:xfrm>
            <a:off x="514800" y="2951280"/>
            <a:ext cx="7944840" cy="2628360"/>
          </a:xfrm>
          <a:prstGeom prst="rect">
            <a:avLst/>
          </a:prstGeom>
          <a:ln w="0">
            <a:noFill/>
          </a:ln>
        </p:spPr>
      </p:pic>
      <p:sp>
        <p:nvSpPr>
          <p:cNvPr id="161" name=""/>
          <p:cNvSpPr/>
          <p:nvPr/>
        </p:nvSpPr>
        <p:spPr>
          <a:xfrm>
            <a:off x="360000" y="626400"/>
            <a:ext cx="8639640" cy="2073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The first step is toÂ initializeÂ some rows and columns so that the algorithm can systematically fill data into other cells in the matrix. F(0, 0) is initialized with 0, because no alignments have been made yet. F(i, 0) = F(i-1, 0)-d, because a state change from F(i-1, 0) to F(i, 0) means that Sequence T had a gap, which contributes to a gap error penalty. Similarly, F(0, j) = F(0, j-1)-d, because a state change from F(0, j-1) to F(0, j) means that Sequence S had a gap.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574200" y="0"/>
            <a:ext cx="8073360" cy="1428840"/>
          </a:xfrm>
          <a:prstGeom prst="rect">
            <a:avLst/>
          </a:prstGeom>
          <a:noFill/>
          <a:ln w="0">
            <a:noFill/>
          </a:ln>
        </p:spPr>
        <p:txBody>
          <a:bodyPr lIns="90000" rIns="90000" tIns="45000" bIns="45000" anchor="ctr">
            <a:noAutofit/>
          </a:bodyPr>
          <a:p>
            <a:pPr algn="ctr">
              <a:lnSpc>
                <a:spcPct val="100000"/>
              </a:lnSpc>
            </a:pPr>
            <a:r>
              <a:rPr b="0" lang="en-US" sz="3600" spc="-1" strike="noStrike">
                <a:solidFill>
                  <a:srgbClr val="ffffff"/>
                </a:solidFill>
                <a:latin typeface="Calisto MT"/>
              </a:rPr>
              <a:t>Three different ways to reach cell </a:t>
            </a:r>
            <a:r>
              <a:rPr b="0" lang="en-US" sz="3600" spc="-1" strike="noStrike">
                <a:solidFill>
                  <a:srgbClr val="ffffff"/>
                </a:solidFill>
                <a:latin typeface="Consolas"/>
              </a:rPr>
              <a:t>(i,j) </a:t>
            </a:r>
            <a:r>
              <a:rPr b="0" lang="en-US" sz="3600" spc="-1" strike="noStrike">
                <a:solidFill>
                  <a:srgbClr val="ffffff"/>
                </a:solidFill>
                <a:latin typeface="Calisto MT"/>
              </a:rPr>
              <a:t>in the alignment matrix</a:t>
            </a:r>
            <a:endParaRPr b="0" lang="en-IN" sz="3600" spc="-1" strike="noStrike">
              <a:latin typeface="Arial"/>
            </a:endParaRPr>
          </a:p>
        </p:txBody>
      </p:sp>
      <p:graphicFrame>
        <p:nvGraphicFramePr>
          <p:cNvPr id="163" name="Table 5"/>
          <p:cNvGraphicFramePr/>
          <p:nvPr/>
        </p:nvGraphicFramePr>
        <p:xfrm>
          <a:off x="574200" y="2091960"/>
          <a:ext cx="4023720" cy="4023720"/>
        </p:xfrm>
        <a:graphic>
          <a:graphicData uri="http://schemas.openxmlformats.org/drawingml/2006/table">
            <a:tbl>
              <a:tblPr/>
              <a:tblGrid>
                <a:gridCol w="2012040"/>
                <a:gridCol w="2012040"/>
              </a:tblGrid>
              <a:tr h="2012040">
                <a:tc>
                  <a:tcPr anchor="t" marL="146880" marR="14688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anchor="t" marL="146880" marR="14688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012040">
                <a:tc>
                  <a:tcPr anchor="t" marL="146880" marR="14688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cPr anchor="t" marL="146880" marR="14688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sp>
        <p:nvSpPr>
          <p:cNvPr id="164" name="TextBox 6"/>
          <p:cNvSpPr/>
          <p:nvPr/>
        </p:nvSpPr>
        <p:spPr>
          <a:xfrm>
            <a:off x="570960" y="6078240"/>
            <a:ext cx="40266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ffffff"/>
                </a:solidFill>
                <a:latin typeface="Consolas"/>
                <a:ea typeface="DejaVu Sans"/>
              </a:rPr>
              <a:t>Query (x)</a:t>
            </a:r>
            <a:endParaRPr b="0" lang="en-IN" sz="2800" spc="-1" strike="noStrike">
              <a:latin typeface="Arial"/>
            </a:endParaRPr>
          </a:p>
        </p:txBody>
      </p:sp>
      <p:sp>
        <p:nvSpPr>
          <p:cNvPr id="165" name="TextBox 7"/>
          <p:cNvSpPr/>
          <p:nvPr/>
        </p:nvSpPr>
        <p:spPr>
          <a:xfrm rot="16200000">
            <a:off x="-1825920" y="3778560"/>
            <a:ext cx="4159440" cy="5162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0" lang="en-US" sz="2800" spc="-1" strike="noStrike">
                <a:solidFill>
                  <a:srgbClr val="ffffff"/>
                </a:solidFill>
                <a:latin typeface="Consolas"/>
                <a:ea typeface="DejaVu Sans"/>
              </a:rPr>
              <a:t>Subject (y)</a:t>
            </a:r>
            <a:endParaRPr b="0" lang="en-IN" sz="2800" spc="-1" strike="noStrike">
              <a:latin typeface="Arial"/>
            </a:endParaRPr>
          </a:p>
        </p:txBody>
      </p:sp>
      <p:sp>
        <p:nvSpPr>
          <p:cNvPr id="166" name="Rectangle 13"/>
          <p:cNvSpPr/>
          <p:nvPr/>
        </p:nvSpPr>
        <p:spPr>
          <a:xfrm>
            <a:off x="4826160" y="2097000"/>
            <a:ext cx="4164480" cy="4018320"/>
          </a:xfrm>
          <a:prstGeom prst="rect">
            <a:avLst/>
          </a:prstGeom>
          <a:solidFill>
            <a:schemeClr val="tx1"/>
          </a:solidFill>
          <a:ln>
            <a:solidFill>
              <a:srgbClr val="212121"/>
            </a:solidFill>
            <a:round/>
          </a:ln>
        </p:spPr>
        <p:style>
          <a:lnRef idx="2">
            <a:schemeClr val="accent1">
              <a:shade val="50000"/>
            </a:schemeClr>
          </a:lnRef>
          <a:fillRef idx="1">
            <a:schemeClr val="accent1"/>
          </a:fillRef>
          <a:effectRef idx="0">
            <a:schemeClr val="accent1"/>
          </a:effectRef>
          <a:fontRef idx="minor"/>
        </p:style>
      </p:sp>
      <p:sp>
        <p:nvSpPr>
          <p:cNvPr id="167" name="TextBox 46"/>
          <p:cNvSpPr/>
          <p:nvPr/>
        </p:nvSpPr>
        <p:spPr>
          <a:xfrm>
            <a:off x="2572560" y="5486400"/>
            <a:ext cx="20250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000000"/>
                </a:solidFill>
                <a:latin typeface="Consolas"/>
                <a:ea typeface="DejaVu Sans"/>
              </a:rPr>
              <a:t>(i,j)</a:t>
            </a:r>
            <a:endParaRPr b="0" lang="en-IN" sz="2800" spc="-1" strike="noStrike">
              <a:latin typeface="Arial"/>
            </a:endParaRPr>
          </a:p>
        </p:txBody>
      </p:sp>
      <p:grpSp>
        <p:nvGrpSpPr>
          <p:cNvPr id="168" name="Group 16"/>
          <p:cNvGrpSpPr/>
          <p:nvPr/>
        </p:nvGrpSpPr>
        <p:grpSpPr>
          <a:xfrm>
            <a:off x="2572560" y="2097000"/>
            <a:ext cx="6379560" cy="3942000"/>
            <a:chOff x="2572560" y="2097000"/>
            <a:chExt cx="6379560" cy="3942000"/>
          </a:xfrm>
        </p:grpSpPr>
        <p:sp>
          <p:nvSpPr>
            <p:cNvPr id="169" name="Straight Arrow Connector 20"/>
            <p:cNvSpPr/>
            <p:nvPr/>
          </p:nvSpPr>
          <p:spPr>
            <a:xfrm>
              <a:off x="3474360" y="3048840"/>
              <a:ext cx="360" cy="1595160"/>
            </a:xfrm>
            <a:custGeom>
              <a:avLst/>
              <a:gdLst/>
              <a:ahLst/>
              <a:rect l="l" t="t" r="r" b="b"/>
              <a:pathLst>
                <a:path w="21600" h="21600">
                  <a:moveTo>
                    <a:pt x="0" y="0"/>
                  </a:moveTo>
                  <a:lnTo>
                    <a:pt x="21600" y="21600"/>
                  </a:lnTo>
                </a:path>
              </a:pathLst>
            </a:custGeom>
            <a:noFill/>
            <a:ln w="76200">
              <a:solidFill>
                <a:srgbClr val="732e9a"/>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70" name="Straight Arrow Connector 26"/>
            <p:cNvSpPr/>
            <p:nvPr/>
          </p:nvSpPr>
          <p:spPr>
            <a:xfrm>
              <a:off x="5087520" y="5247000"/>
              <a:ext cx="360" cy="529200"/>
            </a:xfrm>
            <a:custGeom>
              <a:avLst/>
              <a:gdLst/>
              <a:ahLst/>
              <a:rect l="l" t="t" r="r" b="b"/>
              <a:pathLst>
                <a:path w="21600" h="21600">
                  <a:moveTo>
                    <a:pt x="0" y="0"/>
                  </a:moveTo>
                  <a:lnTo>
                    <a:pt x="21600" y="21600"/>
                  </a:lnTo>
                </a:path>
              </a:pathLst>
            </a:custGeom>
            <a:noFill/>
            <a:ln w="76200">
              <a:solidFill>
                <a:srgbClr val="732e9a"/>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71" name="TextBox 27"/>
            <p:cNvSpPr/>
            <p:nvPr/>
          </p:nvSpPr>
          <p:spPr>
            <a:xfrm>
              <a:off x="5279760" y="4890600"/>
              <a:ext cx="315540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732e9a"/>
                  </a:solidFill>
                  <a:latin typeface="Calisto MT"/>
                  <a:ea typeface="DejaVu Sans"/>
                </a:rPr>
                <a:t>Gap in query</a:t>
              </a:r>
              <a:endParaRPr b="0" lang="en-IN" sz="2800" spc="-1" strike="noStrike">
                <a:latin typeface="Arial"/>
              </a:endParaRPr>
            </a:p>
            <a:p>
              <a:pPr>
                <a:lnSpc>
                  <a:spcPct val="100000"/>
                </a:lnSpc>
              </a:pPr>
              <a:r>
                <a:rPr b="0" lang="en-US" sz="2800" spc="-1" strike="noStrike">
                  <a:solidFill>
                    <a:srgbClr val="732e9a"/>
                  </a:solidFill>
                  <a:latin typeface="Consolas"/>
                  <a:ea typeface="DejaVu Sans"/>
                </a:rPr>
                <a:t>(i, j-1)</a:t>
              </a:r>
              <a:endParaRPr b="0" lang="en-IN" sz="2800" spc="-1" strike="noStrike">
                <a:latin typeface="Arial"/>
              </a:endParaRPr>
            </a:p>
          </p:txBody>
        </p:sp>
        <p:sp>
          <p:nvSpPr>
            <p:cNvPr id="172" name="TextBox 42"/>
            <p:cNvSpPr/>
            <p:nvPr/>
          </p:nvSpPr>
          <p:spPr>
            <a:xfrm>
              <a:off x="2572560" y="2097000"/>
              <a:ext cx="202500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732e9a"/>
                  </a:solidFill>
                  <a:latin typeface="Consolas"/>
                  <a:ea typeface="DejaVu Sans"/>
                </a:rPr>
                <a:t>(i,j-1)</a:t>
              </a:r>
              <a:endParaRPr b="0" lang="en-IN" sz="2800" spc="-1" strike="noStrike">
                <a:latin typeface="Arial"/>
              </a:endParaRPr>
            </a:p>
          </p:txBody>
        </p:sp>
        <p:grpSp>
          <p:nvGrpSpPr>
            <p:cNvPr id="173" name="Group 4"/>
            <p:cNvGrpSpPr/>
            <p:nvPr/>
          </p:nvGrpSpPr>
          <p:grpSpPr>
            <a:xfrm>
              <a:off x="8358840" y="4833000"/>
              <a:ext cx="593280" cy="1206000"/>
              <a:chOff x="8358840" y="4833000"/>
              <a:chExt cx="593280" cy="1206000"/>
            </a:xfrm>
          </p:grpSpPr>
          <p:sp>
            <p:nvSpPr>
              <p:cNvPr id="174" name="Rectangle 40"/>
              <p:cNvSpPr/>
              <p:nvPr/>
            </p:nvSpPr>
            <p:spPr>
              <a:xfrm>
                <a:off x="8358840" y="4897080"/>
                <a:ext cx="593280" cy="1141920"/>
              </a:xfrm>
              <a:prstGeom prst="rect">
                <a:avLst/>
              </a:prstGeom>
              <a:solidFill>
                <a:srgbClr val="732e9a"/>
              </a:solidFill>
              <a:ln>
                <a:solidFill>
                  <a:srgbClr val="660066"/>
                </a:solidFill>
                <a:round/>
              </a:ln>
            </p:spPr>
            <p:style>
              <a:lnRef idx="2">
                <a:schemeClr val="accent1">
                  <a:shade val="50000"/>
                </a:schemeClr>
              </a:lnRef>
              <a:fillRef idx="1">
                <a:schemeClr val="accent1"/>
              </a:fillRef>
              <a:effectRef idx="0">
                <a:schemeClr val="accent1"/>
              </a:effectRef>
              <a:fontRef idx="minor"/>
            </p:style>
          </p:sp>
          <p:sp>
            <p:nvSpPr>
              <p:cNvPr id="175" name="TextBox 43"/>
              <p:cNvSpPr/>
              <p:nvPr/>
            </p:nvSpPr>
            <p:spPr>
              <a:xfrm>
                <a:off x="8409600" y="4833000"/>
                <a:ext cx="51768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ffffff"/>
                    </a:solidFill>
                    <a:latin typeface="Consolas"/>
                    <a:ea typeface="DejaVu Sans"/>
                  </a:rPr>
                  <a:t>-</a:t>
                </a:r>
                <a:endParaRPr b="0" lang="en-IN" sz="4000" spc="-1" strike="noStrike">
                  <a:latin typeface="Arial"/>
                </a:endParaRPr>
              </a:p>
            </p:txBody>
          </p:sp>
          <p:sp>
            <p:nvSpPr>
              <p:cNvPr id="176" name="TextBox 44"/>
              <p:cNvSpPr/>
              <p:nvPr/>
            </p:nvSpPr>
            <p:spPr>
              <a:xfrm>
                <a:off x="8411760" y="5325840"/>
                <a:ext cx="51516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ffffff"/>
                    </a:solidFill>
                    <a:latin typeface="Consolas"/>
                    <a:ea typeface="DejaVu Sans"/>
                  </a:rPr>
                  <a:t>A</a:t>
                </a:r>
                <a:endParaRPr b="0" lang="en-IN" sz="4000" spc="-1" strike="noStrike">
                  <a:latin typeface="Arial"/>
                </a:endParaRPr>
              </a:p>
            </p:txBody>
          </p:sp>
        </p:grpSp>
      </p:grpSp>
      <p:grpSp>
        <p:nvGrpSpPr>
          <p:cNvPr id="177" name="Group 15"/>
          <p:cNvGrpSpPr/>
          <p:nvPr/>
        </p:nvGrpSpPr>
        <p:grpSpPr>
          <a:xfrm>
            <a:off x="574200" y="3481920"/>
            <a:ext cx="8370720" cy="2520720"/>
            <a:chOff x="574200" y="3481920"/>
            <a:chExt cx="8370720" cy="2520720"/>
          </a:xfrm>
        </p:grpSpPr>
        <p:sp>
          <p:nvSpPr>
            <p:cNvPr id="178" name="TextBox 45"/>
            <p:cNvSpPr/>
            <p:nvPr/>
          </p:nvSpPr>
          <p:spPr>
            <a:xfrm>
              <a:off x="574200" y="5486400"/>
              <a:ext cx="1997280" cy="5162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217567"/>
                  </a:solidFill>
                  <a:latin typeface="Consolas"/>
                  <a:ea typeface="DejaVu Sans"/>
                </a:rPr>
                <a:t>(i-1,j)</a:t>
              </a:r>
              <a:endParaRPr b="0" lang="en-IN" sz="2800" spc="-1" strike="noStrike">
                <a:latin typeface="Arial"/>
              </a:endParaRPr>
            </a:p>
          </p:txBody>
        </p:sp>
        <p:sp>
          <p:nvSpPr>
            <p:cNvPr id="179" name="Straight Arrow Connector 28"/>
            <p:cNvSpPr/>
            <p:nvPr/>
          </p:nvSpPr>
          <p:spPr>
            <a:xfrm>
              <a:off x="1595880" y="4972320"/>
              <a:ext cx="1877400" cy="360"/>
            </a:xfrm>
            <a:custGeom>
              <a:avLst/>
              <a:gdLst/>
              <a:ahLst/>
              <a:rect l="l" t="t" r="r" b="b"/>
              <a:pathLst>
                <a:path w="21600" h="21600">
                  <a:moveTo>
                    <a:pt x="0" y="0"/>
                  </a:moveTo>
                  <a:lnTo>
                    <a:pt x="21600" y="21600"/>
                  </a:lnTo>
                </a:path>
              </a:pathLst>
            </a:custGeom>
            <a:noFill/>
            <a:ln w="76200">
              <a:solidFill>
                <a:srgbClr val="217567"/>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0" name="Straight Arrow Connector 35"/>
            <p:cNvSpPr/>
            <p:nvPr/>
          </p:nvSpPr>
          <p:spPr>
            <a:xfrm>
              <a:off x="4911480" y="4071600"/>
              <a:ext cx="521280" cy="360"/>
            </a:xfrm>
            <a:custGeom>
              <a:avLst/>
              <a:gdLst/>
              <a:ahLst/>
              <a:rect l="l" t="t" r="r" b="b"/>
              <a:pathLst>
                <a:path w="21600" h="21600">
                  <a:moveTo>
                    <a:pt x="0" y="0"/>
                  </a:moveTo>
                  <a:lnTo>
                    <a:pt x="21600" y="21600"/>
                  </a:lnTo>
                </a:path>
              </a:pathLst>
            </a:custGeom>
            <a:noFill/>
            <a:ln w="76200">
              <a:solidFill>
                <a:srgbClr val="217567"/>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1" name="TextBox 36"/>
            <p:cNvSpPr/>
            <p:nvPr/>
          </p:nvSpPr>
          <p:spPr>
            <a:xfrm>
              <a:off x="5346720" y="3580560"/>
              <a:ext cx="315540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217567"/>
                  </a:solidFill>
                  <a:latin typeface="Calisto MT"/>
                  <a:ea typeface="DejaVu Sans"/>
                </a:rPr>
                <a:t>Gap in subject</a:t>
              </a:r>
              <a:endParaRPr b="0" lang="en-IN" sz="2800" spc="-1" strike="noStrike">
                <a:latin typeface="Arial"/>
              </a:endParaRPr>
            </a:p>
            <a:p>
              <a:pPr>
                <a:lnSpc>
                  <a:spcPct val="100000"/>
                </a:lnSpc>
              </a:pPr>
              <a:r>
                <a:rPr b="0" lang="en-US" sz="2800" spc="-1" strike="noStrike">
                  <a:solidFill>
                    <a:srgbClr val="217567"/>
                  </a:solidFill>
                  <a:latin typeface="Consolas"/>
                  <a:ea typeface="DejaVu Sans"/>
                </a:rPr>
                <a:t>(i-1, j)</a:t>
              </a:r>
              <a:endParaRPr b="0" lang="en-IN" sz="2800" spc="-1" strike="noStrike">
                <a:latin typeface="Arial"/>
              </a:endParaRPr>
            </a:p>
          </p:txBody>
        </p:sp>
        <p:grpSp>
          <p:nvGrpSpPr>
            <p:cNvPr id="182" name="Group 8"/>
            <p:cNvGrpSpPr/>
            <p:nvPr/>
          </p:nvGrpSpPr>
          <p:grpSpPr>
            <a:xfrm>
              <a:off x="8351640" y="3481920"/>
              <a:ext cx="593280" cy="1205640"/>
              <a:chOff x="8351640" y="3481920"/>
              <a:chExt cx="593280" cy="1205640"/>
            </a:xfrm>
          </p:grpSpPr>
          <p:sp>
            <p:nvSpPr>
              <p:cNvPr id="183" name="Rectangle 37"/>
              <p:cNvSpPr/>
              <p:nvPr/>
            </p:nvSpPr>
            <p:spPr>
              <a:xfrm>
                <a:off x="8351640" y="3545640"/>
                <a:ext cx="593280" cy="1141920"/>
              </a:xfrm>
              <a:prstGeom prst="rect">
                <a:avLst/>
              </a:prstGeom>
              <a:solidFill>
                <a:schemeClr val="accent6">
                  <a:lumMod val="75000"/>
                </a:schemeClr>
              </a:solidFill>
              <a:ln>
                <a:solidFill>
                  <a:srgbClr val="164e45"/>
                </a:solidFill>
                <a:round/>
              </a:ln>
            </p:spPr>
            <p:style>
              <a:lnRef idx="2">
                <a:schemeClr val="accent1">
                  <a:shade val="50000"/>
                </a:schemeClr>
              </a:lnRef>
              <a:fillRef idx="1">
                <a:schemeClr val="accent1"/>
              </a:fillRef>
              <a:effectRef idx="0">
                <a:schemeClr val="accent1"/>
              </a:effectRef>
              <a:fontRef idx="minor"/>
            </p:style>
          </p:sp>
          <p:sp>
            <p:nvSpPr>
              <p:cNvPr id="184" name="TextBox 38"/>
              <p:cNvSpPr/>
              <p:nvPr/>
            </p:nvSpPr>
            <p:spPr>
              <a:xfrm>
                <a:off x="8402400" y="3481920"/>
                <a:ext cx="49032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ffffff"/>
                    </a:solidFill>
                    <a:latin typeface="Consolas"/>
                    <a:ea typeface="DejaVu Sans"/>
                  </a:rPr>
                  <a:t>A</a:t>
                </a:r>
                <a:endParaRPr b="0" lang="en-IN" sz="4000" spc="-1" strike="noStrike">
                  <a:latin typeface="Arial"/>
                </a:endParaRPr>
              </a:p>
            </p:txBody>
          </p:sp>
          <p:sp>
            <p:nvSpPr>
              <p:cNvPr id="185" name="TextBox 39"/>
              <p:cNvSpPr/>
              <p:nvPr/>
            </p:nvSpPr>
            <p:spPr>
              <a:xfrm>
                <a:off x="8404560" y="3974400"/>
                <a:ext cx="48816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ffffff"/>
                    </a:solidFill>
                    <a:latin typeface="Consolas"/>
                    <a:ea typeface="DejaVu Sans"/>
                  </a:rPr>
                  <a:t>-</a:t>
                </a:r>
                <a:endParaRPr b="0" lang="en-IN" sz="4000" spc="-1" strike="noStrike">
                  <a:latin typeface="Arial"/>
                </a:endParaRPr>
              </a:p>
            </p:txBody>
          </p:sp>
        </p:grpSp>
      </p:grpSp>
      <p:grpSp>
        <p:nvGrpSpPr>
          <p:cNvPr id="186" name="Group 14"/>
          <p:cNvGrpSpPr/>
          <p:nvPr/>
        </p:nvGrpSpPr>
        <p:grpSpPr>
          <a:xfrm>
            <a:off x="574200" y="2092680"/>
            <a:ext cx="8416440" cy="2701800"/>
            <a:chOff x="574200" y="2092680"/>
            <a:chExt cx="8416440" cy="2701800"/>
          </a:xfrm>
        </p:grpSpPr>
        <p:sp>
          <p:nvSpPr>
            <p:cNvPr id="187" name="TextBox 41"/>
            <p:cNvSpPr/>
            <p:nvPr/>
          </p:nvSpPr>
          <p:spPr>
            <a:xfrm>
              <a:off x="574200" y="2092680"/>
              <a:ext cx="199728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800" spc="-1" strike="noStrike">
                  <a:solidFill>
                    <a:srgbClr val="1d86cd"/>
                  </a:solidFill>
                  <a:latin typeface="Consolas"/>
                  <a:ea typeface="DejaVu Sans"/>
                </a:rPr>
                <a:t>(i-1,j-1)</a:t>
              </a:r>
              <a:endParaRPr b="0" lang="en-IN" sz="2800" spc="-1" strike="noStrike">
                <a:latin typeface="Arial"/>
              </a:endParaRPr>
            </a:p>
          </p:txBody>
        </p:sp>
        <p:sp>
          <p:nvSpPr>
            <p:cNvPr id="188" name="Straight Arrow Connector 12"/>
            <p:cNvSpPr/>
            <p:nvPr/>
          </p:nvSpPr>
          <p:spPr>
            <a:xfrm>
              <a:off x="1575720" y="3342600"/>
              <a:ext cx="1897560" cy="1451880"/>
            </a:xfrm>
            <a:custGeom>
              <a:avLst/>
              <a:gdLst/>
              <a:ahLst/>
              <a:rect l="l" t="t" r="r" b="b"/>
              <a:pathLst>
                <a:path w="21600" h="21600">
                  <a:moveTo>
                    <a:pt x="0" y="0"/>
                  </a:moveTo>
                  <a:lnTo>
                    <a:pt x="21600" y="21600"/>
                  </a:lnTo>
                </a:path>
              </a:pathLst>
            </a:custGeom>
            <a:noFill/>
            <a:ln w="76200">
              <a:solidFill>
                <a:srgbClr val="1d86cd"/>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89" name="Straight Arrow Connector 17"/>
            <p:cNvSpPr/>
            <p:nvPr/>
          </p:nvSpPr>
          <p:spPr>
            <a:xfrm>
              <a:off x="4911480" y="2527560"/>
              <a:ext cx="456120" cy="456120"/>
            </a:xfrm>
            <a:custGeom>
              <a:avLst/>
              <a:gdLst/>
              <a:ahLst/>
              <a:rect l="l" t="t" r="r" b="b"/>
              <a:pathLst>
                <a:path w="21600" h="21600">
                  <a:moveTo>
                    <a:pt x="0" y="0"/>
                  </a:moveTo>
                  <a:lnTo>
                    <a:pt x="21600" y="21600"/>
                  </a:lnTo>
                </a:path>
              </a:pathLst>
            </a:custGeom>
            <a:noFill/>
            <a:ln w="76200">
              <a:solidFill>
                <a:srgbClr val="1d86cd"/>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0" name="TextBox 18"/>
            <p:cNvSpPr/>
            <p:nvPr/>
          </p:nvSpPr>
          <p:spPr>
            <a:xfrm>
              <a:off x="5346720" y="2269440"/>
              <a:ext cx="3155400" cy="1369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1d86cd"/>
                  </a:solidFill>
                  <a:latin typeface="Calisto MT"/>
                  <a:ea typeface="DejaVu Sans"/>
                </a:rPr>
                <a:t>Align with subject</a:t>
              </a:r>
              <a:endParaRPr b="0" lang="en-IN" sz="2800" spc="-1" strike="noStrike">
                <a:latin typeface="Arial"/>
              </a:endParaRPr>
            </a:p>
            <a:p>
              <a:pPr>
                <a:lnSpc>
                  <a:spcPct val="100000"/>
                </a:lnSpc>
              </a:pPr>
              <a:r>
                <a:rPr b="0" lang="en-US" sz="2800" spc="-1" strike="noStrike">
                  <a:solidFill>
                    <a:srgbClr val="1d86cd"/>
                  </a:solidFill>
                  <a:latin typeface="Consolas"/>
                  <a:ea typeface="DejaVu Sans"/>
                </a:rPr>
                <a:t>(i-1, j-1)</a:t>
              </a:r>
              <a:endParaRPr b="0" lang="en-IN" sz="2800" spc="-1" strike="noStrike">
                <a:latin typeface="Arial"/>
              </a:endParaRPr>
            </a:p>
          </p:txBody>
        </p:sp>
        <p:grpSp>
          <p:nvGrpSpPr>
            <p:cNvPr id="191" name="Group 2"/>
            <p:cNvGrpSpPr/>
            <p:nvPr/>
          </p:nvGrpSpPr>
          <p:grpSpPr>
            <a:xfrm>
              <a:off x="8358840" y="2129760"/>
              <a:ext cx="631800" cy="1202400"/>
              <a:chOff x="8358840" y="2129760"/>
              <a:chExt cx="631800" cy="1202400"/>
            </a:xfrm>
          </p:grpSpPr>
          <p:sp>
            <p:nvSpPr>
              <p:cNvPr id="192" name="Rectangle 32"/>
              <p:cNvSpPr/>
              <p:nvPr/>
            </p:nvSpPr>
            <p:spPr>
              <a:xfrm>
                <a:off x="8358840" y="2193480"/>
                <a:ext cx="593280" cy="1138680"/>
              </a:xfrm>
              <a:prstGeom prst="rect">
                <a:avLst/>
              </a:prstGeom>
              <a:solidFill>
                <a:srgbClr val="1d86cd"/>
              </a:solidFill>
              <a:ln>
                <a:solidFill>
                  <a:srgbClr val="0e4366"/>
                </a:solidFill>
                <a:round/>
              </a:ln>
            </p:spPr>
            <p:style>
              <a:lnRef idx="2">
                <a:schemeClr val="accent1">
                  <a:shade val="50000"/>
                </a:schemeClr>
              </a:lnRef>
              <a:fillRef idx="1">
                <a:schemeClr val="accent1"/>
              </a:fillRef>
              <a:effectRef idx="0">
                <a:schemeClr val="accent1"/>
              </a:effectRef>
              <a:fontRef idx="minor"/>
            </p:style>
          </p:sp>
          <p:sp>
            <p:nvSpPr>
              <p:cNvPr id="193" name="TextBox 33"/>
              <p:cNvSpPr/>
              <p:nvPr/>
            </p:nvSpPr>
            <p:spPr>
              <a:xfrm>
                <a:off x="8409600" y="2129760"/>
                <a:ext cx="5810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ffffff"/>
                    </a:solidFill>
                    <a:latin typeface="Consolas"/>
                    <a:ea typeface="DejaVu Sans"/>
                  </a:rPr>
                  <a:t>A</a:t>
                </a:r>
                <a:endParaRPr b="0" lang="en-IN" sz="4000" spc="-1" strike="noStrike">
                  <a:latin typeface="Arial"/>
                </a:endParaRPr>
              </a:p>
            </p:txBody>
          </p:sp>
          <p:sp>
            <p:nvSpPr>
              <p:cNvPr id="194" name="TextBox 34"/>
              <p:cNvSpPr/>
              <p:nvPr/>
            </p:nvSpPr>
            <p:spPr>
              <a:xfrm>
                <a:off x="8411760" y="2622240"/>
                <a:ext cx="57888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000" spc="-1" strike="noStrike">
                    <a:solidFill>
                      <a:srgbClr val="ffffff"/>
                    </a:solidFill>
                    <a:latin typeface="Consolas"/>
                    <a:ea typeface="DejaVu Sans"/>
                  </a:rPr>
                  <a:t>A</a:t>
                </a:r>
                <a:endParaRPr b="0" lang="en-IN" sz="4000" spc="-1" strike="noStrike">
                  <a:latin typeface="Arial"/>
                </a:endParaRPr>
              </a:p>
            </p:txBody>
          </p:sp>
        </p:grpSp>
      </p:grpSp>
      <p:sp>
        <p:nvSpPr>
          <p:cNvPr id="195" name="TextBox 47"/>
          <p:cNvSpPr/>
          <p:nvPr/>
        </p:nvSpPr>
        <p:spPr>
          <a:xfrm>
            <a:off x="2572560" y="1507320"/>
            <a:ext cx="202500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200" spc="-1" strike="noStrike">
                <a:solidFill>
                  <a:srgbClr val="ffffff"/>
                </a:solidFill>
                <a:latin typeface="Calisto MT"/>
                <a:ea typeface="DejaVu Sans"/>
              </a:rPr>
              <a:t>A</a:t>
            </a:r>
            <a:endParaRPr b="0" lang="en-IN" sz="3200" spc="-1" strike="noStrike">
              <a:latin typeface="Arial"/>
            </a:endParaRPr>
          </a:p>
        </p:txBody>
      </p:sp>
      <p:sp>
        <p:nvSpPr>
          <p:cNvPr id="196" name="TextBox 48"/>
          <p:cNvSpPr/>
          <p:nvPr/>
        </p:nvSpPr>
        <p:spPr>
          <a:xfrm>
            <a:off x="0" y="4819320"/>
            <a:ext cx="50544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200" spc="-1" strike="noStrike">
                <a:solidFill>
                  <a:srgbClr val="ffffff"/>
                </a:solidFill>
                <a:latin typeface="Calisto MT"/>
                <a:ea typeface="DejaVu Sans"/>
              </a:rPr>
              <a:t>A</a:t>
            </a:r>
            <a:endParaRPr b="0" lang="en-IN" sz="3200" spc="-1" strike="noStrike">
              <a:latin typeface="Arial"/>
            </a:endParaRPr>
          </a:p>
        </p:txBody>
      </p:sp>
      <p:sp>
        <p:nvSpPr>
          <p:cNvPr id="197" name="TextBox 9"/>
          <p:cNvSpPr/>
          <p:nvPr/>
        </p:nvSpPr>
        <p:spPr>
          <a:xfrm>
            <a:off x="4826160" y="6139800"/>
            <a:ext cx="4164480" cy="455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400" spc="-1" strike="noStrike">
                <a:solidFill>
                  <a:srgbClr val="ffffff"/>
                </a:solidFill>
                <a:latin typeface="Calisto MT"/>
                <a:ea typeface="DejaVu Sans"/>
              </a:rPr>
              <a:t>Arrow = alignment</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54240" y="120960"/>
            <a:ext cx="8398800" cy="778680"/>
          </a:xfrm>
          <a:prstGeom prst="rect">
            <a:avLst/>
          </a:prstGeom>
          <a:noFill/>
          <a:ln w="0">
            <a:noFill/>
          </a:ln>
        </p:spPr>
        <p:txBody>
          <a:bodyPr lIns="90000" rIns="90000" tIns="45000" bIns="45000" anchor="ctr">
            <a:noAutofit/>
          </a:bodyPr>
          <a:p>
            <a:pPr algn="ctr">
              <a:lnSpc>
                <a:spcPct val="100000"/>
              </a:lnSpc>
            </a:pPr>
            <a:r>
              <a:rPr b="0" lang="en-US" sz="3600" spc="-1" strike="noStrike">
                <a:latin typeface="Calisto MT"/>
              </a:rPr>
              <a:t>Traceback</a:t>
            </a:r>
            <a:br/>
            <a:endParaRPr b="0" lang="en-IN" sz="3600" spc="-1" strike="noStrike">
              <a:latin typeface="Arial"/>
            </a:endParaRPr>
          </a:p>
        </p:txBody>
      </p:sp>
      <p:sp>
        <p:nvSpPr>
          <p:cNvPr id="199" name=""/>
          <p:cNvSpPr/>
          <p:nvPr/>
        </p:nvSpPr>
        <p:spPr>
          <a:xfrm>
            <a:off x="180000" y="540000"/>
            <a:ext cx="8819640" cy="143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After initializing the matrix, the final step is toÂ traceback through the matrix starting at the bottom right until you get to the top leftÂ (or from F(m, n) to F(0, 0)). This will provide the optimal alignment, and determining what the path means will give you the longest common substring.</a:t>
            </a:r>
            <a:endParaRPr b="0" lang="en-IN" sz="2000" spc="-1" strike="noStrike">
              <a:latin typeface="Arial"/>
            </a:endParaRPr>
          </a:p>
        </p:txBody>
      </p:sp>
      <p:pic>
        <p:nvPicPr>
          <p:cNvPr id="200" name="" descr=""/>
          <p:cNvPicPr/>
          <p:nvPr/>
        </p:nvPicPr>
        <p:blipFill>
          <a:blip r:embed="rId1"/>
          <a:stretch/>
        </p:blipFill>
        <p:spPr>
          <a:xfrm>
            <a:off x="2314800" y="1980000"/>
            <a:ext cx="5244840" cy="467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0" y="-125640"/>
            <a:ext cx="9142920" cy="1428840"/>
          </a:xfrm>
          <a:prstGeom prst="rect">
            <a:avLst/>
          </a:prstGeom>
          <a:noFill/>
          <a:ln w="0">
            <a:noFill/>
          </a:ln>
        </p:spPr>
        <p:txBody>
          <a:bodyPr lIns="90000" rIns="90000" tIns="45000" bIns="45000" anchor="ctr">
            <a:normAutofit/>
          </a:bodyPr>
          <a:p>
            <a:pPr algn="ctr">
              <a:lnSpc>
                <a:spcPct val="100000"/>
              </a:lnSpc>
            </a:pPr>
            <a:r>
              <a:rPr b="0" lang="en-US" sz="3600" spc="-1" strike="noStrike">
                <a:solidFill>
                  <a:srgbClr val="ffffff"/>
                </a:solidFill>
                <a:latin typeface="Arial"/>
              </a:rPr>
              <a:t>Local Alignment</a:t>
            </a:r>
            <a:endParaRPr b="0" lang="en-IN" sz="3600" spc="-1" strike="noStrike">
              <a:latin typeface="Arial"/>
            </a:endParaRPr>
          </a:p>
        </p:txBody>
      </p:sp>
      <p:sp>
        <p:nvSpPr>
          <p:cNvPr id="202" name=""/>
          <p:cNvSpPr/>
          <p:nvPr/>
        </p:nvSpPr>
        <p:spPr>
          <a:xfrm>
            <a:off x="180000" y="1080000"/>
            <a:ext cx="8819640" cy="220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In this algorithm, we were considering how two sequences can have the longest common subsequence. </a:t>
            </a:r>
            <a:endParaRPr b="0" lang="en-IN" sz="2000" spc="-1" strike="noStrike">
              <a:latin typeface="Arial"/>
            </a:endParaRPr>
          </a:p>
          <a:p>
            <a:pPr>
              <a:lnSpc>
                <a:spcPct val="100000"/>
              </a:lnSpc>
            </a:pPr>
            <a:r>
              <a:rPr b="0" lang="en-IN" sz="2000" spc="-1" strike="noStrike">
                <a:latin typeface="Arial"/>
              </a:rPr>
              <a:t> </a:t>
            </a:r>
            <a:r>
              <a:rPr b="0" lang="en-IN" sz="2000" spc="-1" strike="noStrike">
                <a:latin typeface="Arial"/>
              </a:rPr>
              <a:t>This assumes that nucleotide groupings don’t switch places between mutations, and this can end up causing a huge number of mutations, when the actual result is much smaller</a:t>
            </a:r>
            <a:endParaRPr b="0" lang="en-IN" sz="2000" spc="-1" strike="noStrike">
              <a:latin typeface="Arial"/>
            </a:endParaRPr>
          </a:p>
          <a:p>
            <a:pPr>
              <a:lnSpc>
                <a:spcPct val="100000"/>
              </a:lnSpc>
            </a:pPr>
            <a:endParaRPr b="0" lang="en-IN" sz="2000" spc="-1" strike="noStrike">
              <a:latin typeface="Arial"/>
            </a:endParaRPr>
          </a:p>
        </p:txBody>
      </p:sp>
      <p:pic>
        <p:nvPicPr>
          <p:cNvPr id="203" name="" descr=""/>
          <p:cNvPicPr/>
          <p:nvPr/>
        </p:nvPicPr>
        <p:blipFill>
          <a:blip r:embed="rId1"/>
          <a:stretch/>
        </p:blipFill>
        <p:spPr>
          <a:xfrm>
            <a:off x="2700000" y="3283200"/>
            <a:ext cx="2475720" cy="1443960"/>
          </a:xfrm>
          <a:prstGeom prst="rect">
            <a:avLst/>
          </a:prstGeom>
          <a:ln w="0">
            <a:noFill/>
          </a:ln>
        </p:spPr>
      </p:pic>
      <p:sp>
        <p:nvSpPr>
          <p:cNvPr id="204" name=""/>
          <p:cNvSpPr/>
          <p:nvPr/>
        </p:nvSpPr>
        <p:spPr>
          <a:xfrm>
            <a:off x="360000" y="5400000"/>
            <a:ext cx="8639640" cy="1223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As shown above, sequences of nucleotides in S and T can be switched around, even if there has been little to no mutations in between these two sequences. To code this up is relatively similar to the Needleman-Wunsch algorithm for global alignmen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254160" y="45000"/>
            <a:ext cx="8482320" cy="1122480"/>
          </a:xfrm>
          <a:prstGeom prst="rect">
            <a:avLst/>
          </a:prstGeom>
          <a:noFill/>
          <a:ln w="0">
            <a:noFill/>
          </a:ln>
        </p:spPr>
        <p:txBody>
          <a:bodyPr lIns="90000" rIns="90000" tIns="45000" bIns="45000" anchor="ctr">
            <a:normAutofit fontScale="94000"/>
          </a:bodyPr>
          <a:p>
            <a:pPr algn="ctr">
              <a:lnSpc>
                <a:spcPct val="100000"/>
              </a:lnSpc>
            </a:pPr>
            <a:r>
              <a:rPr b="0" lang="en-US" sz="3600" spc="-1" strike="noStrike">
                <a:latin typeface="Arial"/>
              </a:rPr>
              <a:t>The initialization, iteration, and termination process are slightly altered</a:t>
            </a:r>
            <a:endParaRPr b="0" lang="en-IN" sz="3600" spc="-1" strike="noStrike">
              <a:latin typeface="Arial"/>
            </a:endParaRPr>
          </a:p>
        </p:txBody>
      </p:sp>
      <p:sp>
        <p:nvSpPr>
          <p:cNvPr id="206" name="TextBox 107"/>
          <p:cNvSpPr/>
          <p:nvPr/>
        </p:nvSpPr>
        <p:spPr>
          <a:xfrm>
            <a:off x="1322640" y="1934280"/>
            <a:ext cx="1605240" cy="9428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0" lang="en-US" sz="2800" spc="-1" strike="noStrike">
                <a:solidFill>
                  <a:srgbClr val="ffffff"/>
                </a:solidFill>
                <a:latin typeface="Consolas"/>
                <a:ea typeface="DejaVu Sans"/>
              </a:rPr>
              <a:t>Subject</a:t>
            </a:r>
            <a:endParaRPr b="0" lang="en-IN" sz="2800" spc="-1" strike="noStrike">
              <a:latin typeface="Arial"/>
            </a:endParaRPr>
          </a:p>
        </p:txBody>
      </p:sp>
      <p:sp>
        <p:nvSpPr>
          <p:cNvPr id="207" name="TextBox 104"/>
          <p:cNvSpPr/>
          <p:nvPr/>
        </p:nvSpPr>
        <p:spPr>
          <a:xfrm>
            <a:off x="6707520" y="1598760"/>
            <a:ext cx="4687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pc="-1" strike="noStrike">
                <a:solidFill>
                  <a:srgbClr val="f6c16a"/>
                </a:solidFill>
                <a:latin typeface="Calisto MT"/>
                <a:ea typeface="DejaVu Sans"/>
              </a:rPr>
              <a:t>?</a:t>
            </a:r>
            <a:endParaRPr b="0" lang="en-IN" sz="3600" spc="-1" strike="noStrike">
              <a:latin typeface="Arial"/>
            </a:endParaRPr>
          </a:p>
        </p:txBody>
      </p:sp>
      <p:sp>
        <p:nvSpPr>
          <p:cNvPr id="208" name=""/>
          <p:cNvSpPr/>
          <p:nvPr/>
        </p:nvSpPr>
        <p:spPr>
          <a:xfrm>
            <a:off x="360000" y="1440000"/>
            <a:ext cx="8459640" cy="177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00" spc="-1" strike="noStrike">
                <a:latin typeface="Arial"/>
              </a:rPr>
              <a:t>Initialization:Â Rather than saying F(i, 0) = F(i-1, 0)-d, F(i, 0) = 0 because note that local alignment states that there can be a switch in nucleotide sequences at any point in S or T. The applies to F(j, 0), which is also initialized to 0.</a:t>
            </a:r>
            <a:endParaRPr b="0" lang="en-IN" sz="1000" spc="-1" strike="noStrike">
              <a:latin typeface="Arial"/>
            </a:endParaRPr>
          </a:p>
          <a:p>
            <a:pPr>
              <a:lnSpc>
                <a:spcPct val="100000"/>
              </a:lnSpc>
            </a:pPr>
            <a:r>
              <a:rPr b="0" lang="en-IN" sz="1000" spc="-1" strike="noStrike">
                <a:latin typeface="Arial"/>
              </a:rPr>
              <a:t>Termination:Â Termination can now occur anywhere, as shown in the diagram above.</a:t>
            </a:r>
            <a:endParaRPr b="0" lang="en-IN" sz="1000" spc="-1" strike="noStrike">
              <a:latin typeface="Arial"/>
            </a:endParaRPr>
          </a:p>
          <a:p>
            <a:pPr>
              <a:lnSpc>
                <a:spcPct val="100000"/>
              </a:lnSpc>
            </a:pPr>
            <a:r>
              <a:rPr b="0" lang="en-IN" sz="1000" spc="-1" strike="noStrike">
                <a:latin typeface="Arial"/>
              </a:rPr>
              <a:t>Iteration:Â Because termination can now occur anywhere, we want to penalize negative scores heavily. Therefore, we now add a new constraint, where if the maximum is negative, then we make F(i, j) = 0.</a:t>
            </a:r>
            <a:endParaRPr b="0" lang="en-IN" sz="1000" spc="-1" strike="noStrike">
              <a:latin typeface="Arial"/>
            </a:endParaRPr>
          </a:p>
          <a:p>
            <a:pPr>
              <a:lnSpc>
                <a:spcPct val="100000"/>
              </a:lnSpc>
            </a:pPr>
            <a:endParaRPr b="0" lang="en-IN" sz="1000" spc="-1" strike="noStrike">
              <a:latin typeface="Arial"/>
            </a:endParaRPr>
          </a:p>
        </p:txBody>
      </p:sp>
      <p:pic>
        <p:nvPicPr>
          <p:cNvPr id="209" name="" descr=""/>
          <p:cNvPicPr/>
          <p:nvPr/>
        </p:nvPicPr>
        <p:blipFill>
          <a:blip r:embed="rId1"/>
          <a:stretch/>
        </p:blipFill>
        <p:spPr>
          <a:xfrm>
            <a:off x="1234800" y="3671280"/>
            <a:ext cx="6504840" cy="2628360"/>
          </a:xfrm>
          <a:prstGeom prst="rect">
            <a:avLst/>
          </a:prstGeom>
          <a:ln w="0">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143640" y="190440"/>
            <a:ext cx="9142920" cy="1428840"/>
          </a:xfrm>
          <a:prstGeom prst="rect">
            <a:avLst/>
          </a:prstGeom>
          <a:noFill/>
          <a:ln w="0">
            <a:noFill/>
          </a:ln>
        </p:spPr>
        <p:txBody>
          <a:bodyPr lIns="90000" rIns="90000" tIns="45000" bIns="45000" anchor="ctr">
            <a:noAutofit/>
          </a:bodyPr>
          <a:p>
            <a:pPr algn="ctr">
              <a:lnSpc>
                <a:spcPct val="100000"/>
              </a:lnSpc>
            </a:pPr>
            <a:r>
              <a:rPr b="0" lang="en-US" sz="3200" spc="-1" strike="noStrike">
                <a:solidFill>
                  <a:srgbClr val="ffffff"/>
                </a:solidFill>
                <a:latin typeface="Calisto MT"/>
              </a:rPr>
              <a:t>Semi-Global Alignment</a:t>
            </a:r>
            <a:endParaRPr b="0" lang="en-IN" sz="3200" spc="-1" strike="noStrike">
              <a:latin typeface="Arial"/>
            </a:endParaRPr>
          </a:p>
        </p:txBody>
      </p:sp>
      <p:sp>
        <p:nvSpPr>
          <p:cNvPr id="211" name=""/>
          <p:cNvSpPr/>
          <p:nvPr/>
        </p:nvSpPr>
        <p:spPr>
          <a:xfrm>
            <a:off x="1710000" y="1747440"/>
            <a:ext cx="5849640" cy="23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Semi-global looks at anÂ alignment of a substring s of sequence S with a substring of t of sequence T</a:t>
            </a:r>
            <a:endParaRPr b="0" lang="en-IN" sz="2000" spc="-1" strike="noStrike">
              <a:latin typeface="Arial"/>
            </a:endParaRPr>
          </a:p>
        </p:txBody>
      </p:sp>
      <p:pic>
        <p:nvPicPr>
          <p:cNvPr id="212" name="" descr=""/>
          <p:cNvPicPr/>
          <p:nvPr/>
        </p:nvPicPr>
        <p:blipFill>
          <a:blip r:embed="rId1"/>
          <a:stretch/>
        </p:blipFill>
        <p:spPr>
          <a:xfrm>
            <a:off x="1620000" y="3060000"/>
            <a:ext cx="5940000" cy="30600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360000" y="120960"/>
            <a:ext cx="8640000" cy="1428840"/>
          </a:xfrm>
          <a:prstGeom prst="rect">
            <a:avLst/>
          </a:prstGeom>
          <a:noFill/>
          <a:ln w="0">
            <a:noFill/>
          </a:ln>
        </p:spPr>
        <p:txBody>
          <a:bodyPr lIns="90000" rIns="90000" tIns="45000" bIns="45000" anchor="ctr">
            <a:normAutofit fontScale="55000"/>
          </a:bodyPr>
          <a:p>
            <a:pPr algn="ctr">
              <a:lnSpc>
                <a:spcPct val="100000"/>
              </a:lnSpc>
            </a:pPr>
            <a:r>
              <a:rPr b="0" lang="en-US" sz="4000" spc="-1" strike="noStrike">
                <a:solidFill>
                  <a:srgbClr val="ffffff"/>
                </a:solidFill>
                <a:latin typeface="Arial"/>
              </a:rPr>
              <a:t>Similar to local alignment, there’s slight changes with the code from the Needleman-Wunsch algorithm that allow for this semi-global alignment:</a:t>
            </a:r>
            <a:br/>
            <a:endParaRPr b="0" lang="en-IN" sz="4000" spc="-1" strike="noStrike">
              <a:latin typeface="Arial"/>
            </a:endParaRPr>
          </a:p>
        </p:txBody>
      </p:sp>
      <p:sp>
        <p:nvSpPr>
          <p:cNvPr id="214" name="PlaceHolder 2"/>
          <p:cNvSpPr>
            <a:spLocks noGrp="1"/>
          </p:cNvSpPr>
          <p:nvPr>
            <p:ph/>
          </p:nvPr>
        </p:nvSpPr>
        <p:spPr>
          <a:xfrm>
            <a:off x="354240" y="1716840"/>
            <a:ext cx="8610840" cy="1522800"/>
          </a:xfrm>
          <a:prstGeom prst="rect">
            <a:avLst/>
          </a:prstGeom>
          <a:noFill/>
          <a:ln w="0">
            <a:noFill/>
          </a:ln>
        </p:spPr>
        <p:txBody>
          <a:bodyPr lIns="90000" rIns="90000" tIns="45000" bIns="45000" anchor="t">
            <a:normAutofit fontScale="59000"/>
          </a:bodyPr>
          <a:p>
            <a:pPr>
              <a:lnSpc>
                <a:spcPct val="100000"/>
              </a:lnSpc>
              <a:spcBef>
                <a:spcPts val="2001"/>
              </a:spcBef>
            </a:pPr>
            <a:r>
              <a:rPr b="0" lang="en-US" sz="2800" spc="-1" strike="noStrike">
                <a:solidFill>
                  <a:srgbClr val="ffffff"/>
                </a:solidFill>
                <a:latin typeface="Calisto MT"/>
              </a:rPr>
              <a:t>Initialization: Same as local alignment</a:t>
            </a:r>
            <a:endParaRPr b="0" lang="en-IN" sz="2800" spc="-1" strike="noStrike">
              <a:latin typeface="Arial"/>
            </a:endParaRPr>
          </a:p>
          <a:p>
            <a:pPr>
              <a:lnSpc>
                <a:spcPct val="100000"/>
              </a:lnSpc>
              <a:spcBef>
                <a:spcPts val="2001"/>
              </a:spcBef>
            </a:pPr>
            <a:r>
              <a:rPr b="0" lang="en-US" sz="2800" spc="-1" strike="noStrike">
                <a:solidFill>
                  <a:srgbClr val="ffffff"/>
                </a:solidFill>
                <a:latin typeface="Calisto MT"/>
              </a:rPr>
              <a:t>Termination: Termination can happen on anything in the bottom row or the right column. This is because these are the places where one of the sequences, S or T, stops. Since we are looking for semi-global alignment, once the sequence stops, there’s no way to go further, similar to global alignment.</a:t>
            </a:r>
            <a:endParaRPr b="0" lang="en-IN" sz="2800" spc="-1" strike="noStrike">
              <a:latin typeface="Arial"/>
            </a:endParaRPr>
          </a:p>
          <a:p>
            <a:pPr>
              <a:lnSpc>
                <a:spcPct val="100000"/>
              </a:lnSpc>
              <a:spcBef>
                <a:spcPts val="2001"/>
              </a:spcBef>
            </a:pPr>
            <a:endParaRPr b="0" lang="en-IN" sz="2800" spc="-1" strike="noStrike">
              <a:latin typeface="Arial"/>
            </a:endParaRPr>
          </a:p>
        </p:txBody>
      </p:sp>
      <p:pic>
        <p:nvPicPr>
          <p:cNvPr id="215" name="" descr=""/>
          <p:cNvPicPr/>
          <p:nvPr/>
        </p:nvPicPr>
        <p:blipFill>
          <a:blip r:embed="rId1"/>
          <a:stretch/>
        </p:blipFill>
        <p:spPr>
          <a:xfrm>
            <a:off x="1800000" y="3960000"/>
            <a:ext cx="4876200" cy="1542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54240" y="120960"/>
            <a:ext cx="8398800" cy="1428840"/>
          </a:xfrm>
          <a:prstGeom prst="rect">
            <a:avLst/>
          </a:prstGeom>
          <a:noFill/>
          <a:ln w="0">
            <a:noFill/>
          </a:ln>
        </p:spPr>
        <p:txBody>
          <a:bodyPr lIns="90000" rIns="90000" tIns="45000" bIns="45000" anchor="ctr">
            <a:noAutofit/>
          </a:bodyPr>
          <a:p>
            <a:pPr algn="ctr">
              <a:lnSpc>
                <a:spcPct val="90000"/>
              </a:lnSpc>
              <a:tabLst>
                <a:tab algn="l" pos="0"/>
              </a:tabLst>
            </a:pPr>
            <a:r>
              <a:rPr b="1" lang="en-IN" sz="4400" spc="-1" strike="noStrike">
                <a:solidFill>
                  <a:srgbClr val="c00000"/>
                </a:solidFill>
                <a:latin typeface="Calibri"/>
                <a:ea typeface="Calibri"/>
              </a:rPr>
              <a:t>	</a:t>
            </a:r>
            <a:r>
              <a:rPr b="1" lang="en-IN" sz="4400" spc="-1" strike="noStrike">
                <a:solidFill>
                  <a:srgbClr val="c00000"/>
                </a:solidFill>
                <a:latin typeface="Calibri"/>
                <a:ea typeface="Calibri"/>
              </a:rPr>
              <a:t>Intr</a:t>
            </a:r>
            <a:r>
              <a:rPr b="1" lang="en-IN" sz="4400" spc="-1" strike="noStrike">
                <a:solidFill>
                  <a:srgbClr val="c00000"/>
                </a:solidFill>
                <a:latin typeface="Calibri"/>
                <a:ea typeface="Calibri"/>
              </a:rPr>
              <a:t>odu</a:t>
            </a:r>
            <a:r>
              <a:rPr b="1" lang="en-IN" sz="4400" spc="-1" strike="noStrike">
                <a:solidFill>
                  <a:srgbClr val="c00000"/>
                </a:solidFill>
                <a:latin typeface="Calibri"/>
                <a:ea typeface="Calibri"/>
              </a:rPr>
              <a:t>ctio</a:t>
            </a:r>
            <a:r>
              <a:rPr b="1" lang="en-IN" sz="4400" spc="-1" strike="noStrike">
                <a:solidFill>
                  <a:srgbClr val="c00000"/>
                </a:solidFill>
                <a:latin typeface="Calibri"/>
                <a:ea typeface="Calibri"/>
              </a:rPr>
              <a:t>n</a:t>
            </a:r>
            <a:endParaRPr b="0" lang="en-IN" sz="4400" spc="-1" strike="noStrike">
              <a:latin typeface="Arial"/>
            </a:endParaRPr>
          </a:p>
        </p:txBody>
      </p:sp>
      <p:sp>
        <p:nvSpPr>
          <p:cNvPr id="86" name="PlaceHolder 2"/>
          <p:cNvSpPr>
            <a:spLocks noGrp="1"/>
          </p:cNvSpPr>
          <p:nvPr>
            <p:ph/>
          </p:nvPr>
        </p:nvSpPr>
        <p:spPr>
          <a:xfrm>
            <a:off x="354240" y="1869120"/>
            <a:ext cx="8610840" cy="4255920"/>
          </a:xfrm>
          <a:prstGeom prst="rect">
            <a:avLst/>
          </a:prstGeom>
          <a:noFill/>
          <a:ln w="0">
            <a:noFill/>
          </a:ln>
        </p:spPr>
        <p:txBody>
          <a:bodyPr lIns="90000" rIns="90000" tIns="45000" bIns="45000" anchor="t">
            <a:normAutofit/>
          </a:bodyPr>
          <a:p>
            <a:pPr marL="343080" indent="-343080">
              <a:lnSpc>
                <a:spcPct val="100000"/>
              </a:lnSpc>
              <a:spcBef>
                <a:spcPts val="2001"/>
              </a:spcBef>
              <a:buSzPct val="100058"/>
              <a:buBlip>
                <a:blip r:embed="rId1"/>
              </a:buBlip>
            </a:pPr>
            <a:r>
              <a:rPr b="0" lang="en-US" sz="2800" spc="-1" strike="noStrike">
                <a:solidFill>
                  <a:srgbClr val="ffffff"/>
                </a:solidFill>
                <a:latin typeface="Calisto MT"/>
              </a:rPr>
              <a:t>Overview of the sequence alignment problem</a:t>
            </a:r>
            <a:endParaRPr b="0" lang="en-IN" sz="2800" spc="-1" strike="noStrike">
              <a:latin typeface="Arial"/>
            </a:endParaRPr>
          </a:p>
          <a:p>
            <a:pPr marL="343080" indent="-343080">
              <a:lnSpc>
                <a:spcPct val="100000"/>
              </a:lnSpc>
              <a:spcBef>
                <a:spcPts val="2001"/>
              </a:spcBef>
              <a:buSzPct val="100058"/>
              <a:buBlip>
                <a:blip r:embed="rId2"/>
              </a:buBlip>
            </a:pPr>
            <a:r>
              <a:rPr b="0" lang="en-US" sz="2800" spc="-1" strike="noStrike">
                <a:solidFill>
                  <a:srgbClr val="ffffff"/>
                </a:solidFill>
                <a:latin typeface="Calisto MT"/>
              </a:rPr>
              <a:t>Calculate the optimal global alignment</a:t>
            </a:r>
            <a:endParaRPr b="0" lang="en-IN" sz="2800" spc="-1" strike="noStrike">
              <a:latin typeface="Arial"/>
            </a:endParaRPr>
          </a:p>
          <a:p>
            <a:pPr marL="343080" indent="-343080">
              <a:lnSpc>
                <a:spcPct val="100000"/>
              </a:lnSpc>
              <a:spcBef>
                <a:spcPts val="2001"/>
              </a:spcBef>
              <a:buSzPct val="100058"/>
              <a:buBlip>
                <a:blip r:embed="rId3"/>
              </a:buBlip>
            </a:pPr>
            <a:r>
              <a:rPr b="0" lang="en-US" sz="2800" spc="-1" strike="noStrike">
                <a:solidFill>
                  <a:srgbClr val="ffffff"/>
                </a:solidFill>
                <a:latin typeface="Calisto MT"/>
              </a:rPr>
              <a:t>Characteristics of dynamic programming </a:t>
            </a:r>
            <a:r>
              <a:rPr b="0" lang="en-US" sz="2800" spc="-1" strike="noStrike">
                <a:solidFill>
                  <a:srgbClr val="ffffff"/>
                </a:solidFill>
                <a:latin typeface="Calisto MT"/>
              </a:rPr>
              <a:t>algorithms</a:t>
            </a:r>
            <a:endParaRPr b="0" lang="en-IN" sz="2800" spc="-1" strike="noStrike">
              <a:latin typeface="Arial"/>
            </a:endParaRPr>
          </a:p>
          <a:p>
            <a:pPr marL="343080" indent="-343080">
              <a:lnSpc>
                <a:spcPct val="100000"/>
              </a:lnSpc>
              <a:spcBef>
                <a:spcPts val="2001"/>
              </a:spcBef>
              <a:buSzPct val="100058"/>
              <a:buBlip>
                <a:blip r:embed="rId4"/>
              </a:buBlip>
            </a:pPr>
            <a:r>
              <a:rPr b="0" lang="en-US" sz="2800" spc="-1" strike="noStrike">
                <a:solidFill>
                  <a:srgbClr val="ffffff"/>
                </a:solidFill>
                <a:latin typeface="Calisto MT"/>
              </a:rPr>
              <a:t>Calculate the optimal local alignment</a:t>
            </a:r>
            <a:endParaRPr b="0" lang="en-IN" sz="2800" spc="-1" strike="noStrike">
              <a:latin typeface="Arial"/>
            </a:endParaRPr>
          </a:p>
          <a:p>
            <a:pPr>
              <a:lnSpc>
                <a:spcPct val="100000"/>
              </a:lnSpc>
              <a:spcBef>
                <a:spcPts val="2001"/>
              </a:spcBef>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0" y="0"/>
            <a:ext cx="9142920" cy="1014840"/>
          </a:xfrm>
          <a:prstGeom prst="rect">
            <a:avLst/>
          </a:prstGeom>
          <a:noFill/>
          <a:ln w="0">
            <a:noFill/>
          </a:ln>
        </p:spPr>
        <p:txBody>
          <a:bodyPr lIns="90000" rIns="90000" tIns="45000" bIns="45000" anchor="ctr">
            <a:normAutofit/>
          </a:bodyPr>
          <a:p>
            <a:pPr algn="ctr">
              <a:lnSpc>
                <a:spcPct val="100000"/>
              </a:lnSpc>
            </a:pPr>
            <a:r>
              <a:rPr b="0" lang="en-US" sz="4400" spc="-1" strike="noStrike">
                <a:latin typeface="Calisto MT"/>
              </a:rPr>
              <a:t>Conclusion</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45240" y="63360"/>
            <a:ext cx="8398800" cy="862560"/>
          </a:xfrm>
          <a:prstGeom prst="rect">
            <a:avLst/>
          </a:prstGeom>
          <a:noFill/>
          <a:ln w="0">
            <a:noFill/>
          </a:ln>
        </p:spPr>
        <p:txBody>
          <a:bodyPr lIns="90000" rIns="90000" tIns="45000" bIns="45000" anchor="ctr">
            <a:normAutofit/>
          </a:bodyPr>
          <a:p>
            <a:pPr algn="ctr">
              <a:lnSpc>
                <a:spcPct val="100000"/>
              </a:lnSpc>
            </a:pPr>
            <a:r>
              <a:rPr b="0" lang="en-US" sz="4000" spc="-1" strike="noStrike">
                <a:solidFill>
                  <a:srgbClr val="ffffff"/>
                </a:solidFill>
                <a:latin typeface="Calisto MT"/>
              </a:rPr>
              <a:t>References</a:t>
            </a:r>
            <a:endParaRPr b="0" lang="en-IN" sz="4000" spc="-1" strike="noStrike">
              <a:latin typeface="Arial"/>
            </a:endParaRPr>
          </a:p>
        </p:txBody>
      </p:sp>
      <p:sp>
        <p:nvSpPr>
          <p:cNvPr id="218" name=""/>
          <p:cNvSpPr txBox="1"/>
          <p:nvPr/>
        </p:nvSpPr>
        <p:spPr>
          <a:xfrm>
            <a:off x="167040" y="1080000"/>
            <a:ext cx="8832960" cy="3240000"/>
          </a:xfrm>
          <a:prstGeom prst="rect">
            <a:avLst/>
          </a:prstGeom>
          <a:noFill/>
          <a:ln w="0">
            <a:noFill/>
          </a:ln>
        </p:spPr>
        <p:txBody>
          <a:bodyPr lIns="90000" rIns="90000" tIns="45000" bIns="45000" anchor="t">
            <a:noAutofit/>
          </a:bodyPr>
          <a:p>
            <a:r>
              <a:rPr b="0" lang="en-IN" sz="1800" spc="-1" strike="noStrike">
                <a:latin typeface="Arial"/>
                <a:hlinkClick r:id="rId1"/>
              </a:rPr>
              <a:t>https://www.linkedin.com/pulse/sequence-alignment-dynamic-programming-application-algorithms-aydin</a:t>
            </a:r>
            <a:endParaRPr b="0" lang="en-IN" sz="1800" spc="-1" strike="noStrike">
              <a:latin typeface="Arial"/>
            </a:endParaRPr>
          </a:p>
          <a:p>
            <a:r>
              <a:rPr b="0" lang="en-IN" sz="1800" spc="-1" strike="noStrike">
                <a:latin typeface="Arial"/>
                <a:hlinkClick r:id="rId2"/>
              </a:rPr>
              <a:t>https://medium.com/analytics-vidhya/sequence-alignment-and-the-needleman-wunsch-algorithm-710c7b1a23a4</a:t>
            </a:r>
            <a:endParaRPr b="0" lang="en-IN" sz="1800" spc="-1" strike="noStrike">
              <a:latin typeface="Arial"/>
            </a:endParaRPr>
          </a:p>
          <a:p>
            <a:r>
              <a:rPr b="0" lang="en-IN" sz="1800" spc="-1" strike="noStrike">
                <a:latin typeface="Arial"/>
                <a:hlinkClick r:id="rId3"/>
              </a:rPr>
              <a:t>https://www.singerinstruments.com/resource/what-are-genetic-mutation/</a:t>
            </a:r>
            <a:endParaRPr b="0" lang="en-IN" sz="1800" spc="-1" strike="noStrike">
              <a:latin typeface="Arial"/>
            </a:endParaRPr>
          </a:p>
          <a:p>
            <a:endParaRPr b="0" lang="en-IN" sz="1800" spc="-1" strike="noStrike">
              <a:latin typeface="Arial"/>
            </a:endParaRPr>
          </a:p>
        </p:txBody>
      </p:sp>
      <p:sp>
        <p:nvSpPr>
          <p:cNvPr id="219" name=""/>
          <p:cNvSpPr txBox="1"/>
          <p:nvPr/>
        </p:nvSpPr>
        <p:spPr>
          <a:xfrm>
            <a:off x="167040" y="2520000"/>
            <a:ext cx="8472960" cy="858240"/>
          </a:xfrm>
          <a:prstGeom prst="rect">
            <a:avLst/>
          </a:prstGeom>
          <a:noFill/>
          <a:ln w="0">
            <a:noFill/>
          </a:ln>
        </p:spPr>
        <p:txBody>
          <a:bodyPr lIns="90000" rIns="90000" tIns="45000" bIns="45000" anchor="t">
            <a:noAutofit/>
          </a:bodyPr>
          <a:p>
            <a:r>
              <a:rPr b="0" lang="en-IN" sz="1800" spc="-1" strike="noStrike">
                <a:latin typeface="Arial"/>
                <a:hlinkClick r:id="rId4"/>
              </a:rPr>
              <a:t>https://www.mun.ca/biology/scarr/Human_Ape_chromosomes.htm</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54240" y="120960"/>
            <a:ext cx="8398800" cy="1428840"/>
          </a:xfrm>
          <a:prstGeom prst="rect">
            <a:avLst/>
          </a:prstGeom>
          <a:noFill/>
          <a:ln w="0">
            <a:noFill/>
          </a:ln>
        </p:spPr>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800" spc="-1" strike="noStrike">
                <a:solidFill>
                  <a:srgbClr val="ffffff"/>
                </a:solidFill>
                <a:latin typeface="Calisto MT"/>
              </a:rPr>
              <a:t>Se</a:t>
            </a:r>
            <a:r>
              <a:rPr b="0" lang="en-US" sz="4800" spc="-1" strike="noStrike">
                <a:solidFill>
                  <a:srgbClr val="ffffff"/>
                </a:solidFill>
                <a:latin typeface="Calisto MT"/>
              </a:rPr>
              <a:t>qu</a:t>
            </a:r>
            <a:r>
              <a:rPr b="0" lang="en-US" sz="4800" spc="-1" strike="noStrike">
                <a:solidFill>
                  <a:srgbClr val="ffffff"/>
                </a:solidFill>
                <a:latin typeface="Calisto MT"/>
              </a:rPr>
              <a:t>en</a:t>
            </a:r>
            <a:r>
              <a:rPr b="0" lang="en-US" sz="4800" spc="-1" strike="noStrike">
                <a:solidFill>
                  <a:srgbClr val="ffffff"/>
                </a:solidFill>
                <a:latin typeface="Calisto MT"/>
              </a:rPr>
              <a:t>ce </a:t>
            </a:r>
            <a:r>
              <a:rPr b="0" lang="en-US" sz="4800" spc="-1" strike="noStrike">
                <a:solidFill>
                  <a:srgbClr val="ffffff"/>
                </a:solidFill>
                <a:latin typeface="Calisto MT"/>
              </a:rPr>
              <a:t>Ali</a:t>
            </a:r>
            <a:r>
              <a:rPr b="0" lang="en-US" sz="4800" spc="-1" strike="noStrike">
                <a:solidFill>
                  <a:srgbClr val="ffffff"/>
                </a:solidFill>
                <a:latin typeface="Calisto MT"/>
              </a:rPr>
              <a:t>gn</a:t>
            </a:r>
            <a:r>
              <a:rPr b="0" lang="en-US" sz="4800" spc="-1" strike="noStrike">
                <a:solidFill>
                  <a:srgbClr val="ffffff"/>
                </a:solidFill>
                <a:latin typeface="Calisto MT"/>
              </a:rPr>
              <a:t>m</a:t>
            </a:r>
            <a:r>
              <a:rPr b="0" lang="en-US" sz="4800" spc="-1" strike="noStrike">
                <a:solidFill>
                  <a:srgbClr val="ffffff"/>
                </a:solidFill>
                <a:latin typeface="Calisto MT"/>
              </a:rPr>
              <a:t>en</a:t>
            </a:r>
            <a:r>
              <a:rPr b="0" lang="en-US" sz="4800" spc="-1" strike="noStrike">
                <a:solidFill>
                  <a:srgbClr val="ffffff"/>
                </a:solidFill>
                <a:latin typeface="Calisto MT"/>
              </a:rPr>
              <a:t>t</a:t>
            </a:r>
            <a:endParaRPr b="0" lang="en-IN" sz="4800" spc="-1" strike="noStrike">
              <a:latin typeface="Arial"/>
            </a:endParaRPr>
          </a:p>
        </p:txBody>
      </p:sp>
      <p:sp>
        <p:nvSpPr>
          <p:cNvPr id="88" name="PlaceHolder 2"/>
          <p:cNvSpPr>
            <a:spLocks noGrp="1"/>
          </p:cNvSpPr>
          <p:nvPr>
            <p:ph/>
          </p:nvPr>
        </p:nvSpPr>
        <p:spPr>
          <a:xfrm>
            <a:off x="360000" y="1800000"/>
            <a:ext cx="8398800" cy="4070520"/>
          </a:xfrm>
          <a:prstGeom prst="rect">
            <a:avLst/>
          </a:prstGeom>
          <a:noFill/>
          <a:ln w="0">
            <a:noFill/>
          </a:ln>
        </p:spPr>
        <p:txBody>
          <a:bodyPr lIns="90000" rIns="90000" tIns="45000" bIns="45000" anchor="t">
            <a:normAutofit/>
          </a:bodyPr>
          <a:p>
            <a:pPr>
              <a:lnSpc>
                <a:spcPct val="9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Calisto MT"/>
              </a:rPr>
              <a:t>Widely used in bio-informatics</a:t>
            </a:r>
            <a:endParaRPr b="0" lang="en-IN" sz="2800" spc="-1" strike="noStrike">
              <a:latin typeface="Arial"/>
            </a:endParaRPr>
          </a:p>
          <a:p>
            <a:pPr>
              <a:lnSpc>
                <a:spcPct val="90000"/>
              </a:lnSpc>
              <a:spcBef>
                <a:spcPts val="1417"/>
              </a:spcBef>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Calisto MT"/>
              </a:rPr>
              <a:t>Proteins and genes are of different lengths due to error in sequencing and genetic variation across species</a:t>
            </a:r>
            <a:endParaRPr b="0" lang="en-IN" sz="2400" spc="-1" strike="noStrike">
              <a:latin typeface="Arial"/>
            </a:endParaRPr>
          </a:p>
          <a:p>
            <a:pPr>
              <a:lnSpc>
                <a:spcPct val="9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Calisto MT"/>
              </a:rPr>
              <a:t>Involves identifying evolutionary events: insertions, deletions, and substitutions</a:t>
            </a:r>
            <a:endParaRPr b="0" lang="en-IN" sz="2800" spc="-1" strike="noStrike">
              <a:latin typeface="Arial"/>
            </a:endParaRPr>
          </a:p>
          <a:p>
            <a:pPr>
              <a:lnSpc>
                <a:spcPct val="9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Calisto MT"/>
              </a:rPr>
              <a:t>Goal is to </a:t>
            </a:r>
            <a:r>
              <a:rPr b="0" lang="en-US" sz="2800" spc="-1" strike="noStrike">
                <a:solidFill>
                  <a:srgbClr val="ffffff"/>
                </a:solidFill>
                <a:latin typeface="Calisto MT"/>
              </a:rPr>
              <a:t>“align” sequences such that number of mutations is minimized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54240" y="1440"/>
            <a:ext cx="8398800" cy="1428840"/>
          </a:xfrm>
          <a:prstGeom prst="rect">
            <a:avLst/>
          </a:prstGeom>
          <a:noFill/>
          <a:ln w="0">
            <a:noFill/>
          </a:ln>
        </p:spPr>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800" spc="-1" strike="noStrike">
                <a:solidFill>
                  <a:srgbClr val="ffffff"/>
                </a:solidFill>
                <a:latin typeface="Times New Roman"/>
              </a:rPr>
              <a:t>D</a:t>
            </a:r>
            <a:r>
              <a:rPr b="0" lang="en-US" sz="4800" spc="-1" strike="noStrike">
                <a:solidFill>
                  <a:srgbClr val="ffffff"/>
                </a:solidFill>
                <a:latin typeface="Times New Roman"/>
              </a:rPr>
              <a:t>N</a:t>
            </a:r>
            <a:r>
              <a:rPr b="0" lang="en-US" sz="4800" spc="-1" strike="noStrike">
                <a:solidFill>
                  <a:srgbClr val="ffffff"/>
                </a:solidFill>
                <a:latin typeface="Times New Roman"/>
              </a:rPr>
              <a:t>A </a:t>
            </a:r>
            <a:r>
              <a:rPr b="0" lang="en-US" sz="4800" spc="-1" strike="noStrike">
                <a:solidFill>
                  <a:srgbClr val="ffffff"/>
                </a:solidFill>
                <a:latin typeface="Times New Roman"/>
              </a:rPr>
              <a:t>Se</a:t>
            </a:r>
            <a:r>
              <a:rPr b="0" lang="en-US" sz="4800" spc="-1" strike="noStrike">
                <a:solidFill>
                  <a:srgbClr val="ffffff"/>
                </a:solidFill>
                <a:latin typeface="Times New Roman"/>
              </a:rPr>
              <a:t>qu</a:t>
            </a:r>
            <a:r>
              <a:rPr b="0" lang="en-US" sz="4800" spc="-1" strike="noStrike">
                <a:solidFill>
                  <a:srgbClr val="ffffff"/>
                </a:solidFill>
                <a:latin typeface="Times New Roman"/>
              </a:rPr>
              <a:t>en</a:t>
            </a:r>
            <a:r>
              <a:rPr b="0" lang="en-US" sz="4800" spc="-1" strike="noStrike">
                <a:solidFill>
                  <a:srgbClr val="ffffff"/>
                </a:solidFill>
                <a:latin typeface="Times New Roman"/>
              </a:rPr>
              <a:t>ce </a:t>
            </a:r>
            <a:r>
              <a:rPr b="0" lang="en-US" sz="4800" spc="-1" strike="noStrike">
                <a:solidFill>
                  <a:srgbClr val="ffffff"/>
                </a:solidFill>
                <a:latin typeface="Times New Roman"/>
              </a:rPr>
              <a:t>E</a:t>
            </a:r>
            <a:r>
              <a:rPr b="0" lang="en-US" sz="4800" spc="-1" strike="noStrike">
                <a:solidFill>
                  <a:srgbClr val="ffffff"/>
                </a:solidFill>
                <a:latin typeface="Times New Roman"/>
              </a:rPr>
              <a:t>vo</a:t>
            </a:r>
            <a:r>
              <a:rPr b="0" lang="en-US" sz="4800" spc="-1" strike="noStrike">
                <a:solidFill>
                  <a:srgbClr val="ffffff"/>
                </a:solidFill>
                <a:latin typeface="Times New Roman"/>
              </a:rPr>
              <a:t>lut</a:t>
            </a:r>
            <a:r>
              <a:rPr b="0" lang="en-US" sz="4800" spc="-1" strike="noStrike">
                <a:solidFill>
                  <a:srgbClr val="ffffff"/>
                </a:solidFill>
                <a:latin typeface="Times New Roman"/>
              </a:rPr>
              <a:t>io</a:t>
            </a:r>
            <a:r>
              <a:rPr b="0" lang="en-US" sz="4800" spc="-1" strike="noStrike">
                <a:solidFill>
                  <a:srgbClr val="ffffff"/>
                </a:solidFill>
                <a:latin typeface="Times New Roman"/>
              </a:rPr>
              <a:t>n</a:t>
            </a:r>
            <a:endParaRPr b="0" lang="en-IN" sz="4800" spc="-1" strike="noStrike">
              <a:latin typeface="Arial"/>
            </a:endParaRPr>
          </a:p>
        </p:txBody>
      </p:sp>
      <p:grpSp>
        <p:nvGrpSpPr>
          <p:cNvPr id="90" name="Group 3"/>
          <p:cNvGrpSpPr/>
          <p:nvPr/>
        </p:nvGrpSpPr>
        <p:grpSpPr>
          <a:xfrm>
            <a:off x="727920" y="1682280"/>
            <a:ext cx="6629760" cy="3596400"/>
            <a:chOff x="727920" y="1682280"/>
            <a:chExt cx="6629760" cy="3596400"/>
          </a:xfrm>
        </p:grpSpPr>
        <p:grpSp>
          <p:nvGrpSpPr>
            <p:cNvPr id="91" name="Group 19"/>
            <p:cNvGrpSpPr/>
            <p:nvPr/>
          </p:nvGrpSpPr>
          <p:grpSpPr>
            <a:xfrm>
              <a:off x="811800" y="1682280"/>
              <a:ext cx="6172920" cy="2818800"/>
              <a:chOff x="811800" y="1682280"/>
              <a:chExt cx="6172920" cy="2818800"/>
            </a:xfrm>
          </p:grpSpPr>
          <p:sp>
            <p:nvSpPr>
              <p:cNvPr id="92" name="Text Box 1"/>
              <p:cNvSpPr/>
              <p:nvPr/>
            </p:nvSpPr>
            <p:spPr>
              <a:xfrm>
                <a:off x="4133880" y="1986840"/>
                <a:ext cx="1139040" cy="336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99cc00"/>
                    </a:solidFill>
                    <a:latin typeface="Verdana"/>
                    <a:ea typeface="DejaVu Sans"/>
                  </a:rPr>
                  <a:t>AAGACTT</a:t>
                </a:r>
                <a:endParaRPr b="0" lang="en-IN" sz="1600" spc="-1" strike="noStrike">
                  <a:latin typeface="Arial"/>
                </a:endParaRPr>
              </a:p>
            </p:txBody>
          </p:sp>
          <p:sp>
            <p:nvSpPr>
              <p:cNvPr id="93" name="Line 1"/>
              <p:cNvSpPr/>
              <p:nvPr/>
            </p:nvSpPr>
            <p:spPr>
              <a:xfrm>
                <a:off x="3899520" y="1682280"/>
                <a:ext cx="360" cy="533160"/>
              </a:xfrm>
              <a:prstGeom prst="line">
                <a:avLst/>
              </a:prstGeom>
              <a:ln w="28440">
                <a:solidFill>
                  <a:srgbClr val="99cc00"/>
                </a:solidFill>
                <a:miter/>
              </a:ln>
            </p:spPr>
            <p:style>
              <a:lnRef idx="0"/>
              <a:fillRef idx="0"/>
              <a:effectRef idx="0"/>
              <a:fontRef idx="minor"/>
            </p:style>
          </p:sp>
          <p:sp>
            <p:nvSpPr>
              <p:cNvPr id="94" name="Oval 1"/>
              <p:cNvSpPr/>
              <p:nvPr/>
            </p:nvSpPr>
            <p:spPr>
              <a:xfrm>
                <a:off x="3823200" y="2139120"/>
                <a:ext cx="151920" cy="151560"/>
              </a:xfrm>
              <a:prstGeom prst="ellipse">
                <a:avLst/>
              </a:prstGeom>
              <a:solidFill>
                <a:srgbClr val="99cc00"/>
              </a:solidFill>
              <a:ln w="9360">
                <a:solidFill>
                  <a:srgbClr val="99cc00"/>
                </a:solidFill>
                <a:miter/>
              </a:ln>
            </p:spPr>
            <p:style>
              <a:lnRef idx="0"/>
              <a:fillRef idx="0"/>
              <a:effectRef idx="0"/>
              <a:fontRef idx="minor"/>
            </p:style>
          </p:sp>
          <p:sp>
            <p:nvSpPr>
              <p:cNvPr id="95" name="Line 2"/>
              <p:cNvSpPr/>
              <p:nvPr/>
            </p:nvSpPr>
            <p:spPr>
              <a:xfrm>
                <a:off x="3899520" y="2215440"/>
                <a:ext cx="838080" cy="609120"/>
              </a:xfrm>
              <a:prstGeom prst="line">
                <a:avLst/>
              </a:prstGeom>
              <a:ln w="28440">
                <a:solidFill>
                  <a:srgbClr val="99cc00"/>
                </a:solidFill>
                <a:miter/>
              </a:ln>
            </p:spPr>
            <p:style>
              <a:lnRef idx="0"/>
              <a:fillRef idx="0"/>
              <a:effectRef idx="0"/>
              <a:fontRef idx="minor"/>
            </p:style>
          </p:sp>
          <p:sp>
            <p:nvSpPr>
              <p:cNvPr id="96" name="Text Box 2"/>
              <p:cNvSpPr/>
              <p:nvPr/>
            </p:nvSpPr>
            <p:spPr>
              <a:xfrm>
                <a:off x="4987440" y="2672640"/>
                <a:ext cx="1083960" cy="336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99cc00"/>
                    </a:solidFill>
                    <a:latin typeface="Verdana"/>
                    <a:ea typeface="DejaVu Sans"/>
                  </a:rPr>
                  <a:t>T_GACTT</a:t>
                </a:r>
                <a:endParaRPr b="0" lang="en-IN" sz="1600" spc="-1" strike="noStrike">
                  <a:latin typeface="Arial"/>
                </a:endParaRPr>
              </a:p>
            </p:txBody>
          </p:sp>
          <p:sp>
            <p:nvSpPr>
              <p:cNvPr id="97" name="Oval 2"/>
              <p:cNvSpPr/>
              <p:nvPr/>
            </p:nvSpPr>
            <p:spPr>
              <a:xfrm>
                <a:off x="4661280" y="2748600"/>
                <a:ext cx="152280" cy="151920"/>
              </a:xfrm>
              <a:prstGeom prst="ellipse">
                <a:avLst/>
              </a:prstGeom>
              <a:solidFill>
                <a:srgbClr val="99cc00"/>
              </a:solidFill>
              <a:ln w="9360">
                <a:solidFill>
                  <a:srgbClr val="99cc00"/>
                </a:solidFill>
                <a:miter/>
              </a:ln>
            </p:spPr>
            <p:style>
              <a:lnRef idx="0"/>
              <a:fillRef idx="0"/>
              <a:effectRef idx="0"/>
              <a:fontRef idx="minor"/>
            </p:style>
          </p:sp>
          <p:sp>
            <p:nvSpPr>
              <p:cNvPr id="98" name="Line 3"/>
              <p:cNvSpPr/>
              <p:nvPr/>
            </p:nvSpPr>
            <p:spPr>
              <a:xfrm flipH="1">
                <a:off x="2832480" y="2215440"/>
                <a:ext cx="1067040" cy="609120"/>
              </a:xfrm>
              <a:prstGeom prst="line">
                <a:avLst/>
              </a:prstGeom>
              <a:ln w="28440">
                <a:solidFill>
                  <a:srgbClr val="99cc00"/>
                </a:solidFill>
                <a:miter/>
              </a:ln>
            </p:spPr>
            <p:style>
              <a:lnRef idx="0"/>
              <a:fillRef idx="0"/>
              <a:effectRef idx="0"/>
              <a:fontRef idx="minor"/>
            </p:style>
          </p:sp>
          <p:sp>
            <p:nvSpPr>
              <p:cNvPr id="99" name="Text Box 3"/>
              <p:cNvSpPr/>
              <p:nvPr/>
            </p:nvSpPr>
            <p:spPr>
              <a:xfrm>
                <a:off x="1389600" y="2672640"/>
                <a:ext cx="1160280" cy="336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99cc00"/>
                    </a:solidFill>
                    <a:latin typeface="Verdana"/>
                    <a:ea typeface="DejaVu Sans"/>
                  </a:rPr>
                  <a:t>AAGGCTT</a:t>
                </a:r>
                <a:endParaRPr b="0" lang="en-IN" sz="1600" spc="-1" strike="noStrike">
                  <a:latin typeface="Arial"/>
                </a:endParaRPr>
              </a:p>
            </p:txBody>
          </p:sp>
          <p:sp>
            <p:nvSpPr>
              <p:cNvPr id="100" name="Oval 3"/>
              <p:cNvSpPr/>
              <p:nvPr/>
            </p:nvSpPr>
            <p:spPr>
              <a:xfrm>
                <a:off x="2756520" y="2748600"/>
                <a:ext cx="151920" cy="151920"/>
              </a:xfrm>
              <a:prstGeom prst="ellipse">
                <a:avLst/>
              </a:prstGeom>
              <a:solidFill>
                <a:srgbClr val="99cc00"/>
              </a:solidFill>
              <a:ln w="9360">
                <a:solidFill>
                  <a:srgbClr val="99cc00"/>
                </a:solidFill>
                <a:miter/>
              </a:ln>
            </p:spPr>
            <p:style>
              <a:lnRef idx="0"/>
              <a:fillRef idx="0"/>
              <a:effectRef idx="0"/>
              <a:fontRef idx="minor"/>
            </p:style>
          </p:sp>
          <p:sp>
            <p:nvSpPr>
              <p:cNvPr id="101" name="Oval 4"/>
              <p:cNvSpPr/>
              <p:nvPr/>
            </p:nvSpPr>
            <p:spPr>
              <a:xfrm>
                <a:off x="3442320" y="3602880"/>
                <a:ext cx="151920" cy="151560"/>
              </a:xfrm>
              <a:prstGeom prst="ellipse">
                <a:avLst/>
              </a:prstGeom>
              <a:solidFill>
                <a:srgbClr val="99cc00"/>
              </a:solidFill>
              <a:ln w="9360">
                <a:solidFill>
                  <a:srgbClr val="99cc00"/>
                </a:solidFill>
                <a:miter/>
              </a:ln>
            </p:spPr>
            <p:style>
              <a:lnRef idx="0"/>
              <a:fillRef idx="0"/>
              <a:effectRef idx="0"/>
              <a:fontRef idx="minor"/>
            </p:style>
          </p:sp>
          <p:sp>
            <p:nvSpPr>
              <p:cNvPr id="102" name="Line 4"/>
              <p:cNvSpPr/>
              <p:nvPr/>
            </p:nvSpPr>
            <p:spPr>
              <a:xfrm flipH="1">
                <a:off x="2222640" y="2824920"/>
                <a:ext cx="609480" cy="761760"/>
              </a:xfrm>
              <a:prstGeom prst="line">
                <a:avLst/>
              </a:prstGeom>
              <a:ln w="28440">
                <a:solidFill>
                  <a:srgbClr val="99cc00"/>
                </a:solidFill>
                <a:miter/>
              </a:ln>
            </p:spPr>
            <p:style>
              <a:lnRef idx="0"/>
              <a:fillRef idx="0"/>
              <a:effectRef idx="0"/>
              <a:fontRef idx="minor"/>
            </p:style>
          </p:sp>
          <p:sp>
            <p:nvSpPr>
              <p:cNvPr id="103" name="Line 5"/>
              <p:cNvSpPr/>
              <p:nvPr/>
            </p:nvSpPr>
            <p:spPr>
              <a:xfrm>
                <a:off x="2832480" y="2824920"/>
                <a:ext cx="685800" cy="837720"/>
              </a:xfrm>
              <a:prstGeom prst="line">
                <a:avLst/>
              </a:prstGeom>
              <a:ln w="28440">
                <a:solidFill>
                  <a:srgbClr val="99cc00"/>
                </a:solidFill>
                <a:miter/>
              </a:ln>
            </p:spPr>
            <p:style>
              <a:lnRef idx="0"/>
              <a:fillRef idx="0"/>
              <a:effectRef idx="0"/>
              <a:fontRef idx="minor"/>
            </p:style>
          </p:sp>
          <p:sp>
            <p:nvSpPr>
              <p:cNvPr id="104" name="Text Box 4"/>
              <p:cNvSpPr/>
              <p:nvPr/>
            </p:nvSpPr>
            <p:spPr>
              <a:xfrm>
                <a:off x="811800" y="3479040"/>
                <a:ext cx="1139040" cy="336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99cc00"/>
                    </a:solidFill>
                    <a:latin typeface="Verdana"/>
                    <a:ea typeface="DejaVu Sans"/>
                  </a:rPr>
                  <a:t>_GGGCTT</a:t>
                </a:r>
                <a:endParaRPr b="0" lang="en-IN" sz="1600" spc="-1" strike="noStrike">
                  <a:latin typeface="Arial"/>
                </a:endParaRPr>
              </a:p>
            </p:txBody>
          </p:sp>
          <p:sp>
            <p:nvSpPr>
              <p:cNvPr id="105" name="Text Box 5"/>
              <p:cNvSpPr/>
              <p:nvPr/>
            </p:nvSpPr>
            <p:spPr>
              <a:xfrm>
                <a:off x="3764520" y="3479040"/>
                <a:ext cx="1244160" cy="336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99cc00"/>
                    </a:solidFill>
                    <a:latin typeface="Verdana"/>
                    <a:ea typeface="DejaVu Sans"/>
                  </a:rPr>
                  <a:t>TAGACCTT</a:t>
                </a:r>
                <a:endParaRPr b="0" lang="en-IN" sz="1600" spc="-1" strike="noStrike">
                  <a:latin typeface="Arial"/>
                </a:endParaRPr>
              </a:p>
            </p:txBody>
          </p:sp>
          <p:sp>
            <p:nvSpPr>
              <p:cNvPr id="106" name="Line 6"/>
              <p:cNvSpPr/>
              <p:nvPr/>
            </p:nvSpPr>
            <p:spPr>
              <a:xfrm>
                <a:off x="4737600" y="2824920"/>
                <a:ext cx="914400" cy="837720"/>
              </a:xfrm>
              <a:prstGeom prst="line">
                <a:avLst/>
              </a:prstGeom>
              <a:ln w="28440">
                <a:solidFill>
                  <a:srgbClr val="99cc00"/>
                </a:solidFill>
                <a:miter/>
              </a:ln>
            </p:spPr>
            <p:style>
              <a:lnRef idx="0"/>
              <a:fillRef idx="0"/>
              <a:effectRef idx="0"/>
              <a:fontRef idx="minor"/>
            </p:style>
          </p:sp>
          <p:sp>
            <p:nvSpPr>
              <p:cNvPr id="107" name="Text Box 6"/>
              <p:cNvSpPr/>
              <p:nvPr/>
            </p:nvSpPr>
            <p:spPr>
              <a:xfrm>
                <a:off x="5900760" y="3479040"/>
                <a:ext cx="1083960" cy="336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99cc00"/>
                    </a:solidFill>
                    <a:latin typeface="Verdana"/>
                    <a:ea typeface="DejaVu Sans"/>
                  </a:rPr>
                  <a:t>A_CACTT</a:t>
                </a:r>
                <a:endParaRPr b="0" lang="en-IN" sz="1600" spc="-1" strike="noStrike">
                  <a:latin typeface="Arial"/>
                </a:endParaRPr>
              </a:p>
            </p:txBody>
          </p:sp>
          <p:sp>
            <p:nvSpPr>
              <p:cNvPr id="108" name="Oval 6"/>
              <p:cNvSpPr/>
              <p:nvPr/>
            </p:nvSpPr>
            <p:spPr>
              <a:xfrm>
                <a:off x="5575680" y="3602880"/>
                <a:ext cx="152280" cy="151560"/>
              </a:xfrm>
              <a:prstGeom prst="ellipse">
                <a:avLst/>
              </a:prstGeom>
              <a:solidFill>
                <a:srgbClr val="99cc00"/>
              </a:solidFill>
              <a:ln w="9360">
                <a:solidFill>
                  <a:srgbClr val="99cc00"/>
                </a:solidFill>
                <a:miter/>
              </a:ln>
            </p:spPr>
            <p:style>
              <a:lnRef idx="0"/>
              <a:fillRef idx="0"/>
              <a:effectRef idx="0"/>
              <a:fontRef idx="minor"/>
            </p:style>
          </p:sp>
          <p:sp>
            <p:nvSpPr>
              <p:cNvPr id="109" name="Oval 8"/>
              <p:cNvSpPr/>
              <p:nvPr/>
            </p:nvSpPr>
            <p:spPr>
              <a:xfrm>
                <a:off x="2070720" y="3602880"/>
                <a:ext cx="151920" cy="151560"/>
              </a:xfrm>
              <a:prstGeom prst="ellipse">
                <a:avLst/>
              </a:prstGeom>
              <a:solidFill>
                <a:srgbClr val="99cc00"/>
              </a:solidFill>
              <a:ln w="9360">
                <a:solidFill>
                  <a:srgbClr val="99cc00"/>
                </a:solidFill>
                <a:miter/>
              </a:ln>
            </p:spPr>
            <p:style>
              <a:lnRef idx="0"/>
              <a:fillRef idx="0"/>
              <a:effectRef idx="0"/>
              <a:fontRef idx="minor"/>
            </p:style>
          </p:sp>
          <p:sp>
            <p:nvSpPr>
              <p:cNvPr id="110" name="Rectangle 1"/>
              <p:cNvSpPr/>
              <p:nvPr/>
            </p:nvSpPr>
            <p:spPr>
              <a:xfrm>
                <a:off x="1384920" y="2672640"/>
                <a:ext cx="183600" cy="335880"/>
              </a:xfrm>
              <a:prstGeom prst="rect">
                <a:avLst/>
              </a:prstGeom>
              <a:noFill/>
              <a:ln w="0">
                <a:noFill/>
              </a:ln>
            </p:spPr>
            <p:style>
              <a:lnRef idx="0"/>
              <a:fillRef idx="0"/>
              <a:effectRef idx="0"/>
              <a:fontRef idx="minor"/>
            </p:style>
          </p:sp>
          <p:sp>
            <p:nvSpPr>
              <p:cNvPr id="111" name="Rectangle 6"/>
              <p:cNvSpPr/>
              <p:nvPr/>
            </p:nvSpPr>
            <p:spPr>
              <a:xfrm>
                <a:off x="4966200" y="2672640"/>
                <a:ext cx="183960" cy="335880"/>
              </a:xfrm>
              <a:prstGeom prst="rect">
                <a:avLst/>
              </a:prstGeom>
              <a:noFill/>
              <a:ln w="0">
                <a:noFill/>
              </a:ln>
            </p:spPr>
            <p:style>
              <a:lnRef idx="0"/>
              <a:fillRef idx="0"/>
              <a:effectRef idx="0"/>
              <a:fontRef idx="minor"/>
            </p:style>
          </p:sp>
          <p:sp>
            <p:nvSpPr>
              <p:cNvPr id="112" name="Line 7"/>
              <p:cNvSpPr/>
              <p:nvPr/>
            </p:nvSpPr>
            <p:spPr>
              <a:xfrm>
                <a:off x="3518280" y="3663000"/>
                <a:ext cx="609840" cy="838080"/>
              </a:xfrm>
              <a:prstGeom prst="line">
                <a:avLst/>
              </a:prstGeom>
              <a:ln w="28440">
                <a:solidFill>
                  <a:srgbClr val="99cc00"/>
                </a:solidFill>
                <a:miter/>
              </a:ln>
            </p:spPr>
            <p:style>
              <a:lnRef idx="0"/>
              <a:fillRef idx="0"/>
              <a:effectRef idx="0"/>
              <a:fontRef idx="minor"/>
            </p:style>
          </p:sp>
          <p:sp>
            <p:nvSpPr>
              <p:cNvPr id="113" name="Line 8"/>
              <p:cNvSpPr/>
              <p:nvPr/>
            </p:nvSpPr>
            <p:spPr>
              <a:xfrm flipV="1">
                <a:off x="2832480" y="3663000"/>
                <a:ext cx="685800" cy="838080"/>
              </a:xfrm>
              <a:prstGeom prst="line">
                <a:avLst/>
              </a:prstGeom>
              <a:ln w="28440">
                <a:solidFill>
                  <a:srgbClr val="99cc00"/>
                </a:solidFill>
                <a:miter/>
              </a:ln>
            </p:spPr>
            <p:style>
              <a:lnRef idx="0"/>
              <a:fillRef idx="0"/>
              <a:effectRef idx="0"/>
              <a:fontRef idx="minor"/>
            </p:style>
          </p:sp>
          <p:sp>
            <p:nvSpPr>
              <p:cNvPr id="114" name="Line 9"/>
              <p:cNvSpPr/>
              <p:nvPr/>
            </p:nvSpPr>
            <p:spPr>
              <a:xfrm flipV="1">
                <a:off x="5423400" y="3663000"/>
                <a:ext cx="228600" cy="838080"/>
              </a:xfrm>
              <a:prstGeom prst="line">
                <a:avLst/>
              </a:prstGeom>
              <a:ln w="28440">
                <a:solidFill>
                  <a:srgbClr val="99cc00"/>
                </a:solidFill>
                <a:miter/>
              </a:ln>
            </p:spPr>
            <p:style>
              <a:lnRef idx="0"/>
              <a:fillRef idx="0"/>
              <a:effectRef idx="0"/>
              <a:fontRef idx="minor"/>
            </p:style>
          </p:sp>
          <p:sp>
            <p:nvSpPr>
              <p:cNvPr id="115" name="Line 10"/>
              <p:cNvSpPr/>
              <p:nvPr/>
            </p:nvSpPr>
            <p:spPr>
              <a:xfrm flipH="1" flipV="1">
                <a:off x="5651640" y="3663000"/>
                <a:ext cx="1143000" cy="838080"/>
              </a:xfrm>
              <a:prstGeom prst="line">
                <a:avLst/>
              </a:prstGeom>
              <a:ln w="28440">
                <a:solidFill>
                  <a:srgbClr val="99cc00"/>
                </a:solidFill>
                <a:miter/>
              </a:ln>
            </p:spPr>
            <p:style>
              <a:lnRef idx="0"/>
              <a:fillRef idx="0"/>
              <a:effectRef idx="0"/>
              <a:fontRef idx="minor"/>
            </p:style>
          </p:sp>
          <p:sp>
            <p:nvSpPr>
              <p:cNvPr id="116" name="Line 11"/>
              <p:cNvSpPr/>
              <p:nvPr/>
            </p:nvSpPr>
            <p:spPr>
              <a:xfrm flipV="1">
                <a:off x="1460880" y="3586680"/>
                <a:ext cx="762120" cy="914040"/>
              </a:xfrm>
              <a:prstGeom prst="line">
                <a:avLst/>
              </a:prstGeom>
              <a:ln w="28440">
                <a:solidFill>
                  <a:srgbClr val="99cc00"/>
                </a:solidFill>
                <a:miter/>
              </a:ln>
            </p:spPr>
            <p:style>
              <a:lnRef idx="0"/>
              <a:fillRef idx="0"/>
              <a:effectRef idx="0"/>
              <a:fontRef idx="minor"/>
            </p:style>
          </p:sp>
        </p:grpSp>
        <p:sp>
          <p:nvSpPr>
            <p:cNvPr id="117" name="Rectangle 16"/>
            <p:cNvSpPr/>
            <p:nvPr/>
          </p:nvSpPr>
          <p:spPr>
            <a:xfrm>
              <a:off x="6514200" y="4698360"/>
              <a:ext cx="843480" cy="5803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ACCTT</a:t>
              </a:r>
              <a:endParaRPr b="0" lang="en-IN" sz="1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 </a:t>
              </a:r>
              <a:r>
                <a:rPr b="0" lang="en-US" sz="1600" spc="-1" strike="noStrike">
                  <a:solidFill>
                    <a:srgbClr val="000000"/>
                  </a:solidFill>
                  <a:latin typeface="Verdana"/>
                  <a:ea typeface="DejaVu Sans"/>
                </a:rPr>
                <a:t>(Cat)</a:t>
              </a:r>
              <a:endParaRPr b="0" lang="en-IN" sz="1600" spc="-1" strike="noStrike">
                <a:latin typeface="Arial"/>
              </a:endParaRPr>
            </a:p>
          </p:txBody>
        </p:sp>
        <p:sp>
          <p:nvSpPr>
            <p:cNvPr id="118" name="Rectangle 23"/>
            <p:cNvSpPr/>
            <p:nvPr/>
          </p:nvSpPr>
          <p:spPr>
            <a:xfrm>
              <a:off x="4969440" y="4698360"/>
              <a:ext cx="1108440" cy="5803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ACACTTC</a:t>
              </a:r>
              <a:endParaRPr b="0" lang="en-IN" sz="1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   </a:t>
              </a:r>
              <a:r>
                <a:rPr b="0" lang="en-US" sz="1600" spc="-1" strike="noStrike">
                  <a:solidFill>
                    <a:srgbClr val="000000"/>
                  </a:solidFill>
                  <a:latin typeface="Verdana"/>
                  <a:ea typeface="DejaVu Sans"/>
                </a:rPr>
                <a:t>(Lion)</a:t>
              </a:r>
              <a:endParaRPr b="0" lang="en-IN" sz="1600" spc="-1" strike="noStrike">
                <a:latin typeface="Arial"/>
              </a:endParaRPr>
            </a:p>
          </p:txBody>
        </p:sp>
        <p:sp>
          <p:nvSpPr>
            <p:cNvPr id="119" name="Rectangle 25"/>
            <p:cNvSpPr/>
            <p:nvPr/>
          </p:nvSpPr>
          <p:spPr>
            <a:xfrm>
              <a:off x="3406680" y="4698360"/>
              <a:ext cx="1373760" cy="5803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TAGCCCTTA</a:t>
              </a:r>
              <a:endParaRPr b="0" lang="en-IN" sz="1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  </a:t>
              </a:r>
              <a:r>
                <a:rPr b="0" lang="en-US" sz="1600" spc="-1" strike="noStrike">
                  <a:solidFill>
                    <a:srgbClr val="000000"/>
                  </a:solidFill>
                  <a:latin typeface="Verdana"/>
                  <a:ea typeface="DejaVu Sans"/>
                </a:rPr>
                <a:t>(Monkey)</a:t>
              </a:r>
              <a:endParaRPr b="0" lang="en-IN" sz="1600" spc="-1" strike="noStrike">
                <a:latin typeface="Arial"/>
              </a:endParaRPr>
            </a:p>
          </p:txBody>
        </p:sp>
        <p:sp>
          <p:nvSpPr>
            <p:cNvPr id="120" name="Rectangle 34"/>
            <p:cNvSpPr/>
            <p:nvPr/>
          </p:nvSpPr>
          <p:spPr>
            <a:xfrm>
              <a:off x="1951200" y="4698360"/>
              <a:ext cx="1265400" cy="5803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TAGGCCTT</a:t>
              </a:r>
              <a:endParaRPr b="0" lang="en-IN" sz="1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  </a:t>
              </a:r>
              <a:r>
                <a:rPr b="0" lang="en-US" sz="1600" spc="-1" strike="noStrike">
                  <a:solidFill>
                    <a:srgbClr val="000000"/>
                  </a:solidFill>
                  <a:latin typeface="Verdana"/>
                  <a:ea typeface="DejaVu Sans"/>
                </a:rPr>
                <a:t>(Human)</a:t>
              </a:r>
              <a:endParaRPr b="0" lang="en-IN" sz="1600" spc="-1" strike="noStrike">
                <a:latin typeface="Arial"/>
              </a:endParaRPr>
            </a:p>
          </p:txBody>
        </p:sp>
        <p:sp>
          <p:nvSpPr>
            <p:cNvPr id="121" name="Rectangle 39"/>
            <p:cNvSpPr/>
            <p:nvPr/>
          </p:nvSpPr>
          <p:spPr>
            <a:xfrm>
              <a:off x="727920" y="4698360"/>
              <a:ext cx="995760" cy="5803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GGCTT</a:t>
              </a:r>
              <a:endParaRPr b="0" lang="en-IN" sz="1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Verdana"/>
                  <a:ea typeface="DejaVu Sans"/>
                </a:rPr>
                <a:t>(Mouse)</a:t>
              </a:r>
              <a:endParaRPr b="0" lang="en-IN" sz="1600" spc="-1" strike="noStrike">
                <a:latin typeface="Arial"/>
              </a:endParaRPr>
            </a:p>
          </p:txBody>
        </p:sp>
        <p:sp>
          <p:nvSpPr>
            <p:cNvPr id="122" name="Oval 9"/>
            <p:cNvSpPr/>
            <p:nvPr/>
          </p:nvSpPr>
          <p:spPr>
            <a:xfrm>
              <a:off x="1384920" y="4425120"/>
              <a:ext cx="151920" cy="151920"/>
            </a:xfrm>
            <a:prstGeom prst="ellipse">
              <a:avLst/>
            </a:prstGeom>
            <a:solidFill>
              <a:srgbClr val="bbe0e3"/>
            </a:solidFill>
            <a:ln w="9360">
              <a:solidFill>
                <a:srgbClr val="000000"/>
              </a:solidFill>
              <a:miter/>
            </a:ln>
          </p:spPr>
          <p:style>
            <a:lnRef idx="0"/>
            <a:fillRef idx="0"/>
            <a:effectRef idx="0"/>
            <a:fontRef idx="minor"/>
          </p:style>
        </p:sp>
        <p:sp>
          <p:nvSpPr>
            <p:cNvPr id="123" name="Oval 10"/>
            <p:cNvSpPr/>
            <p:nvPr/>
          </p:nvSpPr>
          <p:spPr>
            <a:xfrm>
              <a:off x="2718360" y="4425120"/>
              <a:ext cx="151920" cy="151920"/>
            </a:xfrm>
            <a:prstGeom prst="ellipse">
              <a:avLst/>
            </a:prstGeom>
            <a:solidFill>
              <a:srgbClr val="bbe0e3"/>
            </a:solidFill>
            <a:ln w="9360">
              <a:solidFill>
                <a:srgbClr val="000000"/>
              </a:solidFill>
              <a:miter/>
            </a:ln>
          </p:spPr>
          <p:style>
            <a:lnRef idx="0"/>
            <a:fillRef idx="0"/>
            <a:effectRef idx="0"/>
            <a:fontRef idx="minor"/>
          </p:style>
        </p:sp>
        <p:sp>
          <p:nvSpPr>
            <p:cNvPr id="124" name="Oval 11"/>
            <p:cNvSpPr/>
            <p:nvPr/>
          </p:nvSpPr>
          <p:spPr>
            <a:xfrm>
              <a:off x="4051800" y="4425120"/>
              <a:ext cx="151920" cy="151920"/>
            </a:xfrm>
            <a:prstGeom prst="ellipse">
              <a:avLst/>
            </a:prstGeom>
            <a:solidFill>
              <a:srgbClr val="bbe0e3"/>
            </a:solidFill>
            <a:ln w="9360">
              <a:solidFill>
                <a:srgbClr val="000000"/>
              </a:solidFill>
              <a:miter/>
            </a:ln>
          </p:spPr>
          <p:style>
            <a:lnRef idx="0"/>
            <a:fillRef idx="0"/>
            <a:effectRef idx="0"/>
            <a:fontRef idx="minor"/>
          </p:style>
        </p:sp>
        <p:sp>
          <p:nvSpPr>
            <p:cNvPr id="125" name="Oval 12"/>
            <p:cNvSpPr/>
            <p:nvPr/>
          </p:nvSpPr>
          <p:spPr>
            <a:xfrm>
              <a:off x="5347080" y="4425120"/>
              <a:ext cx="152280" cy="151920"/>
            </a:xfrm>
            <a:prstGeom prst="ellipse">
              <a:avLst/>
            </a:prstGeom>
            <a:solidFill>
              <a:srgbClr val="bbe0e3"/>
            </a:solidFill>
            <a:ln w="9360">
              <a:solidFill>
                <a:srgbClr val="000000"/>
              </a:solidFill>
              <a:miter/>
            </a:ln>
          </p:spPr>
          <p:style>
            <a:lnRef idx="0"/>
            <a:fillRef idx="0"/>
            <a:effectRef idx="0"/>
            <a:fontRef idx="minor"/>
          </p:style>
        </p:sp>
        <p:sp>
          <p:nvSpPr>
            <p:cNvPr id="126" name="Oval 13"/>
            <p:cNvSpPr/>
            <p:nvPr/>
          </p:nvSpPr>
          <p:spPr>
            <a:xfrm>
              <a:off x="6718680" y="4425120"/>
              <a:ext cx="152280" cy="151920"/>
            </a:xfrm>
            <a:prstGeom prst="ellipse">
              <a:avLst/>
            </a:prstGeom>
            <a:solidFill>
              <a:srgbClr val="bbe0e3"/>
            </a:solidFill>
            <a:ln w="9360">
              <a:solidFill>
                <a:srgbClr val="000000"/>
              </a:solidFill>
              <a:miter/>
            </a:ln>
          </p:spPr>
          <p:style>
            <a:lnRef idx="0"/>
            <a:fillRef idx="0"/>
            <a:effectRef idx="0"/>
            <a:fontRef idx="minor"/>
          </p:style>
        </p:sp>
      </p:grpSp>
      <p:grpSp>
        <p:nvGrpSpPr>
          <p:cNvPr id="127" name="Group 20"/>
          <p:cNvGrpSpPr/>
          <p:nvPr/>
        </p:nvGrpSpPr>
        <p:grpSpPr>
          <a:xfrm>
            <a:off x="7306200" y="1371600"/>
            <a:ext cx="1451520" cy="3765960"/>
            <a:chOff x="7306200" y="1371600"/>
            <a:chExt cx="1451520" cy="3765960"/>
          </a:xfrm>
        </p:grpSpPr>
        <p:sp>
          <p:nvSpPr>
            <p:cNvPr id="128" name="Line 12"/>
            <p:cNvSpPr/>
            <p:nvPr/>
          </p:nvSpPr>
          <p:spPr>
            <a:xfrm>
              <a:off x="8382240" y="1371600"/>
              <a:ext cx="360" cy="3276720"/>
            </a:xfrm>
            <a:prstGeom prst="line">
              <a:avLst/>
            </a:prstGeom>
            <a:ln w="9360">
              <a:solidFill>
                <a:srgbClr val="333399"/>
              </a:solidFill>
              <a:miter/>
              <a:tailEnd len="med" type="triangle" w="med"/>
            </a:ln>
          </p:spPr>
          <p:style>
            <a:lnRef idx="0"/>
            <a:fillRef idx="0"/>
            <a:effectRef idx="0"/>
            <a:fontRef idx="minor"/>
          </p:style>
        </p:sp>
        <p:sp>
          <p:nvSpPr>
            <p:cNvPr id="129" name="Line 13"/>
            <p:cNvSpPr/>
            <p:nvPr/>
          </p:nvSpPr>
          <p:spPr>
            <a:xfrm>
              <a:off x="8153640" y="2362320"/>
              <a:ext cx="457200" cy="360"/>
            </a:xfrm>
            <a:prstGeom prst="line">
              <a:avLst/>
            </a:prstGeom>
            <a:ln w="9360">
              <a:solidFill>
                <a:srgbClr val="333399"/>
              </a:solidFill>
              <a:miter/>
            </a:ln>
          </p:spPr>
          <p:style>
            <a:lnRef idx="0"/>
            <a:fillRef idx="0"/>
            <a:effectRef idx="0"/>
            <a:fontRef idx="minor"/>
          </p:style>
        </p:sp>
        <p:sp>
          <p:nvSpPr>
            <p:cNvPr id="130" name="Line 14"/>
            <p:cNvSpPr/>
            <p:nvPr/>
          </p:nvSpPr>
          <p:spPr>
            <a:xfrm>
              <a:off x="8153640" y="2971800"/>
              <a:ext cx="457200" cy="360"/>
            </a:xfrm>
            <a:prstGeom prst="line">
              <a:avLst/>
            </a:prstGeom>
            <a:ln w="9360">
              <a:solidFill>
                <a:srgbClr val="333399"/>
              </a:solidFill>
              <a:miter/>
            </a:ln>
          </p:spPr>
          <p:style>
            <a:lnRef idx="0"/>
            <a:fillRef idx="0"/>
            <a:effectRef idx="0"/>
            <a:fontRef idx="minor"/>
          </p:style>
        </p:sp>
        <p:sp>
          <p:nvSpPr>
            <p:cNvPr id="131" name="Line 15"/>
            <p:cNvSpPr/>
            <p:nvPr/>
          </p:nvSpPr>
          <p:spPr>
            <a:xfrm>
              <a:off x="8153640" y="3809880"/>
              <a:ext cx="457200" cy="360"/>
            </a:xfrm>
            <a:prstGeom prst="line">
              <a:avLst/>
            </a:prstGeom>
            <a:ln w="9360">
              <a:solidFill>
                <a:srgbClr val="333399"/>
              </a:solidFill>
              <a:miter/>
            </a:ln>
          </p:spPr>
          <p:style>
            <a:lnRef idx="0"/>
            <a:fillRef idx="0"/>
            <a:effectRef idx="0"/>
            <a:fontRef idx="minor"/>
          </p:style>
        </p:sp>
        <p:sp>
          <p:nvSpPr>
            <p:cNvPr id="132" name="Rectangle 41"/>
            <p:cNvSpPr/>
            <p:nvPr/>
          </p:nvSpPr>
          <p:spPr>
            <a:xfrm>
              <a:off x="7306200" y="2025720"/>
              <a:ext cx="1131480" cy="3369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333399"/>
                  </a:solidFill>
                  <a:latin typeface="Verdana"/>
                  <a:ea typeface="DejaVu Sans"/>
                </a:rPr>
                <a:t>-3 mil yrs</a:t>
              </a:r>
              <a:endParaRPr b="0" lang="en-IN" sz="1600" spc="-1" strike="noStrike">
                <a:latin typeface="Arial"/>
              </a:endParaRPr>
            </a:p>
          </p:txBody>
        </p:sp>
        <p:sp>
          <p:nvSpPr>
            <p:cNvPr id="133" name="Rectangle 43"/>
            <p:cNvSpPr/>
            <p:nvPr/>
          </p:nvSpPr>
          <p:spPr>
            <a:xfrm>
              <a:off x="7306200" y="2635200"/>
              <a:ext cx="1131480" cy="3369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333399"/>
                  </a:solidFill>
                  <a:latin typeface="Verdana"/>
                  <a:ea typeface="DejaVu Sans"/>
                </a:rPr>
                <a:t>-2 mil yrs</a:t>
              </a:r>
              <a:endParaRPr b="0" lang="en-IN" sz="1600" spc="-1" strike="noStrike">
                <a:latin typeface="Arial"/>
              </a:endParaRPr>
            </a:p>
          </p:txBody>
        </p:sp>
        <p:sp>
          <p:nvSpPr>
            <p:cNvPr id="134" name="Rectangle 44"/>
            <p:cNvSpPr/>
            <p:nvPr/>
          </p:nvSpPr>
          <p:spPr>
            <a:xfrm>
              <a:off x="7306200" y="3473280"/>
              <a:ext cx="1131480" cy="3369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333399"/>
                  </a:solidFill>
                  <a:latin typeface="Verdana"/>
                  <a:ea typeface="DejaVu Sans"/>
                </a:rPr>
                <a:t>-1 mil yrs</a:t>
              </a:r>
              <a:endParaRPr b="0" lang="en-IN" sz="1600" spc="-1" strike="noStrike">
                <a:latin typeface="Arial"/>
              </a:endParaRPr>
            </a:p>
          </p:txBody>
        </p:sp>
        <p:sp>
          <p:nvSpPr>
            <p:cNvPr id="135" name="Rectangle 48"/>
            <p:cNvSpPr/>
            <p:nvPr/>
          </p:nvSpPr>
          <p:spPr>
            <a:xfrm>
              <a:off x="8001360" y="4800600"/>
              <a:ext cx="756360" cy="3369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333399"/>
                  </a:solidFill>
                  <a:latin typeface="Verdana"/>
                  <a:ea typeface="DejaVu Sans"/>
                </a:rPr>
                <a:t>today</a:t>
              </a:r>
              <a:endParaRPr b="0" lang="en-IN" sz="16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219240" y="229680"/>
            <a:ext cx="8420400" cy="1029960"/>
          </a:xfrm>
          <a:prstGeom prst="rect">
            <a:avLst/>
          </a:prstGeom>
          <a:noFill/>
          <a:ln w="0">
            <a:noFill/>
          </a:ln>
        </p:spPr>
        <p:txBody>
          <a:bodyPr lIns="90000" rIns="90000" tIns="45000" bIns="45000" anchor="ctr">
            <a:noAutofit/>
          </a:bodyPr>
          <a:p>
            <a:pPr algn="ctr">
              <a:lnSpc>
                <a:spcPct val="100000"/>
              </a:lnSpc>
            </a:pPr>
            <a:r>
              <a:rPr b="0" lang="en-US" sz="4000" spc="-1" strike="noStrike">
                <a:solidFill>
                  <a:srgbClr val="ffffff"/>
                </a:solidFill>
                <a:latin typeface="Calisto MT"/>
              </a:rPr>
              <a:t>Vis</a:t>
            </a:r>
            <a:r>
              <a:rPr b="0" lang="en-US" sz="4000" spc="-1" strike="noStrike">
                <a:solidFill>
                  <a:srgbClr val="ffffff"/>
                </a:solidFill>
                <a:latin typeface="Calisto MT"/>
              </a:rPr>
              <a:t>ual </a:t>
            </a:r>
            <a:r>
              <a:rPr b="0" lang="en-US" sz="4000" spc="-1" strike="noStrike">
                <a:solidFill>
                  <a:srgbClr val="ffffff"/>
                </a:solidFill>
                <a:latin typeface="Calisto MT"/>
              </a:rPr>
              <a:t>ins</a:t>
            </a:r>
            <a:r>
              <a:rPr b="0" lang="en-US" sz="4000" spc="-1" strike="noStrike">
                <a:solidFill>
                  <a:srgbClr val="ffffff"/>
                </a:solidFill>
                <a:latin typeface="Calisto MT"/>
              </a:rPr>
              <a:t>pe</a:t>
            </a:r>
            <a:r>
              <a:rPr b="0" lang="en-US" sz="4000" spc="-1" strike="noStrike">
                <a:solidFill>
                  <a:srgbClr val="ffffff"/>
                </a:solidFill>
                <a:latin typeface="Calisto MT"/>
              </a:rPr>
              <a:t>cti</a:t>
            </a:r>
            <a:r>
              <a:rPr b="0" lang="en-US" sz="4000" spc="-1" strike="noStrike">
                <a:solidFill>
                  <a:srgbClr val="ffffff"/>
                </a:solidFill>
                <a:latin typeface="Calisto MT"/>
              </a:rPr>
              <a:t>on</a:t>
            </a:r>
            <a:br/>
            <a:endParaRPr b="0" lang="en-IN" sz="4000" spc="-1" strike="noStrike">
              <a:latin typeface="Arial"/>
            </a:endParaRPr>
          </a:p>
        </p:txBody>
      </p:sp>
      <p:pic>
        <p:nvPicPr>
          <p:cNvPr id="137" name="" descr=""/>
          <p:cNvPicPr/>
          <p:nvPr/>
        </p:nvPicPr>
        <p:blipFill>
          <a:blip r:embed="rId1"/>
          <a:stretch/>
        </p:blipFill>
        <p:spPr>
          <a:xfrm>
            <a:off x="360000" y="3060000"/>
            <a:ext cx="8279640" cy="3449520"/>
          </a:xfrm>
          <a:prstGeom prst="rect">
            <a:avLst/>
          </a:prstGeom>
          <a:ln w="0">
            <a:noFill/>
          </a:ln>
        </p:spPr>
      </p:pic>
      <p:sp>
        <p:nvSpPr>
          <p:cNvPr id="138" name=""/>
          <p:cNvSpPr/>
          <p:nvPr/>
        </p:nvSpPr>
        <p:spPr>
          <a:xfrm>
            <a:off x="360000" y="1080000"/>
            <a:ext cx="8279640" cy="179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Did you know that human DNA and chimp DNA areÂ 98.8%Â the same?Although this number may sound small, humans and chimps are very different when we go into our DNA. Out of the roughly three billion base pairs that make up our genetic code, 1.2% of them equates to over 35 million genetic differences.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0" y="120960"/>
            <a:ext cx="9142920" cy="1428840"/>
          </a:xfrm>
          <a:prstGeom prst="rect">
            <a:avLst/>
          </a:prstGeom>
          <a:noFill/>
          <a:ln w="0">
            <a:noFill/>
          </a:ln>
        </p:spPr>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ffffff"/>
                </a:solidFill>
                <a:latin typeface="Calisto MT"/>
              </a:rPr>
              <a:t>Reason of Evolution</a:t>
            </a:r>
            <a:endParaRPr b="0" lang="en-IN" sz="4000" spc="-1" strike="noStrike">
              <a:latin typeface="Arial"/>
            </a:endParaRPr>
          </a:p>
        </p:txBody>
      </p:sp>
      <p:sp>
        <p:nvSpPr>
          <p:cNvPr id="140" name=""/>
          <p:cNvSpPr/>
          <p:nvPr/>
        </p:nvSpPr>
        <p:spPr>
          <a:xfrm>
            <a:off x="180000" y="1440000"/>
            <a:ext cx="8819640" cy="178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Mutations can consist of insertions (adding of base pairs), deletions (removing of base pairs), and alterations (changing of base pairs). </a:t>
            </a:r>
            <a:endParaRPr b="0" lang="en-IN" sz="2000" spc="-1" strike="noStrike">
              <a:latin typeface="Arial"/>
            </a:endParaRPr>
          </a:p>
          <a:p>
            <a:pPr>
              <a:lnSpc>
                <a:spcPct val="100000"/>
              </a:lnSpc>
            </a:pPr>
            <a:r>
              <a:rPr b="0" lang="en-IN" sz="2000" spc="-1" strike="noStrike">
                <a:latin typeface="Arial"/>
              </a:rPr>
              <a:t>When scaled to the billions of base pairs we have, the number becomes astronomical for the number of permutations that could’ve changed chimp DNA into human DNA</a:t>
            </a:r>
            <a:endParaRPr b="0" lang="en-IN" sz="2000" spc="-1" strike="noStrike">
              <a:latin typeface="Arial"/>
            </a:endParaRPr>
          </a:p>
        </p:txBody>
      </p:sp>
      <p:pic>
        <p:nvPicPr>
          <p:cNvPr id="141" name="" descr=""/>
          <p:cNvPicPr/>
          <p:nvPr/>
        </p:nvPicPr>
        <p:blipFill>
          <a:blip r:embed="rId1"/>
          <a:stretch/>
        </p:blipFill>
        <p:spPr>
          <a:xfrm>
            <a:off x="360000" y="3600000"/>
            <a:ext cx="8286840" cy="2339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54240" y="275040"/>
            <a:ext cx="8398800" cy="1428840"/>
          </a:xfrm>
          <a:prstGeom prst="rect">
            <a:avLst/>
          </a:prstGeom>
          <a:noFill/>
          <a:ln w="0">
            <a:noFill/>
          </a:ln>
        </p:spPr>
        <p:txBody>
          <a:bodyPr lIns="90000" rIns="90000" tIns="45000" bIns="45000" anchor="ctr">
            <a:normAutofit fontScale="91000"/>
          </a:bodyPr>
          <a:p>
            <a:pPr algn="ctr">
              <a:lnSpc>
                <a:spcPct val="100000"/>
              </a:lnSpc>
            </a:pPr>
            <a:r>
              <a:rPr b="0" lang="en-US" sz="4800" spc="-1" strike="noStrike">
                <a:solidFill>
                  <a:srgbClr val="ffffff"/>
                </a:solidFill>
                <a:latin typeface="Calisto MT"/>
              </a:rPr>
              <a:t>How to solved Problem</a:t>
            </a:r>
            <a:br/>
            <a:endParaRPr b="0" lang="en-IN" sz="4800" spc="-1" strike="noStrike">
              <a:latin typeface="Arial"/>
            </a:endParaRPr>
          </a:p>
        </p:txBody>
      </p:sp>
      <p:sp>
        <p:nvSpPr>
          <p:cNvPr id="143" name="TextBox 23"/>
          <p:cNvSpPr/>
          <p:nvPr/>
        </p:nvSpPr>
        <p:spPr>
          <a:xfrm>
            <a:off x="1219320" y="1875600"/>
            <a:ext cx="2577240" cy="1064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200" spc="-1" strike="noStrike">
                <a:solidFill>
                  <a:srgbClr val="9ed0f1"/>
                </a:solidFill>
                <a:latin typeface="Consolas"/>
                <a:ea typeface="DejaVu Sans"/>
              </a:rPr>
              <a:t>Homologous</a:t>
            </a:r>
            <a:endParaRPr b="0" lang="en-IN" sz="3200" spc="-1" strike="noStrike">
              <a:latin typeface="Arial"/>
            </a:endParaRPr>
          </a:p>
        </p:txBody>
      </p:sp>
      <p:sp>
        <p:nvSpPr>
          <p:cNvPr id="144" name=""/>
          <p:cNvSpPr/>
          <p:nvPr/>
        </p:nvSpPr>
        <p:spPr>
          <a:xfrm>
            <a:off x="180000" y="1275120"/>
            <a:ext cx="8813880" cy="2864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pc="-1" strike="noStrike">
                <a:latin typeface="Arial"/>
              </a:rPr>
              <a:t>Sequence alignment has solved this problem by allowing us to compare two genetic strands and find the sequence of mutations that led from one to the other. The goal of sequence alignment is to find homologous/similar sequences in the genome, and then base mutations off of the gaps that emerge between these sequences</a:t>
            </a:r>
            <a:endParaRPr b="0" lang="en-IN" sz="2800" spc="-1" strike="noStrike">
              <a:latin typeface="Arial"/>
            </a:endParaRPr>
          </a:p>
        </p:txBody>
      </p:sp>
      <p:pic>
        <p:nvPicPr>
          <p:cNvPr id="145" name="" descr=""/>
          <p:cNvPicPr/>
          <p:nvPr/>
        </p:nvPicPr>
        <p:blipFill>
          <a:blip r:embed="rId1"/>
          <a:stretch/>
        </p:blipFill>
        <p:spPr>
          <a:xfrm>
            <a:off x="900000" y="4320000"/>
            <a:ext cx="5939640" cy="2339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258840" y="180000"/>
            <a:ext cx="8380800" cy="899640"/>
          </a:xfrm>
          <a:prstGeom prst="rect">
            <a:avLst/>
          </a:prstGeom>
          <a:noFill/>
          <a:ln w="0">
            <a:noFill/>
          </a:ln>
        </p:spPr>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ffffff"/>
                </a:solidFill>
                <a:latin typeface="Calisto MT"/>
                <a:ea typeface="Noto Sans CJK SC"/>
              </a:rPr>
              <a:t> </a:t>
            </a:r>
            <a:r>
              <a:rPr b="0" lang="en-US" sz="4000" spc="-1" strike="noStrike">
                <a:solidFill>
                  <a:srgbClr val="ffffff"/>
                </a:solidFill>
                <a:latin typeface="Calisto MT"/>
                <a:ea typeface="Noto Sans CJK SC"/>
              </a:rPr>
              <a:t>Terminology</a:t>
            </a:r>
            <a:endParaRPr b="0" lang="en-IN" sz="4000" spc="-1" strike="noStrike">
              <a:latin typeface="Arial"/>
            </a:endParaRPr>
          </a:p>
        </p:txBody>
      </p:sp>
      <p:sp>
        <p:nvSpPr>
          <p:cNvPr id="147" name=""/>
          <p:cNvSpPr/>
          <p:nvPr/>
        </p:nvSpPr>
        <p:spPr>
          <a:xfrm>
            <a:off x="180000" y="1080000"/>
            <a:ext cx="8819640" cy="939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2000" spc="-1" strike="noStrike">
                <a:latin typeface="Arial"/>
              </a:rPr>
              <a:t>Because of the number of different evolutionary events that are possible, common sequence alignment algorithms attempt to minimize the number of events to explain the differences between two genetic sequences.</a:t>
            </a:r>
            <a:endParaRPr b="0" lang="en-IN" sz="2000" spc="-1" strike="noStrike">
              <a:latin typeface="Arial"/>
            </a:endParaRPr>
          </a:p>
        </p:txBody>
      </p:sp>
      <p:pic>
        <p:nvPicPr>
          <p:cNvPr id="148" name="" descr=""/>
          <p:cNvPicPr/>
          <p:nvPr/>
        </p:nvPicPr>
        <p:blipFill>
          <a:blip r:embed="rId1"/>
          <a:stretch/>
        </p:blipFill>
        <p:spPr>
          <a:xfrm>
            <a:off x="2143440" y="2160000"/>
            <a:ext cx="5596200" cy="4139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54240" y="120960"/>
            <a:ext cx="8398800" cy="1428840"/>
          </a:xfrm>
          <a:prstGeom prst="rect">
            <a:avLst/>
          </a:prstGeom>
          <a:noFill/>
          <a:ln w="0">
            <a:noFill/>
          </a:ln>
        </p:spPr>
        <p:txBody>
          <a:bodyPr lIns="90000" rIns="90000" tIns="45000" bIns="45000" anchor="ctr">
            <a:normAutofit/>
          </a:bodyPr>
          <a:p>
            <a:pPr algn="ctr">
              <a:lnSpc>
                <a:spcPct val="100000"/>
              </a:lnSpc>
            </a:pPr>
            <a:r>
              <a:rPr b="0" lang="en-US" sz="4800" spc="-1" strike="noStrike">
                <a:solidFill>
                  <a:srgbClr val="ffffff"/>
                </a:solidFill>
                <a:latin typeface="Calisto MT"/>
              </a:rPr>
              <a:t>Dynamic Programming</a:t>
            </a:r>
            <a:endParaRPr b="0" lang="en-IN" sz="4800" spc="-1" strike="noStrike">
              <a:latin typeface="Arial"/>
            </a:endParaRPr>
          </a:p>
        </p:txBody>
      </p:sp>
      <p:sp>
        <p:nvSpPr>
          <p:cNvPr id="150" name="PlaceHolder 2"/>
          <p:cNvSpPr>
            <a:spLocks noGrp="1"/>
          </p:cNvSpPr>
          <p:nvPr>
            <p:ph/>
          </p:nvPr>
        </p:nvSpPr>
        <p:spPr>
          <a:xfrm>
            <a:off x="420840" y="1620000"/>
            <a:ext cx="8398800" cy="1619640"/>
          </a:xfrm>
          <a:prstGeom prst="rect">
            <a:avLst/>
          </a:prstGeom>
          <a:noFill/>
          <a:ln w="0">
            <a:noFill/>
          </a:ln>
        </p:spPr>
        <p:txBody>
          <a:bodyPr lIns="90000" rIns="90000" tIns="45000" bIns="45000" anchor="t">
            <a:normAutofit/>
          </a:bodyPr>
          <a:p>
            <a:pPr>
              <a:lnSpc>
                <a:spcPct val="100000"/>
              </a:lnSpc>
              <a:spcBef>
                <a:spcPts val="2001"/>
              </a:spcBef>
            </a:pPr>
            <a:r>
              <a:rPr b="0" lang="en-US" sz="2800" spc="-1" strike="noStrike">
                <a:solidFill>
                  <a:srgbClr val="ffffff"/>
                </a:solidFill>
                <a:latin typeface="Calisto MT"/>
              </a:rPr>
              <a:t>Dynamic programming, which allows us to </a:t>
            </a:r>
            <a:r>
              <a:rPr b="0" lang="en-US" sz="2800" spc="-1" strike="noStrike">
                <a:solidFill>
                  <a:srgbClr val="ffffff"/>
                </a:solidFill>
                <a:latin typeface="Calisto MT"/>
              </a:rPr>
              <a:t>utilize overlapping sub-problems to solve a </a:t>
            </a:r>
            <a:r>
              <a:rPr b="0" lang="en-US" sz="2800" spc="-1" strike="noStrike">
                <a:solidFill>
                  <a:srgbClr val="ffffff"/>
                </a:solidFill>
                <a:latin typeface="Calisto MT"/>
              </a:rPr>
              <a:t>problem efficiently. </a:t>
            </a:r>
            <a:endParaRPr b="0" lang="en-IN" sz="2800" spc="-1" strike="noStrike">
              <a:latin typeface="Arial"/>
            </a:endParaRPr>
          </a:p>
        </p:txBody>
      </p:sp>
      <p:pic>
        <p:nvPicPr>
          <p:cNvPr id="151" name="" descr=""/>
          <p:cNvPicPr/>
          <p:nvPr/>
        </p:nvPicPr>
        <p:blipFill>
          <a:blip r:embed="rId1"/>
          <a:stretch/>
        </p:blipFill>
        <p:spPr>
          <a:xfrm>
            <a:off x="540000" y="3459960"/>
            <a:ext cx="7739640" cy="3199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Story.thmx</Template>
  <TotalTime>2819</TotalTime>
  <Application>LibreOffice/7.2.4.1$Linux_X86_64 LibreOffice_project/20$Build-1</Application>
  <AppVersion>15.0000</AppVersion>
  <Words>4451</Words>
  <Paragraphs>1376</Paragraphs>
  <Company>Washington University in St. Louis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2015-04-14T19:34:57Z</dcterms:created>
  <dc:creator>Wilson Leung</dc:creator>
  <dc:description/>
  <dc:language>en-IN</dc:language>
  <cp:lastModifiedBy/>
  <dcterms:modified xsi:type="dcterms:W3CDTF">2021-12-28T12:11:55Z</dcterms:modified>
  <cp:revision>2495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32</vt:i4>
  </property>
  <property fmtid="{D5CDD505-2E9C-101B-9397-08002B2CF9AE}" pid="3" name="PresentationFormat">
    <vt:lpwstr>On-screen Show (4:3)</vt:lpwstr>
  </property>
  <property fmtid="{D5CDD505-2E9C-101B-9397-08002B2CF9AE}" pid="4" name="Slides">
    <vt:i4>52</vt:i4>
  </property>
</Properties>
</file>