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4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hyperlink" Target="https://drive.google.com/file/d/1_w5076v7gQLf4eLBH1eBV44UywlTGDvW/view?usp=sharing"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248400" y="175291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3" name="Title 12"/>
          <p:cNvSpPr>
            <a:spLocks noGrp="1"/>
          </p:cNvSpPr>
          <p:nvPr>
            <p:ph type="ctrTitle"/>
          </p:nvPr>
        </p:nvSpPr>
        <p:spPr>
          <a:xfrm>
            <a:off x="2514812" y="2819219"/>
            <a:ext cx="7766936" cy="1661795"/>
          </a:xfrm>
        </p:spPr>
        <p:txBody>
          <a:bodyPr/>
          <a:p>
            <a:r>
              <a:rPr lang="en-US" sz="3600" b="1" dirty="0" smtClean="0">
                <a:solidFill>
                  <a:schemeClr val="tx1"/>
                </a:solidFill>
              </a:rPr>
              <a:t>Convolutional Neural Network for Pneumonia Detection from X-ray Images</a:t>
            </a:r>
            <a:endParaRPr lang="en-US" sz="3600" b="1" dirty="0" smtClean="0">
              <a:solidFill>
                <a:schemeClr val="tx1"/>
              </a:solidFill>
            </a:endParaRPr>
          </a:p>
        </p:txBody>
      </p:sp>
      <p:sp>
        <p:nvSpPr>
          <p:cNvPr id="15" name="Subtitle 14"/>
          <p:cNvSpPr>
            <a:spLocks noGrp="1"/>
          </p:cNvSpPr>
          <p:nvPr>
            <p:ph type="subTitle" idx="1"/>
          </p:nvPr>
        </p:nvSpPr>
        <p:spPr>
          <a:xfrm>
            <a:off x="1676611" y="4114968"/>
            <a:ext cx="7766937" cy="1508138"/>
          </a:xfrm>
        </p:spPr>
        <p:txBody>
          <a:bodyPr>
            <a:noAutofit/>
          </a:bodyPr>
          <a:p>
            <a:pPr algn="r"/>
            <a:r>
              <a:rPr lang="en-US" sz="2400" dirty="0">
                <a:solidFill>
                  <a:schemeClr val="tx1"/>
                </a:solidFill>
              </a:rPr>
              <a:t>MUKESH P</a:t>
            </a:r>
            <a:br>
              <a:rPr lang="en-US" sz="2400" dirty="0">
                <a:solidFill>
                  <a:schemeClr val="tx1"/>
                </a:solidFill>
              </a:rPr>
            </a:br>
            <a:r>
              <a:rPr lang="en-US" sz="2400" dirty="0">
                <a:solidFill>
                  <a:schemeClr val="tx1"/>
                </a:solidFill>
              </a:rPr>
              <a:t>2021506319</a:t>
            </a:r>
            <a:br>
              <a:rPr lang="en-US" sz="2400" dirty="0">
                <a:solidFill>
                  <a:schemeClr val="tx1"/>
                </a:solidFill>
              </a:rPr>
            </a:br>
            <a:r>
              <a:rPr lang="en-US" sz="2400" dirty="0">
                <a:solidFill>
                  <a:schemeClr val="tx1"/>
                </a:solidFill>
              </a:rPr>
              <a:t>Madras Institute of Technology</a:t>
            </a:r>
            <a:r>
              <a:rPr lang="en-US" sz="2400" dirty="0" smtClean="0">
                <a:solidFill>
                  <a:schemeClr val="tx1"/>
                </a:solidFill>
              </a:rPr>
              <a:t>, AU</a:t>
            </a:r>
            <a:endParaRPr lang="en-IN"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5115"/>
            <a:ext cx="458470" cy="45466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6610"/>
            <a:ext cx="180975" cy="18034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8110"/>
            <a:ext cx="76200" cy="177165"/>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762000" y="6173470"/>
            <a:ext cx="1440180" cy="323850"/>
          </a:xfrm>
          <a:prstGeom prst="rect">
            <a:avLst/>
          </a:prstGeom>
        </p:spPr>
        <p:txBody>
          <a:bodyPr vert="horz" wrap="square" lIns="0" tIns="16510" rIns="0" bIns="0" rtlCol="0">
            <a:spAutoFit/>
          </a:bodyPr>
          <a:lstStyle/>
          <a:p>
            <a:pPr marL="12700">
              <a:lnSpc>
                <a:spcPct val="100000"/>
              </a:lnSpc>
              <a:spcBef>
                <a:spcPts val="130"/>
              </a:spcBef>
            </a:pPr>
            <a:r>
              <a:rPr lang="en-IN" altLang="en-US" sz="2000" u="none" dirty="0">
                <a:solidFill>
                  <a:schemeClr val="tx1"/>
                </a:solidFill>
                <a:uFill>
                  <a:solidFill>
                    <a:srgbClr val="006FC0"/>
                  </a:solidFill>
                </a:uFill>
                <a:latin typeface="Trebuchet MS" panose="020B0603020202020204"/>
                <a:cs typeface="Trebuchet MS" panose="020B0603020202020204"/>
                <a:hlinkClick r:id="rId2" action="ppaction://hlinkfile"/>
              </a:rPr>
              <a:t>Demo Link</a:t>
            </a:r>
            <a:endParaRPr lang="en-IN" altLang="en-US" sz="2000" u="none" dirty="0">
              <a:solidFill>
                <a:schemeClr val="tx1"/>
              </a:solidFill>
              <a:uFill>
                <a:solidFill>
                  <a:srgbClr val="006FC0"/>
                </a:solidFill>
              </a:uFill>
              <a:latin typeface="Trebuchet MS" panose="020B0603020202020204"/>
              <a:cs typeface="Trebuchet MS" panose="020B0603020202020204"/>
            </a:endParaRPr>
          </a:p>
        </p:txBody>
      </p:sp>
      <p:sp>
        <p:nvSpPr>
          <p:cNvPr id="4" name="Text Box 3"/>
          <p:cNvSpPr txBox="1"/>
          <p:nvPr/>
        </p:nvSpPr>
        <p:spPr>
          <a:xfrm>
            <a:off x="2286000" y="1247775"/>
            <a:ext cx="7703820" cy="1753235"/>
          </a:xfrm>
          <a:prstGeom prst="rect">
            <a:avLst/>
          </a:prstGeom>
          <a:noFill/>
        </p:spPr>
        <p:txBody>
          <a:bodyPr wrap="square" rtlCol="0">
            <a:spAutoFit/>
          </a:bodyPr>
          <a:p>
            <a:pPr marL="342900" indent="-342900">
              <a:buFont typeface="Arial" panose="020B0604020202020204" pitchFamily="34" charset="0"/>
              <a:buChar char="•"/>
            </a:pPr>
            <a:r>
              <a:rPr lang="en-US" sz="1800" b="1">
                <a:latin typeface="Times New Roman" panose="02020603050405020304" charset="0"/>
                <a:cs typeface="Times New Roman" panose="02020603050405020304" charset="0"/>
              </a:rPr>
              <a:t>The result of the image captioning process is a descriptive caption generated by the model for a given input image.  </a:t>
            </a:r>
            <a:endParaRPr lang="en-US" sz="18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1800" b="1">
                <a:latin typeface="Times New Roman" panose="02020603050405020304" charset="0"/>
                <a:cs typeface="Times New Roman" panose="02020603050405020304" charset="0"/>
              </a:rPr>
              <a:t>The quality of the result can vary based on several factors, including the model architecture, the size and diversity of the training dataset, the effectiveness of the training process, and the suitability of the evaluation metrics used.</a:t>
            </a:r>
            <a:endParaRPr lang="en-US" sz="1800" b="1">
              <a:latin typeface="Times New Roman" panose="02020603050405020304" charset="0"/>
              <a:cs typeface="Times New Roman" panose="02020603050405020304" charset="0"/>
            </a:endParaRPr>
          </a:p>
        </p:txBody>
      </p:sp>
      <p:pic>
        <p:nvPicPr>
          <p:cNvPr id="2" name="Content Placeholder 1"/>
          <p:cNvPicPr>
            <a:picLocks noChangeAspect="1"/>
          </p:cNvPicPr>
          <p:nvPr>
            <p:ph sz="half" idx="2"/>
          </p:nvPr>
        </p:nvPicPr>
        <p:blipFill>
          <a:blip r:embed="rId3"/>
          <a:stretch>
            <a:fillRect/>
          </a:stretch>
        </p:blipFill>
        <p:spPr>
          <a:xfrm>
            <a:off x="2133600" y="3133725"/>
            <a:ext cx="5303520" cy="2762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381000" y="228600"/>
            <a:ext cx="10055225" cy="1135380"/>
          </a:xfrm>
          <a:prstGeom prst="rect">
            <a:avLst/>
          </a:prstGeom>
        </p:spPr>
        <p:txBody>
          <a:bodyPr vert="horz" wrap="square" lIns="0" tIns="460692" rIns="0" bIns="0" rtlCol="0">
            <a:noAutofit/>
          </a:bodyPr>
          <a:lstStyle/>
          <a:p>
            <a:pPr marL="193675">
              <a:lnSpc>
                <a:spcPct val="100000"/>
              </a:lnSpc>
              <a:spcBef>
                <a:spcPts val="130"/>
              </a:spcBef>
            </a:pPr>
            <a:r>
              <a:rPr lang="en-US" sz="4000" dirty="0" smtClean="0">
                <a:latin typeface="Times New Roman" panose="02020603050405020304" charset="0"/>
                <a:cs typeface="Times New Roman" panose="02020603050405020304" charset="0"/>
                <a:sym typeface="+mn-ea"/>
              </a:rPr>
              <a:t>PROJECT TITLE</a:t>
            </a:r>
            <a:br>
              <a:rPr lang="en-IN" sz="4000" b="1" dirty="0">
                <a:solidFill>
                  <a:schemeClr val="tx1"/>
                </a:solidFill>
                <a:latin typeface="Times New Roman" panose="02020603050405020304" charset="0"/>
                <a:cs typeface="Times New Roman" panose="02020603050405020304" charset="0"/>
              </a:rPr>
            </a:br>
            <a:r>
              <a:rPr lang="en-IN" sz="4000" dirty="0">
                <a:latin typeface="Times New Roman" panose="02020603050405020304" charset="0"/>
                <a:cs typeface="Times New Roman" panose="02020603050405020304" charset="0"/>
              </a:rPr>
              <a:t>		</a:t>
            </a:r>
            <a:br>
              <a:rPr sz="4000" dirty="0">
                <a:latin typeface="Times New Roman" panose="02020603050405020304" charset="0"/>
                <a:cs typeface="Times New Roman" panose="02020603050405020304" charset="0"/>
              </a:rPr>
            </a:br>
            <a:br>
              <a:rPr sz="4000" dirty="0">
                <a:latin typeface="Times New Roman" panose="02020603050405020304" charset="0"/>
                <a:cs typeface="Times New Roman" panose="02020603050405020304" charset="0"/>
              </a:rPr>
            </a:br>
            <a:endParaRPr sz="2400" dirty="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1676400" y="1828800"/>
            <a:ext cx="7377430" cy="5262245"/>
          </a:xfrm>
          <a:prstGeom prst="rect">
            <a:avLst/>
          </a:prstGeom>
          <a:noFill/>
        </p:spPr>
        <p:txBody>
          <a:bodyPr wrap="square" rtlCol="0">
            <a:spAutoFit/>
          </a:bodyPr>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Image registration using deep learning employs neural networks to automatically align images from different sources or modalities, enhancing their interoperability and facilitating comparative analysis.</a:t>
            </a:r>
            <a:endParaRPr sz="2400" b="1" dirty="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endParaRPr sz="2400" b="1" dirty="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This technology harnesses the power of convolutional neural networks (CNNs) to extract meaningful features from images and generate accurate spatial transformations, enabling precise alignment and registration.</a:t>
            </a:r>
            <a:endParaRPr sz="2400" b="1" dirty="0">
              <a:latin typeface="Times New Roman" panose="02020603050405020304" charset="0"/>
              <a:cs typeface="Times New Roman" panose="02020603050405020304" charset="0"/>
            </a:endParaRPr>
          </a:p>
          <a:p>
            <a:pPr marL="0" indent="0">
              <a:buFont typeface="Arial" panose="020B0604020202020204" pitchFamily="34" charset="0"/>
              <a:buNone/>
            </a:pPr>
            <a:br>
              <a:rPr sz="2400" b="1" dirty="0">
                <a:latin typeface="Times New Roman" panose="02020603050405020304" charset="0"/>
                <a:cs typeface="Times New Roman" panose="02020603050405020304" charset="0"/>
                <a:sym typeface="+mn-ea"/>
              </a:rPr>
            </a:br>
            <a:br>
              <a:rPr sz="2400" b="1" dirty="0">
                <a:latin typeface="Times New Roman" panose="02020603050405020304" charset="0"/>
                <a:cs typeface="Times New Roman" panose="02020603050405020304" charset="0"/>
                <a:sym typeface="+mn-ea"/>
              </a:rPr>
            </a:br>
            <a:endParaRPr lang="en-US" sz="2400" b="1"/>
          </a:p>
        </p:txBody>
      </p:sp>
      <p:sp>
        <p:nvSpPr>
          <p:cNvPr id="15" name="Text Box 14"/>
          <p:cNvSpPr txBox="1"/>
          <p:nvPr/>
        </p:nvSpPr>
        <p:spPr>
          <a:xfrm>
            <a:off x="914400" y="1363980"/>
            <a:ext cx="7552690" cy="368300"/>
          </a:xfrm>
          <a:prstGeom prst="rect">
            <a:avLst/>
          </a:prstGeom>
          <a:noFill/>
        </p:spPr>
        <p:txBody>
          <a:bodyPr wrap="square" rtlCol="0">
            <a:spAutoFit/>
          </a:bodyPr>
          <a:p>
            <a:r>
              <a:rPr lang="en-US" b="1" dirty="0" smtClean="0">
                <a:solidFill>
                  <a:schemeClr val="tx1"/>
                </a:solidFill>
                <a:sym typeface="+mn-ea"/>
              </a:rPr>
              <a:t>Pneumonia Detection from X-ray Images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3048000" y="1621790"/>
            <a:ext cx="7442835" cy="4761865"/>
          </a:xfrm>
          <a:prstGeom prst="rect">
            <a:avLst/>
          </a:prstGeom>
          <a:noFill/>
        </p:spPr>
        <p:txBody>
          <a:bodyPr wrap="square" rtlCol="0">
            <a:noAutofit/>
          </a:bodyPr>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PROBLEM</a:t>
            </a:r>
            <a:r>
              <a:rPr lang="en-US" altLang="en-US" sz="2400" b="1" spc="-10" dirty="0">
                <a:latin typeface="Times New Roman" panose="02020603050405020304" charset="0"/>
                <a:cs typeface="Times New Roman" panose="02020603050405020304" charset="0"/>
                <a:sym typeface="+mn-ea"/>
              </a:rPr>
              <a:t> </a:t>
            </a:r>
            <a:r>
              <a:rPr sz="2400" b="1" spc="-75" dirty="0">
                <a:latin typeface="Times New Roman" panose="02020603050405020304" charset="0"/>
                <a:cs typeface="Times New Roman" panose="02020603050405020304" charset="0"/>
                <a:sym typeface="+mn-ea"/>
              </a:rPr>
              <a:t>STATEMENT</a:t>
            </a:r>
            <a:endParaRPr sz="2400" b="1" spc="-75" dirty="0">
              <a:latin typeface="Times New Roman" panose="02020603050405020304" charset="0"/>
              <a:cs typeface="Times New Roman" panose="02020603050405020304" charset="0"/>
              <a:sym typeface="+mn-ea"/>
            </a:endParaRPr>
          </a:p>
          <a:p>
            <a:pPr marL="285750" indent="-285750">
              <a:lnSpc>
                <a:spcPct val="100000"/>
              </a:lnSpc>
              <a:spcBef>
                <a:spcPts val="130"/>
              </a:spcBef>
              <a:buFont typeface="Arial" panose="020B0604020202020204" pitchFamily="34" charset="0"/>
              <a:buChar char="•"/>
              <a:tabLst>
                <a:tab pos="2727960" algn="l"/>
              </a:tabLst>
            </a:pPr>
            <a:endParaRPr lang="en-US" sz="2400" b="1">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PROJECT</a:t>
            </a:r>
            <a:r>
              <a:rPr lang="en-US" altLang="en-US" sz="2400" b="1" spc="-1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OVERVIEW</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dirty="0">
                <a:latin typeface="Times New Roman" panose="02020603050405020304" charset="0"/>
                <a:cs typeface="Times New Roman" panose="02020603050405020304" charset="0"/>
                <a:sym typeface="+mn-ea"/>
              </a:rPr>
              <a:t>END</a:t>
            </a:r>
            <a:r>
              <a:rPr sz="2400" b="1" spc="-7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USERS</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SOLUTION</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MODELLING</a:t>
            </a: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60" dirty="0">
                <a:latin typeface="Times New Roman" panose="02020603050405020304" charset="0"/>
                <a:cs typeface="Times New Roman" panose="02020603050405020304" charset="0"/>
                <a:sym typeface="+mn-ea"/>
              </a:rPr>
              <a:t>RESULTS</a:t>
            </a:r>
            <a:endParaRPr sz="2400" b="1" spc="-60" dirty="0">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endParaRPr spc="-10" dirty="0"/>
          </a:p>
          <a:p>
            <a:pPr>
              <a:lnSpc>
                <a:spcPct val="100000"/>
              </a:lnSpc>
              <a:spcBef>
                <a:spcPts val="130"/>
              </a:spcBef>
              <a:tabLst>
                <a:tab pos="2727960" algn="l"/>
              </a:tabLst>
            </a:pPr>
          </a:p>
          <a:p>
            <a:pPr>
              <a:lnSpc>
                <a:spcPct val="100000"/>
              </a:lnSpc>
              <a:spcBef>
                <a:spcPts val="130"/>
              </a:spcBef>
              <a:tabLst>
                <a:tab pos="2727960" algn="l"/>
              </a:tabLst>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524000" y="1752600"/>
            <a:ext cx="7923530" cy="2746375"/>
          </a:xfrm>
          <a:prstGeom prst="rect">
            <a:avLst/>
          </a:prstGeom>
          <a:noFill/>
        </p:spPr>
        <p:txBody>
          <a:bodyPr wrap="square" rtlCol="0">
            <a:no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Develop a Convolutional Neural Network (CNN) based system for pneumonia detection from X-ray images. The aim is to automate the detection process, traditionally reliant on manual interpretation, by achieving high accuracy, efficiency, and generalization across diverse datasets and imaging conditions. This project seeks to revolutionize pneumonia diagnosis, facilitating timely interventions and improving patient care in healthcare settings.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76231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1610360" y="1752600"/>
            <a:ext cx="7581265" cy="4150360"/>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Develop a CNN model tailored for pneumonia detection from X-ray images.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Automate the interpretation process, traditionally reliant on manual assessment.</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Achieve high accuracy and efficiency, ensuring robust performance across diverse datasets to revolutionize pneumonia diagnosis and enhance patient care.</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33400" y="1523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3581400" y="1219200"/>
            <a:ext cx="5285105" cy="4563745"/>
          </a:xfrm>
          <a:prstGeom prst="rect">
            <a:avLst/>
          </a:prstGeom>
          <a:noFill/>
        </p:spPr>
        <p:txBody>
          <a:bodyPr wrap="square" rtlCol="0">
            <a:noAutofit/>
          </a:bodyPr>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Radiologists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400" b="1">
                <a:latin typeface="Times New Roman" panose="02020603050405020304" charset="0"/>
                <a:cs typeface="Times New Roman" panose="02020603050405020304" charset="0"/>
              </a:rPr>
              <a:t>M</a:t>
            </a:r>
            <a:r>
              <a:rPr lang="en-US" sz="2400" b="1">
                <a:latin typeface="Times New Roman" panose="02020603050405020304" charset="0"/>
                <a:cs typeface="Times New Roman" panose="02020603050405020304" charset="0"/>
              </a:rPr>
              <a:t>edical professionals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Image Search Engines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Healthcare institutions and hospitals.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Educators and Students</a:t>
            </a: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Researchers in the field of medical imaging</a:t>
            </a:r>
            <a:endParaRPr lang="en-US" sz="2400" b="1">
              <a:latin typeface="Times New Roman" panose="02020603050405020304" charset="0"/>
              <a:cs typeface="Times New Roman" panose="02020603050405020304" charset="0"/>
            </a:endParaRPr>
          </a:p>
          <a:p>
            <a:pPr marL="0" indent="0">
              <a:buFont typeface="Arial" panose="020B0604020202020204" pitchFamily="34" charset="0"/>
              <a:buNone/>
            </a:pPr>
            <a:endParaRPr lang="en-US" sz="24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819400" y="1614170"/>
            <a:ext cx="6490335" cy="1339215"/>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Accurate and efficient diagnosis, reducing reliance on manual interpretation and minimizing diagnosis errors.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Streamlined workflows for healthcare institutions, leading to faster diagnosis and treatment planning.</a:t>
            </a:r>
            <a:endParaRPr lang="en-US" sz="2400" b="1">
              <a:latin typeface="Times New Roman" panose="02020603050405020304" charset="0"/>
              <a:cs typeface="Times New Roman" panose="02020603050405020304" charset="0"/>
            </a:endParaRPr>
          </a:p>
          <a:p>
            <a:pPr marL="0" indent="0">
              <a:buFont typeface="Arial" panose="020B0604020202020204" pitchFamily="34" charset="0"/>
              <a:buNone/>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Improved patient outcomes through timely interventions and enhanced diagnostic accuracy, ultimately saving lives and reducing healthcare costs.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209800" y="1676400"/>
            <a:ext cx="7730490" cy="4154170"/>
          </a:xfrm>
          <a:prstGeom prst="rect">
            <a:avLst/>
          </a:prstGeom>
          <a:noFill/>
        </p:spPr>
        <p:txBody>
          <a:bodyPr wrap="square" rtlCol="0">
            <a:sp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Our system's wow factor lies in its ability to revolutionize pneumonia diagnosis by seamlessly integrating cutting-edge deep learning technology with medical imaging. By automating the interpretation process traditionally reliant on human expertise.</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Rapid Deployment: Providing healthcare institutions with a user-friendly, plug-and-play solution that can be seamlessly integrated into existing workflows, without requiring extensive training or infrastructure modifications.</a:t>
            </a:r>
            <a:endParaRPr lang="en-US" sz="24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Text Box 9"/>
          <p:cNvSpPr txBox="1"/>
          <p:nvPr/>
        </p:nvSpPr>
        <p:spPr>
          <a:xfrm>
            <a:off x="1905000" y="1066800"/>
            <a:ext cx="7092315" cy="3803015"/>
          </a:xfrm>
          <a:prstGeom prst="rect">
            <a:avLst/>
          </a:prstGeom>
          <a:noFill/>
        </p:spPr>
        <p:txBody>
          <a:bodyPr wrap="square" rtlCol="0">
            <a:noAutofit/>
          </a:bodyPr>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Convolutional Neural Network (CNN)</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Data Collection </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 Preprocessing</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Training Strategy</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Evaluation Metrics</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Fine-tuning and Hyperparameter Tuning</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Inference</a:t>
            </a: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Deployment and Integration</a:t>
            </a:r>
            <a:endParaRPr lang="en-US" sz="2400"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3134</Words>
  <Application>WPS Presentation</Application>
  <PresentationFormat>On-screen Show (4:3)</PresentationFormat>
  <Paragraphs>122</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Trebuchet MS</vt:lpstr>
      <vt:lpstr>Times New Roman</vt:lpstr>
      <vt:lpstr>Calibri</vt:lpstr>
      <vt:lpstr>Microsoft YaHei</vt:lpstr>
      <vt:lpstr>Arial Unicode MS</vt:lpstr>
      <vt:lpstr>Office Theme</vt:lpstr>
      <vt:lpstr>Convolutional Neural Network for Pneumonia Detection from X-ray Images</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rohan</cp:lastModifiedBy>
  <cp:revision>9</cp:revision>
  <dcterms:created xsi:type="dcterms:W3CDTF">2024-04-03T06:08:00Z</dcterms:created>
  <dcterms:modified xsi:type="dcterms:W3CDTF">2024-04-05T11:01:45Z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2024-03-22T09:00:00Z</vt:filetime>
  </property>
  <property fmtid="{D5CDD505-2E9C-101B-9397-08002B2CF9AE}" pid="3" name="LastSaved">
    <vt:filetime>2024-04-03T09:00:00Z</vt:filetime>
  </property>
  <property fmtid="{D5CDD505-2E9C-101B-9397-08002B2CF9AE}" pid="4" name="ICV">
    <vt:lpwstr>B6C47F9382034866A99D02BDB11B8B30</vt:lpwstr>
  </property>
  <property fmtid="{D5CDD505-2E9C-101B-9397-08002B2CF9AE}" pid="5" name="KSOProductBuildVer">
    <vt:lpwstr>1033-11.2.0.11225</vt:lpwstr>
  </property>
</Properties>
</file>