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104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chartUserShapes" Target="../drawings/drawing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08282150571884"/>
          <c:y val="2.8782156694593667E-2"/>
          <c:w val="0.83679571027072941"/>
          <c:h val="0.9015700099899013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E571-42D8-8566-DCD72D9B51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E571-42D8-8566-DCD72D9B512B}"/>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E571-42D8-8566-DCD72D9B51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E571-42D8-8566-DCD72D9B512B}"/>
            </c:ext>
          </c:extLst>
        </c:ser>
        <c:dLbls>
          <c:showLegendKey val="0"/>
          <c:showVal val="0"/>
          <c:showCatName val="0"/>
          <c:showSerName val="0"/>
          <c:showPercent val="0"/>
          <c:showBubbleSize val="0"/>
        </c:dLbls>
        <c:gapWidth val="219"/>
        <c:overlap val="-27"/>
        <c:axId val="101821504"/>
        <c:axId val="101820064"/>
      </c:barChart>
      <c:catAx>
        <c:axId val="1018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0064"/>
        <c:crosses val="autoZero"/>
        <c:auto val="1"/>
        <c:lblAlgn val="ctr"/>
        <c:lblOffset val="100"/>
        <c:noMultiLvlLbl val="0"/>
      </c:catAx>
      <c:valAx>
        <c:axId val="10182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1504"/>
        <c:crosses val="autoZero"/>
        <c:crossBetween val="between"/>
      </c:valAx>
      <c:spPr>
        <a:noFill/>
        <a:ln>
          <a:noFill/>
        </a:ln>
        <a:effectLst/>
      </c:spPr>
    </c:plotArea>
    <c:legend>
      <c:legendPos val="r"/>
      <c:layout>
        <c:manualLayout>
          <c:xMode val="edge"/>
          <c:yMode val="edge"/>
          <c:x val="0.80679591956738683"/>
          <c:y val="3.3182201196979051E-4"/>
          <c:w val="0.19320408043261317"/>
          <c:h val="0.276948712237043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8"/>
  </c:pivotSource>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D684-4FC1-AD86-B669D4FB8782}"/>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D684-4FC1-AD86-B669D4FB8782}"/>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D684-4FC1-AD86-B669D4FB8782}"/>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D684-4FC1-AD86-B669D4FB878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effectLst/>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0.44123</cdr:x>
      <cdr:y>0.40117</cdr:y>
    </cdr:from>
    <cdr:to>
      <cdr:x>0.55877</cdr:x>
      <cdr:y>0.59883</cdr:y>
    </cdr:to>
    <cdr:sp macro="" textlink="">
      <cdr:nvSpPr>
        <cdr:cNvPr id="2" name="TextBox 1">
          <a:extLst xmlns:a="http://schemas.openxmlformats.org/drawingml/2006/main">
            <a:ext uri="{FF2B5EF4-FFF2-40B4-BE49-F238E27FC236}">
              <a16:creationId xmlns:a16="http://schemas.microsoft.com/office/drawing/2014/main" id="{6AE034D4-110A-1D0A-5FBC-73C1493C3756}"/>
            </a:ext>
          </a:extLst>
        </cdr:cNvPr>
        <cdr:cNvSpPr txBox="1"/>
      </cdr:nvSpPr>
      <cdr:spPr>
        <a:xfrm xmlns:a="http://schemas.openxmlformats.org/drawingml/2006/main">
          <a:off x="3432334" y="1855787"/>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5287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0550" y="576262"/>
            <a:ext cx="1743075" cy="1333500"/>
            <a:chOff x="742950" y="1104900"/>
            <a:chExt cx="1743075" cy="1333500"/>
          </a:xfrm>
          <a:solidFill>
            <a:schemeClr val="accent5">
              <a:lumMod val="75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00B05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92D05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314150"/>
            <a:ext cx="9060118" cy="2308324"/>
          </a:xfrm>
          <a:prstGeom prst="rect">
            <a:avLst/>
          </a:prstGeom>
          <a:noFill/>
        </p:spPr>
        <p:txBody>
          <a:bodyPr wrap="square" rtlCol="0">
            <a:spAutoFit/>
          </a:bodyPr>
          <a:lstStyle/>
          <a:p>
            <a:r>
              <a:rPr lang="en-US" sz="2400" dirty="0"/>
              <a:t>STUDENT NAME:  </a:t>
            </a:r>
            <a:r>
              <a:rPr lang="en-GB" sz="2400" dirty="0"/>
              <a:t>MUKESH S</a:t>
            </a:r>
            <a:endParaRPr lang="en-US" sz="2400" dirty="0"/>
          </a:p>
          <a:p>
            <a:r>
              <a:rPr lang="en-US" sz="2400" dirty="0"/>
              <a:t>REGISTER NO      :  1222010</a:t>
            </a:r>
            <a:r>
              <a:rPr lang="en-GB" sz="2400" dirty="0"/>
              <a:t>48</a:t>
            </a:r>
          </a:p>
          <a:p>
            <a:r>
              <a:rPr lang="en-GB" sz="2400" dirty="0"/>
              <a:t>NM ID                  :   asunm28522504</a:t>
            </a:r>
          </a:p>
          <a:p>
            <a:r>
              <a:rPr lang="en-US" sz="2400" dirty="0"/>
              <a:t>DEPARTMENT     :   </a:t>
            </a:r>
            <a:r>
              <a:rPr lang="en-US" sz="2400" dirty="0" err="1"/>
              <a:t>B.Com</a:t>
            </a:r>
            <a:r>
              <a:rPr lang="en-US" sz="2400" dirty="0"/>
              <a:t>(Corporate Secretaryship)</a:t>
            </a:r>
          </a:p>
          <a:p>
            <a:r>
              <a:rPr lang="en-US" sz="2400" dirty="0"/>
              <a:t>COLLEGE              :   SRIDEVI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D9CEB2-36E1-0550-426B-2FAF97882044}"/>
              </a:ext>
            </a:extLst>
          </p:cNvPr>
          <p:cNvSpPr txBox="1"/>
          <p:nvPr/>
        </p:nvSpPr>
        <p:spPr>
          <a:xfrm>
            <a:off x="914400" y="1447800"/>
            <a:ext cx="9372600" cy="3970318"/>
          </a:xfrm>
          <a:prstGeom prst="rect">
            <a:avLst/>
          </a:prstGeom>
          <a:noFill/>
        </p:spPr>
        <p:txBody>
          <a:bodyPr wrap="square" rtlCol="0">
            <a:spAutoFit/>
          </a:bodyPr>
          <a:lstStyle/>
          <a:p>
            <a:r>
              <a:rPr lang="en-US" sz="2800" b="1" dirty="0"/>
              <a:t>Data Collection:</a:t>
            </a:r>
            <a:r>
              <a:rPr lang="en-US" sz="2800" dirty="0"/>
              <a:t> Gather relevant data such as Employee ID, performance ratings, and demographics.</a:t>
            </a:r>
          </a:p>
          <a:p>
            <a:r>
              <a:rPr lang="en-US" sz="2800" b="1" dirty="0"/>
              <a:t>Feature Collection:</a:t>
            </a:r>
            <a:r>
              <a:rPr lang="en-US" sz="2800" dirty="0"/>
              <a:t> Include key features like performance levels and ratings to facilitate analysis.</a:t>
            </a:r>
          </a:p>
          <a:p>
            <a:r>
              <a:rPr lang="en-US" sz="2800" b="1" dirty="0"/>
              <a:t>Data Cleaning:</a:t>
            </a:r>
            <a:r>
              <a:rPr lang="en-US" sz="2800" dirty="0"/>
              <a:t> Ensure accuracy by correcting errors, removing duplicates, and handling missing values.</a:t>
            </a:r>
          </a:p>
          <a:p>
            <a:r>
              <a:rPr lang="en-US" sz="2800" b="1" dirty="0"/>
              <a:t>Performance Level:</a:t>
            </a:r>
            <a:r>
              <a:rPr lang="en-US" sz="2800" dirty="0"/>
              <a:t> Define performance categories (e.g., Excellent, Good) to assess and compare employee performance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6581A72-91F3-7EC4-B275-05266637C5C5}"/>
              </a:ext>
            </a:extLst>
          </p:cNvPr>
          <p:cNvGraphicFramePr>
            <a:graphicFrameLocks/>
          </p:cNvGraphicFramePr>
          <p:nvPr>
            <p:extLst>
              <p:ext uri="{D42A27DB-BD31-4B8C-83A1-F6EECF244321}">
                <p14:modId xmlns:p14="http://schemas.microsoft.com/office/powerpoint/2010/main" val="2743658574"/>
              </p:ext>
            </p:extLst>
          </p:nvPr>
        </p:nvGraphicFramePr>
        <p:xfrm>
          <a:off x="755332" y="1038224"/>
          <a:ext cx="9455468" cy="56070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C44-B877-8C12-AD58-9BAF0906C1E5}"/>
              </a:ext>
            </a:extLst>
          </p:cNvPr>
          <p:cNvSpPr>
            <a:spLocks noGrp="1"/>
          </p:cNvSpPr>
          <p:nvPr>
            <p:ph type="title"/>
          </p:nvPr>
        </p:nvSpPr>
        <p:spPr/>
        <p:txBody>
          <a:bodyPr/>
          <a:lstStyle/>
          <a:p>
            <a:r>
              <a:rPr lang="en-US" dirty="0"/>
              <a:t>RESULTS</a:t>
            </a:r>
            <a:endParaRPr lang="en-IN" dirty="0"/>
          </a:p>
        </p:txBody>
      </p:sp>
      <p:graphicFrame>
        <p:nvGraphicFramePr>
          <p:cNvPr id="3" name="Chart 2">
            <a:extLst>
              <a:ext uri="{FF2B5EF4-FFF2-40B4-BE49-F238E27FC236}">
                <a16:creationId xmlns:a16="http://schemas.microsoft.com/office/drawing/2014/main" id="{DCEE5594-DAB5-0DB4-20B8-62B48AE0DB4D}"/>
              </a:ext>
            </a:extLst>
          </p:cNvPr>
          <p:cNvGraphicFramePr>
            <a:graphicFrameLocks/>
          </p:cNvGraphicFramePr>
          <p:nvPr>
            <p:extLst>
              <p:ext uri="{D42A27DB-BD31-4B8C-83A1-F6EECF244321}">
                <p14:modId xmlns:p14="http://schemas.microsoft.com/office/powerpoint/2010/main" val="1780590718"/>
              </p:ext>
            </p:extLst>
          </p:nvPr>
        </p:nvGraphicFramePr>
        <p:xfrm>
          <a:off x="1371600" y="1524000"/>
          <a:ext cx="73152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86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BC2A9E-D84F-BDA8-0CAA-5501BA78E9D9}"/>
              </a:ext>
            </a:extLst>
          </p:cNvPr>
          <p:cNvSpPr txBox="1"/>
          <p:nvPr/>
        </p:nvSpPr>
        <p:spPr>
          <a:xfrm>
            <a:off x="533400" y="1295400"/>
            <a:ext cx="8625348" cy="4154984"/>
          </a:xfrm>
          <a:prstGeom prst="rect">
            <a:avLst/>
          </a:prstGeom>
          <a:noFill/>
        </p:spPr>
        <p:txBody>
          <a:bodyPr wrap="square">
            <a:spAutoFit/>
          </a:bodyPr>
          <a:lstStyle/>
          <a:p>
            <a:r>
              <a:rPr lang="en-US" sz="2400" dirty="0"/>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4">
                <a:lumMod val="60000"/>
                <a:lumOff val="4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4">
                <a:lumMod val="40000"/>
                <a:lumOff val="60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4">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4">
                <a:lumMod val="60000"/>
                <a:lumOff val="40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4">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4">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7030A0">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7030A0">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FF0000"/>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cs typeface="Times New Roman" panose="02020603050405020304" pitchFamily="18" charset="0"/>
              </a:rPr>
              <a:t>Employee Performance Analysis using Excel</a:t>
            </a:r>
            <a:endParaRPr lang="en-IN" sz="2800" dirty="0">
              <a:solidFill>
                <a:srgbClr val="7030A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4">
                <a:lumMod val="60000"/>
                <a:lumOff val="4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4">
                <a:lumMod val="40000"/>
                <a:lumOff val="60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4">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4">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4">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4">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7030A0">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2"/>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a:solidFill>
            <a:schemeClr val="accent2"/>
          </a:solidFill>
        </p:grpSpPr>
        <p:pic>
          <p:nvPicPr>
            <p:cNvPr id="19" name="object 19"/>
            <p:cNvPicPr/>
            <p:nvPr/>
          </p:nvPicPr>
          <p:blipFill>
            <a:blip r:embed="rId3" cstate="print"/>
            <a:stretch>
              <a:fillRect/>
            </a:stretch>
          </p:blipFill>
          <p:spPr>
            <a:xfrm>
              <a:off x="466725" y="6410325"/>
              <a:ext cx="3705225" cy="295275"/>
            </a:xfrm>
            <a:prstGeom prst="rect">
              <a:avLst/>
            </a:prstGeom>
            <a:grpFill/>
          </p:spPr>
        </p:pic>
        <p:pic>
          <p:nvPicPr>
            <p:cNvPr id="20" name="object 20"/>
            <p:cNvPicPr/>
            <p:nvPr/>
          </p:nvPicPr>
          <p:blipFill>
            <a:blip r:embed="rId4" cstate="print"/>
            <a:stretch>
              <a:fillRect/>
            </a:stretch>
          </p:blipFill>
          <p:spPr>
            <a:xfrm>
              <a:off x="47625" y="3819523"/>
              <a:ext cx="1733550" cy="3009898"/>
            </a:xfrm>
            <a:prstGeom prst="rect">
              <a:avLst/>
            </a:prstGeom>
            <a:grpFill/>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Problem Statement</a:t>
            </a:r>
          </a:p>
          <a:p>
            <a:pPr algn="l">
              <a:buFont typeface="+mj-lt"/>
              <a:buAutoNum type="arabicPeriod"/>
            </a:pPr>
            <a:r>
              <a:rPr lang="en-US" sz="2800" b="0" i="0" dirty="0">
                <a:solidFill>
                  <a:srgbClr val="0D0D0D"/>
                </a:solidFill>
                <a:effectLst/>
                <a:cs typeface="Times New Roman" panose="02020603050405020304" pitchFamily="18" charset="0"/>
              </a:rPr>
              <a:t>Project Overview</a:t>
            </a:r>
          </a:p>
          <a:p>
            <a:pPr algn="l">
              <a:buFont typeface="+mj-lt"/>
              <a:buAutoNum type="arabicPeriod"/>
            </a:pPr>
            <a:r>
              <a:rPr lang="en-US" sz="2800" b="0" i="0" dirty="0">
                <a:solidFill>
                  <a:srgbClr val="0D0D0D"/>
                </a:solidFill>
                <a:effectLst/>
                <a:cs typeface="Times New Roman" panose="02020603050405020304" pitchFamily="18" charset="0"/>
              </a:rPr>
              <a:t>End Users</a:t>
            </a:r>
          </a:p>
          <a:p>
            <a:pPr algn="l">
              <a:buFont typeface="+mj-lt"/>
              <a:buAutoNum type="arabicPeriod"/>
            </a:pPr>
            <a:r>
              <a:rPr lang="en-US" sz="2800" b="0" i="0" dirty="0">
                <a:solidFill>
                  <a:srgbClr val="0D0D0D"/>
                </a:solidFill>
                <a:effectLst/>
                <a:cs typeface="Times New Roman" panose="02020603050405020304" pitchFamily="18" charset="0"/>
              </a:rPr>
              <a:t>Our Solution and Proposition</a:t>
            </a:r>
          </a:p>
          <a:p>
            <a:pPr algn="l">
              <a:buFont typeface="+mj-lt"/>
              <a:buAutoNum type="arabicPeriod"/>
            </a:pPr>
            <a:r>
              <a:rPr lang="en-US" sz="2800" dirty="0">
                <a:solidFill>
                  <a:srgbClr val="0D0D0D"/>
                </a:solidFill>
                <a:cs typeface="Times New Roman" panose="02020603050405020304" pitchFamily="18" charset="0"/>
              </a:rPr>
              <a:t>Dataset Description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Modelling Approach</a:t>
            </a:r>
          </a:p>
          <a:p>
            <a:pPr algn="l">
              <a:buFont typeface="+mj-lt"/>
              <a:buAutoNum type="arabicPeriod"/>
            </a:pPr>
            <a:r>
              <a:rPr lang="en-US" sz="2800" b="0" i="0" dirty="0">
                <a:solidFill>
                  <a:srgbClr val="0D0D0D"/>
                </a:solidFill>
                <a:effectLst/>
                <a:cs typeface="Times New Roman" panose="02020603050405020304" pitchFamily="18" charset="0"/>
              </a:rPr>
              <a:t>Results and </a:t>
            </a:r>
            <a:r>
              <a:rPr lang="en-US" sz="2800" dirty="0">
                <a:solidFill>
                  <a:srgbClr val="0D0D0D"/>
                </a:solidFill>
                <a:cs typeface="Times New Roman" panose="02020603050405020304" pitchFamily="18" charset="0"/>
              </a:rPr>
              <a:t>Discussion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Conclusion</a:t>
            </a:r>
          </a:p>
          <a:p>
            <a:endParaRPr lang="en-IN" sz="2800"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9029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01C5FF3-693A-D52B-6A14-DB9E82CAB894}"/>
              </a:ext>
            </a:extLst>
          </p:cNvPr>
          <p:cNvSpPr txBox="1"/>
          <p:nvPr/>
        </p:nvSpPr>
        <p:spPr>
          <a:xfrm>
            <a:off x="919777" y="1305934"/>
            <a:ext cx="8543925" cy="4545732"/>
          </a:xfrm>
          <a:prstGeom prst="rect">
            <a:avLst/>
          </a:prstGeom>
          <a:noFill/>
        </p:spPr>
        <p:txBody>
          <a:bodyPr wrap="square">
            <a:spAutoFit/>
          </a:bodyPr>
          <a:lstStyle/>
          <a:p>
            <a:pPr>
              <a:lnSpc>
                <a:spcPct val="107000"/>
              </a:lnSpc>
              <a:spcAft>
                <a:spcPts val="800"/>
              </a:spcAft>
            </a:pPr>
            <a:r>
              <a:rPr lang="en-IN" sz="1900" b="1" u="sng" kern="100" dirty="0">
                <a:effectLst/>
                <a:ea typeface="Calibri" panose="020F0502020204030204" pitchFamily="34" charset="0"/>
                <a:cs typeface="Times New Roman" panose="02020603050405020304" pitchFamily="18" charset="0"/>
              </a:rPr>
              <a:t>Objective</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lang="en-IN" sz="1900" b="1" u="sng" kern="100" dirty="0">
                <a:cs typeface="Times New Roman" panose="02020603050405020304" pitchFamily="18" charset="0"/>
              </a:rPr>
              <a:t>Scope:     </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Organize and analyse performance data.</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Develop dashboards and reports.</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lang="en-IN" sz="1900" b="1" u="sng" kern="100" dirty="0">
                <a:cs typeface="Times New Roman" panose="02020603050405020304" pitchFamily="18" charset="0"/>
              </a:rPr>
              <a:t>Deliverables</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Excel workbook with analysis tools and visualizations.</a:t>
            </a: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User guide.</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 </a:t>
            </a:r>
            <a:r>
              <a:rPr lang="en-IN" sz="1900" b="1" u="sng" kern="100" dirty="0">
                <a:cs typeface="Times New Roman" panose="02020603050405020304" pitchFamily="18" charset="0"/>
              </a:rPr>
              <a:t>Success Criteria:     </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Accurate, user   friendly tool that supports effective performance reviews.</a:t>
            </a:r>
            <a:endParaRPr lang="en-IN"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695450"/>
            <a:ext cx="8239125" cy="4154984"/>
          </a:xfrm>
          <a:prstGeom prst="rect">
            <a:avLst/>
          </a:prstGeom>
          <a:noFill/>
        </p:spPr>
        <p:txBody>
          <a:bodyPr wrap="square" rtlCol="0">
            <a:spAutoFit/>
          </a:bodyPr>
          <a:lstStyle/>
          <a:p>
            <a:r>
              <a:rPr lang="en-US" sz="2400" dirty="0"/>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124F1D4-6EA3-EAB4-A263-A75AE16A0A46}"/>
              </a:ext>
            </a:extLst>
          </p:cNvPr>
          <p:cNvSpPr txBox="1"/>
          <p:nvPr/>
        </p:nvSpPr>
        <p:spPr>
          <a:xfrm>
            <a:off x="990601" y="1695450"/>
            <a:ext cx="8153400" cy="3785652"/>
          </a:xfrm>
          <a:prstGeom prst="rect">
            <a:avLst/>
          </a:prstGeom>
          <a:noFill/>
        </p:spPr>
        <p:txBody>
          <a:bodyPr wrap="square">
            <a:spAutoFit/>
          </a:bodyPr>
          <a:lstStyle/>
          <a:p>
            <a:r>
              <a:rPr lang="en-IN" sz="2400" dirty="0"/>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2CEB05-B70A-22AF-D3F4-10F7017F5FC9}"/>
              </a:ext>
            </a:extLst>
          </p:cNvPr>
          <p:cNvSpPr txBox="1"/>
          <p:nvPr/>
        </p:nvSpPr>
        <p:spPr>
          <a:xfrm>
            <a:off x="2819400" y="1510788"/>
            <a:ext cx="8410192" cy="4893647"/>
          </a:xfrm>
          <a:prstGeom prst="rect">
            <a:avLst/>
          </a:prstGeom>
          <a:noFill/>
        </p:spPr>
        <p:txBody>
          <a:bodyPr wrap="square">
            <a:spAutoFit/>
          </a:bodyPr>
          <a:lstStyle/>
          <a:p>
            <a:pPr marL="285750" indent="-285750">
              <a:buFont typeface="Wingdings" panose="05000000000000000000" pitchFamily="2" charset="2"/>
              <a:buChar char="§"/>
            </a:pPr>
            <a:r>
              <a:rPr lang="en-US" sz="2400" b="1" dirty="0">
                <a:cs typeface="Times New Roman" panose="02020603050405020304" pitchFamily="18" charset="0"/>
              </a:rPr>
              <a:t>Data-Driven Insights</a:t>
            </a:r>
            <a:r>
              <a:rPr lang="en-US" sz="2400" dirty="0">
                <a:cs typeface="Times New Roman" panose="02020603050405020304" pitchFamily="18" charset="0"/>
              </a:rPr>
              <a:t>: Enables managers to make informed decisions based on accurate, real-lime performance data.</a:t>
            </a:r>
          </a:p>
          <a:p>
            <a:pPr marL="285750" indent="-285750">
              <a:buFont typeface="Wingdings" panose="05000000000000000000" pitchFamily="2" charset="2"/>
              <a:buChar char="§"/>
            </a:pPr>
            <a:r>
              <a:rPr lang="en-US" sz="2400" b="1" dirty="0">
                <a:cs typeface="Times New Roman" panose="02020603050405020304" pitchFamily="18" charset="0"/>
              </a:rPr>
              <a:t>Improved Efficiency</a:t>
            </a:r>
            <a:r>
              <a:rPr lang="en-US" sz="2400" dirty="0">
                <a:cs typeface="Times New Roman" panose="02020603050405020304" pitchFamily="18" charset="0"/>
              </a:rPr>
              <a:t>, Automates the data collection and analysis process, saving time and reducing manual errors</a:t>
            </a:r>
          </a:p>
          <a:p>
            <a:pPr marL="285750" indent="-285750">
              <a:buFont typeface="Wingdings" panose="05000000000000000000" pitchFamily="2" charset="2"/>
              <a:buChar char="§"/>
            </a:pPr>
            <a:r>
              <a:rPr lang="en-US" sz="2400" b="1" dirty="0">
                <a:cs typeface="Times New Roman" panose="02020603050405020304" pitchFamily="18" charset="0"/>
              </a:rPr>
              <a:t>Enhanced Employee Developmen</a:t>
            </a:r>
            <a:r>
              <a:rPr lang="en-US" sz="2400" dirty="0">
                <a:cs typeface="Times New Roman" panose="02020603050405020304" pitchFamily="18" charset="0"/>
              </a:rPr>
              <a:t>t: Identifies training needs and development opportunities, leading to a more skilled workforce.</a:t>
            </a:r>
          </a:p>
          <a:p>
            <a:pPr marL="285750" indent="-285750">
              <a:buFont typeface="Wingdings" panose="05000000000000000000" pitchFamily="2" charset="2"/>
              <a:buChar char="§"/>
            </a:pPr>
            <a:r>
              <a:rPr lang="en-US" sz="2400" b="1" dirty="0">
                <a:cs typeface="Times New Roman" panose="02020603050405020304" pitchFamily="18" charset="0"/>
              </a:rPr>
              <a:t>Better Performance Management</a:t>
            </a:r>
            <a:r>
              <a:rPr lang="en-US" sz="2400" dirty="0">
                <a:cs typeface="Times New Roman" panose="02020603050405020304" pitchFamily="18" charset="0"/>
              </a:rPr>
              <a:t>: Helps in recognizing top performers and addressing underperformance, ultimately Improving overall</a:t>
            </a:r>
          </a:p>
          <a:p>
            <a:r>
              <a:rPr lang="en-US" sz="2400" dirty="0">
                <a:cs typeface="Times New Roman" panose="02020603050405020304" pitchFamily="18" charset="0"/>
              </a:rPr>
              <a:t>       productivity.</a:t>
            </a:r>
          </a:p>
          <a:p>
            <a:pPr marL="285750" indent="-285750">
              <a:buFont typeface="Wingdings" panose="05000000000000000000" pitchFamily="2" charset="2"/>
              <a:buChar char="§"/>
            </a:pPr>
            <a:r>
              <a:rPr lang="en-US" sz="2400" dirty="0">
                <a:cs typeface="Times New Roman" panose="02020603050405020304" pitchFamily="18" charset="0"/>
              </a:rPr>
              <a:t> </a:t>
            </a:r>
            <a:r>
              <a:rPr lang="en-US" sz="2400" b="1" dirty="0">
                <a:cs typeface="Times New Roman" panose="02020603050405020304" pitchFamily="18" charset="0"/>
              </a:rPr>
              <a:t>Cost-Effective Solution</a:t>
            </a:r>
            <a:r>
              <a:rPr lang="en-US" sz="2400" dirty="0">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76619B-9D71-BBDD-7E99-74ACC6FB173A}"/>
              </a:ext>
            </a:extLst>
          </p:cNvPr>
          <p:cNvSpPr txBox="1"/>
          <p:nvPr/>
        </p:nvSpPr>
        <p:spPr>
          <a:xfrm>
            <a:off x="304800" y="609600"/>
            <a:ext cx="11887200" cy="6001643"/>
          </a:xfrm>
          <a:prstGeom prst="rect">
            <a:avLst/>
          </a:prstGeom>
          <a:noFill/>
        </p:spPr>
        <p:txBody>
          <a:bodyPr wrap="square">
            <a:spAutoFit/>
          </a:bodyPr>
          <a:lstStyle/>
          <a:p>
            <a:endParaRPr lang="en-US" sz="2400" dirty="0">
              <a:latin typeface="Calibri body"/>
              <a:cs typeface="Times New Roman" panose="02020603050405020304" pitchFamily="18" charset="0"/>
            </a:endParaRPr>
          </a:p>
          <a:p>
            <a:endParaRPr lang="en-US" sz="2400" b="1" dirty="0">
              <a:cs typeface="Times New Roman" panose="02020603050405020304" pitchFamily="18" charset="0"/>
            </a:endParaRPr>
          </a:p>
          <a:p>
            <a:r>
              <a:rPr lang="en-US" sz="2400" b="1" dirty="0">
                <a:cs typeface="Times New Roman" panose="02020603050405020304" pitchFamily="18" charset="0"/>
              </a:rPr>
              <a:t>Descriptions for each of the columns in the dataset:</a:t>
            </a:r>
          </a:p>
          <a:p>
            <a:r>
              <a:rPr lang="en-US" sz="2400" b="1" dirty="0">
                <a:cs typeface="Times New Roman" panose="02020603050405020304" pitchFamily="18" charset="0"/>
              </a:rPr>
              <a:t>1. Employee ID</a:t>
            </a:r>
            <a:r>
              <a:rPr lang="en-US" sz="2400" dirty="0">
                <a:cs typeface="Times New Roman" panose="02020603050405020304" pitchFamily="18" charset="0"/>
              </a:rPr>
              <a:t>: Unique identifier for each employee in the organization.</a:t>
            </a:r>
          </a:p>
          <a:p>
            <a:r>
              <a:rPr lang="en-US" sz="2400" b="1" dirty="0">
                <a:cs typeface="Times New Roman" panose="02020603050405020304" pitchFamily="18" charset="0"/>
              </a:rPr>
              <a:t>2.First Name</a:t>
            </a:r>
            <a:r>
              <a:rPr lang="en-US" sz="2400" dirty="0">
                <a:cs typeface="Times New Roman" panose="02020603050405020304" pitchFamily="18" charset="0"/>
              </a:rPr>
              <a:t>: The first name of the employee.</a:t>
            </a:r>
          </a:p>
          <a:p>
            <a:r>
              <a:rPr lang="en-US" sz="2400" b="1" dirty="0">
                <a:cs typeface="Times New Roman" panose="02020603050405020304" pitchFamily="18" charset="0"/>
              </a:rPr>
              <a:t>3. Last Name</a:t>
            </a:r>
            <a:r>
              <a:rPr lang="en-US" sz="2400" dirty="0">
                <a:cs typeface="Times New Roman" panose="02020603050405020304" pitchFamily="18" charset="0"/>
              </a:rPr>
              <a:t>: The last name of the employee.</a:t>
            </a:r>
          </a:p>
          <a:p>
            <a:r>
              <a:rPr lang="en-US" sz="2400" b="1" dirty="0">
                <a:cs typeface="Times New Roman" panose="02020603050405020304" pitchFamily="18" charset="0"/>
              </a:rPr>
              <a:t>4.Email</a:t>
            </a:r>
            <a:r>
              <a:rPr lang="en-US" sz="2400" dirty="0">
                <a:cs typeface="Times New Roman" panose="02020603050405020304" pitchFamily="18" charset="0"/>
              </a:rPr>
              <a:t>: The address. associated with the employee's communication within the organization.</a:t>
            </a:r>
          </a:p>
          <a:p>
            <a:r>
              <a:rPr lang="en-US" sz="2400" b="1" dirty="0">
                <a:cs typeface="Times New Roman" panose="02020603050405020304" pitchFamily="18" charset="0"/>
              </a:rPr>
              <a:t>5. Business Unit</a:t>
            </a:r>
            <a:r>
              <a:rPr lang="en-US" sz="2400" dirty="0">
                <a:cs typeface="Times New Roman" panose="02020603050405020304" pitchFamily="18" charset="0"/>
              </a:rPr>
              <a:t>: specific business unit or department to which the employer belongs.</a:t>
            </a:r>
          </a:p>
          <a:p>
            <a:r>
              <a:rPr lang="en-US" sz="2400" b="1" dirty="0">
                <a:cs typeface="Times New Roman" panose="02020603050405020304" pitchFamily="18" charset="0"/>
              </a:rPr>
              <a:t>6.State</a:t>
            </a:r>
            <a:r>
              <a:rPr lang="en-US" sz="2400" dirty="0">
                <a:cs typeface="Times New Roman" panose="02020603050405020304" pitchFamily="18" charset="0"/>
              </a:rPr>
              <a:t>: The state or region where the employee is located.</a:t>
            </a:r>
            <a:endParaRPr lang="en-US" sz="2400" b="1" dirty="0">
              <a:cs typeface="Times New Roman" panose="02020603050405020304" pitchFamily="18" charset="0"/>
            </a:endParaRPr>
          </a:p>
          <a:p>
            <a:r>
              <a:rPr lang="en-US" sz="2400" b="1" dirty="0">
                <a:cs typeface="Times New Roman" panose="02020603050405020304" pitchFamily="18" charset="0"/>
              </a:rPr>
              <a:t>7.Job Function</a:t>
            </a:r>
            <a:r>
              <a:rPr lang="en-US" sz="2400" dirty="0">
                <a:cs typeface="Times New Roman" panose="02020603050405020304" pitchFamily="18" charset="0"/>
              </a:rPr>
              <a:t>: A brief description of the employee's primary job function or role.</a:t>
            </a:r>
          </a:p>
          <a:p>
            <a:r>
              <a:rPr lang="en-US" sz="2400" b="1" dirty="0">
                <a:cs typeface="Times New Roman" panose="02020603050405020304" pitchFamily="18" charset="0"/>
              </a:rPr>
              <a:t>8.Gender</a:t>
            </a:r>
            <a:r>
              <a:rPr lang="en-US" sz="2400" dirty="0">
                <a:cs typeface="Times New Roman" panose="02020603050405020304" pitchFamily="18" charset="0"/>
              </a:rPr>
              <a:t>: A code representing Die gender of the employee (e.g.. M for Male, I for Female, N for Non-binary.</a:t>
            </a:r>
          </a:p>
          <a:p>
            <a:r>
              <a:rPr lang="en-US" sz="2400" b="1" dirty="0">
                <a:cs typeface="Times New Roman" panose="02020603050405020304" pitchFamily="18" charset="0"/>
              </a:rPr>
              <a:t>9.Performance Score</a:t>
            </a:r>
            <a:r>
              <a:rPr lang="en-US" sz="2400" dirty="0">
                <a:cs typeface="Times New Roman" panose="02020603050405020304" pitchFamily="18" charset="0"/>
              </a:rPr>
              <a:t>: A score indicating the employee's performance level (e.g., Excellent, Satisfactory, Needs Improvement).</a:t>
            </a:r>
          </a:p>
          <a:p>
            <a:r>
              <a:rPr lang="en-US" sz="2400" b="1" dirty="0">
                <a:cs typeface="Times New Roman" panose="02020603050405020304" pitchFamily="18" charset="0"/>
              </a:rPr>
              <a:t>10. Current Employee Rating</a:t>
            </a:r>
            <a:r>
              <a:rPr lang="en-US" sz="2400" dirty="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7A97C11C-2DB1-95A5-34BA-DCA89C8027EB}"/>
              </a:ext>
            </a:extLst>
          </p:cNvPr>
          <p:cNvSpPr txBox="1"/>
          <p:nvPr/>
        </p:nvSpPr>
        <p:spPr>
          <a:xfrm>
            <a:off x="3052916" y="2143713"/>
            <a:ext cx="6105832" cy="3416320"/>
          </a:xfrm>
          <a:prstGeom prst="rect">
            <a:avLst/>
          </a:prstGeom>
          <a:noFill/>
        </p:spPr>
        <p:txBody>
          <a:bodyPr wrap="square">
            <a:spAutoFit/>
          </a:bodyPr>
          <a:lstStyle/>
          <a:p>
            <a:r>
              <a:rPr lang="en-IN" sz="2400" b="1" dirty="0"/>
              <a:t>Predictive Analytics:</a:t>
            </a:r>
            <a:r>
              <a:rPr lang="en-IN" sz="2400" dirty="0"/>
              <a:t> Integrating predictive models. to forecast future performance trends based on historical data, giving managers a proactive approach to workforce planning.</a:t>
            </a:r>
          </a:p>
          <a:p>
            <a:endParaRPr lang="en-IN" sz="2400" dirty="0"/>
          </a:p>
          <a:p>
            <a:r>
              <a:rPr lang="en-IN" sz="2400" b="1" dirty="0"/>
              <a:t>Automated Alerts: </a:t>
            </a:r>
            <a:r>
              <a:rPr lang="en-IN" sz="2400" dirty="0"/>
              <a:t>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868</Words>
  <Application>Microsoft Office PowerPoint</Application>
  <PresentationFormat>Widescreen</PresentationFormat>
  <Paragraphs>83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mukeshking143ff@gmail.com</cp:lastModifiedBy>
  <cp:revision>19</cp:revision>
  <dcterms:created xsi:type="dcterms:W3CDTF">2024-03-29T15:07:22Z</dcterms:created>
  <dcterms:modified xsi:type="dcterms:W3CDTF">2024-09-06T05:39:15Z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