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2"/>
  </p:notesMasterIdLst>
  <p:sldIdLst>
    <p:sldId id="256" r:id="rId2"/>
    <p:sldId id="297" r:id="rId3"/>
    <p:sldId id="298" r:id="rId4"/>
    <p:sldId id="302" r:id="rId5"/>
    <p:sldId id="300" r:id="rId6"/>
    <p:sldId id="301" r:id="rId7"/>
    <p:sldId id="305" r:id="rId8"/>
    <p:sldId id="303" r:id="rId9"/>
    <p:sldId id="306" r:id="rId10"/>
    <p:sldId id="308" r:id="rId11"/>
  </p:sldIdLst>
  <p:sldSz cx="9144000" cy="5143500" type="screen16x9"/>
  <p:notesSz cx="6858000" cy="9144000"/>
  <p:embeddedFontLst>
    <p:embeddedFont>
      <p:font typeface="Anaheim" panose="02000503000000000000" pitchFamily="2" charset="77"/>
      <p:regular r:id="rId13"/>
    </p:embeddedFont>
    <p:embeddedFont>
      <p:font typeface="Josefin Sans" pitchFamily="2" charset="77"/>
      <p:regular r:id="rId14"/>
      <p:bold r:id="rId15"/>
      <p:italic r:id="rId16"/>
      <p:boldItalic r:id="rId17"/>
    </p:embeddedFont>
    <p:embeddedFont>
      <p:font typeface="Josefin Slab" pitchFamily="2" charset="77"/>
      <p:regular r:id="rId18"/>
      <p:bold r:id="rId19"/>
      <p:italic r:id="rId20"/>
      <p:boldItalic r:id="rId21"/>
    </p:embeddedFont>
    <p:embeddedFont>
      <p:font typeface="Staatliches"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DB5FD4-A985-4D1F-A6A5-B099B8850487}">
  <a:tblStyle styleId="{24DB5FD4-A985-4D1F-A6A5-B099B88504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14"/>
    <p:restoredTop sz="94720"/>
  </p:normalViewPr>
  <p:slideViewPr>
    <p:cSldViewPr snapToGrid="0">
      <p:cViewPr>
        <p:scale>
          <a:sx n="223" d="100"/>
          <a:sy n="223" d="100"/>
        </p:scale>
        <p:origin x="144" y="1208"/>
      </p:cViewPr>
      <p:guideLst>
        <p:guide pos="5227"/>
        <p:guide orient="horz" pos="29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2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683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6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8064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0462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823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3820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301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001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40" name="Google Shape;140;p26"/>
          <p:cNvSpPr/>
          <p:nvPr/>
        </p:nvSpPr>
        <p:spPr>
          <a:xfrm>
            <a:off x="5356957" y="1391668"/>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FF00"/>
              </a:highlight>
            </a:endParaRPr>
          </a:p>
        </p:txBody>
      </p:sp>
      <p:grpSp>
        <p:nvGrpSpPr>
          <p:cNvPr id="141" name="Google Shape;141;p26"/>
          <p:cNvGrpSpPr/>
          <p:nvPr/>
        </p:nvGrpSpPr>
        <p:grpSpPr>
          <a:xfrm>
            <a:off x="5268606" y="1129568"/>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6288857" y="1393037"/>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850525" y="2705958"/>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851175" y="2215154"/>
            <a:ext cx="3326700" cy="3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 and Neural Network assignment</a:t>
            </a:r>
            <a:endParaRPr dirty="0"/>
          </a:p>
        </p:txBody>
      </p:sp>
      <p:sp>
        <p:nvSpPr>
          <p:cNvPr id="166" name="Google Shape;166;p26"/>
          <p:cNvSpPr txBox="1">
            <a:spLocks noGrp="1"/>
          </p:cNvSpPr>
          <p:nvPr>
            <p:ph type="ctrTitle"/>
          </p:nvPr>
        </p:nvSpPr>
        <p:spPr>
          <a:xfrm>
            <a:off x="842948" y="29144"/>
            <a:ext cx="3868681"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Stock market</a:t>
            </a:r>
            <a:br>
              <a:rPr lang="en" dirty="0"/>
            </a:br>
            <a:r>
              <a:rPr lang="en" dirty="0" err="1"/>
              <a:t>anaysis</a:t>
            </a:r>
            <a:endParaRPr dirty="0"/>
          </a:p>
        </p:txBody>
      </p:sp>
      <p:grpSp>
        <p:nvGrpSpPr>
          <p:cNvPr id="167" name="Google Shape;167;p26"/>
          <p:cNvGrpSpPr/>
          <p:nvPr/>
        </p:nvGrpSpPr>
        <p:grpSpPr>
          <a:xfrm>
            <a:off x="6064465" y="3982503"/>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876888" y="966793"/>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736586" y="1310572"/>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370724" y="3352161"/>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4228288" y="3928532"/>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540725" y="2005545"/>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404999" y="2334144"/>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7247807" y="3897471"/>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488224" y="3897471"/>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728817" y="3897471"/>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969454" y="3897471"/>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402104" y="3169550"/>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575357" y="2805543"/>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687621" y="3118133"/>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644263" y="2895527"/>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492949" y="1468321"/>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341094" y="2852054"/>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8038732" y="1521418"/>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714639" y="1920272"/>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688240" y="3204034"/>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550282" y="2117543"/>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6093150" y="2312820"/>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921425" y="2005545"/>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621830" y="3284468"/>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4003245" y="291527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6250925" y="1362566"/>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p26">
            <a:extLst>
              <a:ext uri="{FF2B5EF4-FFF2-40B4-BE49-F238E27FC236}">
                <a16:creationId xmlns:a16="http://schemas.microsoft.com/office/drawing/2014/main" id="{019FF7F0-A87C-878F-8E39-671C12782A78}"/>
              </a:ext>
            </a:extLst>
          </p:cNvPr>
          <p:cNvSpPr txBox="1">
            <a:spLocks/>
          </p:cNvSpPr>
          <p:nvPr/>
        </p:nvSpPr>
        <p:spPr>
          <a:xfrm>
            <a:off x="851175" y="2763822"/>
            <a:ext cx="2120223" cy="2203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b="1" dirty="0"/>
              <a:t>Team Members :    </a:t>
            </a:r>
          </a:p>
          <a:p>
            <a:pPr marL="171450" indent="-171450">
              <a:buFont typeface="Arial" panose="020B0604020202020204" pitchFamily="34" charset="0"/>
              <a:buChar char="•"/>
            </a:pPr>
            <a:r>
              <a:rPr lang="en-GB" dirty="0"/>
              <a:t>Roshan Richard Dinesh </a:t>
            </a:r>
          </a:p>
          <a:p>
            <a:pPr marL="171450" indent="-171450">
              <a:buFont typeface="Arial" panose="020B0604020202020204" pitchFamily="34" charset="0"/>
              <a:buChar char="•"/>
            </a:pPr>
            <a:r>
              <a:rPr lang="en-GB" dirty="0"/>
              <a:t>Mukesh </a:t>
            </a:r>
            <a:r>
              <a:rPr lang="en-GB" dirty="0" err="1"/>
              <a:t>Avudaiappan</a:t>
            </a:r>
            <a:r>
              <a:rPr lang="en-GB" dirty="0"/>
              <a:t>          </a:t>
            </a:r>
          </a:p>
          <a:p>
            <a:pPr marL="171450" indent="-171450">
              <a:buFont typeface="Arial" panose="020B0604020202020204" pitchFamily="34" charset="0"/>
              <a:buChar char="•"/>
            </a:pPr>
            <a:r>
              <a:rPr lang="en-GB" dirty="0"/>
              <a:t>Saranya </a:t>
            </a:r>
            <a:r>
              <a:rPr lang="en-GB" dirty="0" err="1"/>
              <a:t>Bala</a:t>
            </a:r>
            <a:r>
              <a:rPr lang="en-GB" dirty="0"/>
              <a:t> Subramaniam</a:t>
            </a:r>
          </a:p>
          <a:p>
            <a:pPr marL="171450" indent="-171450">
              <a:buFont typeface="Arial" panose="020B0604020202020204" pitchFamily="34" charset="0"/>
              <a:buChar char="•"/>
            </a:pPr>
            <a:r>
              <a:rPr lang="en-GB" dirty="0"/>
              <a:t>Anju Mahesh</a:t>
            </a:r>
          </a:p>
          <a:p>
            <a:pPr marL="171450" indent="-171450">
              <a:buFont typeface="Arial" panose="020B0604020202020204" pitchFamily="34" charset="0"/>
              <a:buChar char="•"/>
            </a:pPr>
            <a:r>
              <a:rPr lang="en-GB" dirty="0"/>
              <a:t>Aleena </a:t>
            </a:r>
            <a:r>
              <a:rPr lang="en-GB" dirty="0" err="1"/>
              <a:t>Arakal</a:t>
            </a:r>
            <a:r>
              <a:rPr lang="en-GB" dirty="0"/>
              <a:t> </a:t>
            </a:r>
            <a:r>
              <a:rPr lang="en-GB" dirty="0" err="1"/>
              <a:t>Joshy</a:t>
            </a:r>
            <a:endParaRPr lang="en-GB"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5" name="Title 4">
            <a:extLst>
              <a:ext uri="{FF2B5EF4-FFF2-40B4-BE49-F238E27FC236}">
                <a16:creationId xmlns:a16="http://schemas.microsoft.com/office/drawing/2014/main" id="{8D6A80CD-FB32-A4F3-A3C1-07995639B8AF}"/>
              </a:ext>
            </a:extLst>
          </p:cNvPr>
          <p:cNvSpPr>
            <a:spLocks noGrp="1"/>
          </p:cNvSpPr>
          <p:nvPr>
            <p:ph type="ctrTitle"/>
          </p:nvPr>
        </p:nvSpPr>
        <p:spPr>
          <a:xfrm>
            <a:off x="557405" y="361287"/>
            <a:ext cx="4221271" cy="308828"/>
          </a:xfrm>
        </p:spPr>
        <p:txBody>
          <a:bodyPr/>
          <a:lstStyle/>
          <a:p>
            <a:r>
              <a:rPr lang="en-US" sz="1200" dirty="0"/>
              <a:t>Limitation and conclusion</a:t>
            </a:r>
          </a:p>
        </p:txBody>
      </p:sp>
      <p:sp>
        <p:nvSpPr>
          <p:cNvPr id="6" name="Google Shape;165;p26">
            <a:extLst>
              <a:ext uri="{FF2B5EF4-FFF2-40B4-BE49-F238E27FC236}">
                <a16:creationId xmlns:a16="http://schemas.microsoft.com/office/drawing/2014/main" id="{30644C6F-9A3E-78F3-0935-259A9F0E590C}"/>
              </a:ext>
            </a:extLst>
          </p:cNvPr>
          <p:cNvSpPr txBox="1">
            <a:spLocks/>
          </p:cNvSpPr>
          <p:nvPr/>
        </p:nvSpPr>
        <p:spPr>
          <a:xfrm>
            <a:off x="557404" y="627949"/>
            <a:ext cx="7935085" cy="36754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The truth is no one can predict the stock price with full accuracy because the value of the stock depends on numerous factors and everything cannot be calculated.</a:t>
            </a:r>
          </a:p>
          <a:p>
            <a:pPr marL="0" indent="0"/>
            <a:endParaRPr lang="en-GB" sz="1050" dirty="0"/>
          </a:p>
          <a:p>
            <a:pPr marL="0" indent="0"/>
            <a:r>
              <a:rPr lang="en-GB" sz="1050" dirty="0"/>
              <a:t>But you may wonder that our result our program is similar to the actual stock price. Its similar because we used an single step forecasting in this project but what we want is an multistep forecasting but can predict the actual stock price but as already said if we apply multi-step forecasting the predicted values will move there move away drastically from the actual value </a:t>
            </a:r>
          </a:p>
          <a:p>
            <a:pPr marL="0" indent="0"/>
            <a:endParaRPr lang="en-GB" sz="1050" dirty="0"/>
          </a:p>
          <a:p>
            <a:pPr marL="0" indent="0"/>
            <a:r>
              <a:rPr lang="en-GB" sz="1050" dirty="0"/>
              <a:t>The goal of the project is to show how the LTSM models work.</a:t>
            </a:r>
          </a:p>
        </p:txBody>
      </p:sp>
    </p:spTree>
    <p:extLst>
      <p:ext uri="{BB962C8B-B14F-4D97-AF65-F5344CB8AC3E}">
        <p14:creationId xmlns:p14="http://schemas.microsoft.com/office/powerpoint/2010/main" val="4079636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5" name="Title 4">
            <a:extLst>
              <a:ext uri="{FF2B5EF4-FFF2-40B4-BE49-F238E27FC236}">
                <a16:creationId xmlns:a16="http://schemas.microsoft.com/office/drawing/2014/main" id="{8D6A80CD-FB32-A4F3-A3C1-07995639B8AF}"/>
              </a:ext>
            </a:extLst>
          </p:cNvPr>
          <p:cNvSpPr>
            <a:spLocks noGrp="1"/>
          </p:cNvSpPr>
          <p:nvPr>
            <p:ph type="ctrTitle"/>
          </p:nvPr>
        </p:nvSpPr>
        <p:spPr>
          <a:xfrm>
            <a:off x="5684145" y="0"/>
            <a:ext cx="3459855" cy="617654"/>
          </a:xfrm>
        </p:spPr>
        <p:txBody>
          <a:bodyPr/>
          <a:lstStyle/>
          <a:p>
            <a:r>
              <a:rPr lang="en-US" sz="1400" dirty="0"/>
              <a:t>Introduction to chosen stock:</a:t>
            </a:r>
          </a:p>
        </p:txBody>
      </p:sp>
      <p:pic>
        <p:nvPicPr>
          <p:cNvPr id="10" name="Picture 9" descr="A screenshot of a stock market&#10;&#10;Description automatically generated">
            <a:extLst>
              <a:ext uri="{FF2B5EF4-FFF2-40B4-BE49-F238E27FC236}">
                <a16:creationId xmlns:a16="http://schemas.microsoft.com/office/drawing/2014/main" id="{3CBFF63D-2965-30C6-353B-23D3F2FC6787}"/>
              </a:ext>
            </a:extLst>
          </p:cNvPr>
          <p:cNvPicPr>
            <a:picLocks noChangeAspect="1"/>
          </p:cNvPicPr>
          <p:nvPr/>
        </p:nvPicPr>
        <p:blipFill>
          <a:blip r:embed="rId3"/>
          <a:stretch>
            <a:fillRect/>
          </a:stretch>
        </p:blipFill>
        <p:spPr>
          <a:xfrm>
            <a:off x="139790" y="0"/>
            <a:ext cx="5544355" cy="5143500"/>
          </a:xfrm>
          <a:prstGeom prst="rect">
            <a:avLst/>
          </a:prstGeom>
        </p:spPr>
      </p:pic>
      <p:sp>
        <p:nvSpPr>
          <p:cNvPr id="17" name="Google Shape;165;p26">
            <a:extLst>
              <a:ext uri="{FF2B5EF4-FFF2-40B4-BE49-F238E27FC236}">
                <a16:creationId xmlns:a16="http://schemas.microsoft.com/office/drawing/2014/main" id="{0762A8D0-A508-15E2-C493-61B7B1E2EE81}"/>
              </a:ext>
            </a:extLst>
          </p:cNvPr>
          <p:cNvSpPr txBox="1">
            <a:spLocks/>
          </p:cNvSpPr>
          <p:nvPr/>
        </p:nvSpPr>
        <p:spPr>
          <a:xfrm>
            <a:off x="5684145" y="526093"/>
            <a:ext cx="3459854" cy="4459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100" dirty="0"/>
              <a:t>Hello there, This is an presentation regarding analysis of stock data, focusing on stocks of </a:t>
            </a:r>
            <a:r>
              <a:rPr lang="en-GB" sz="1100" b="1" dirty="0"/>
              <a:t>Apple Inc [AAPL]</a:t>
            </a:r>
            <a:r>
              <a:rPr lang="en-GB" sz="1100" dirty="0"/>
              <a:t>. </a:t>
            </a:r>
          </a:p>
          <a:p>
            <a:pPr marL="0" indent="0"/>
            <a:endParaRPr lang="en-GB" sz="1100" dirty="0"/>
          </a:p>
          <a:p>
            <a:pPr marL="0" indent="0"/>
            <a:r>
              <a:rPr lang="en-GB" sz="1100" dirty="0"/>
              <a:t>This business is significant in the industry because of its Product innovation, a powerful worldwide brand, and the smooth integration of services, software, and hardware within its ecosystem are the three main factors driving Apple's success. Revenue growth is facilitated by a focus on growing services and the release of important products like the Mac and iPhone.</a:t>
            </a:r>
          </a:p>
          <a:p>
            <a:pPr marL="0" indent="0"/>
            <a:endParaRPr lang="en-GB" sz="1100" dirty="0"/>
          </a:p>
          <a:p>
            <a:pPr marL="0" indent="0"/>
            <a:r>
              <a:rPr lang="en-GB" sz="1100" dirty="0"/>
              <a:t>Investor trust is further bolstered by the company's strong financial performance, worldwide market presence, and steady return of shareholder value through dividends and buybacks. Consumer trends and the state of the economy are also important factors. Apple's success is frequently attributed to its capacity to adjust to shifting market conditions and preserve its competitive advantage in the technology industry.</a:t>
            </a:r>
          </a:p>
          <a:p>
            <a:pPr marL="0" indent="0"/>
            <a:endParaRPr lang="en-GB" sz="1100" dirty="0"/>
          </a:p>
          <a:p>
            <a:pPr marL="0" indent="0"/>
            <a:r>
              <a:rPr lang="en-GB" sz="1100" dirty="0"/>
              <a:t>Our goal is to leverage advanced machine learning techniques, specifically </a:t>
            </a:r>
            <a:r>
              <a:rPr lang="en-GB" sz="1100" b="1" dirty="0"/>
              <a:t>LSTM models</a:t>
            </a:r>
            <a:r>
              <a:rPr lang="en-GB" sz="1100" dirty="0"/>
              <a:t>, to predict and analyse stock prices</a:t>
            </a:r>
          </a:p>
          <a:p>
            <a:pPr marL="0" indent="0"/>
            <a:endParaRPr lang="en-GB" dirty="0"/>
          </a:p>
        </p:txBody>
      </p:sp>
    </p:spTree>
    <p:extLst>
      <p:ext uri="{BB962C8B-B14F-4D97-AF65-F5344CB8AC3E}">
        <p14:creationId xmlns:p14="http://schemas.microsoft.com/office/powerpoint/2010/main" val="2661713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5" name="Title 4">
            <a:extLst>
              <a:ext uri="{FF2B5EF4-FFF2-40B4-BE49-F238E27FC236}">
                <a16:creationId xmlns:a16="http://schemas.microsoft.com/office/drawing/2014/main" id="{8D6A80CD-FB32-A4F3-A3C1-07995639B8AF}"/>
              </a:ext>
            </a:extLst>
          </p:cNvPr>
          <p:cNvSpPr>
            <a:spLocks noGrp="1"/>
          </p:cNvSpPr>
          <p:nvPr>
            <p:ph type="ctrTitle"/>
          </p:nvPr>
        </p:nvSpPr>
        <p:spPr>
          <a:xfrm>
            <a:off x="526093" y="522214"/>
            <a:ext cx="3459855" cy="617654"/>
          </a:xfrm>
        </p:spPr>
        <p:txBody>
          <a:bodyPr/>
          <a:lstStyle/>
          <a:p>
            <a:r>
              <a:rPr lang="en-US" sz="2800" dirty="0"/>
              <a:t>Data</a:t>
            </a:r>
          </a:p>
        </p:txBody>
      </p:sp>
      <p:sp>
        <p:nvSpPr>
          <p:cNvPr id="17" name="Google Shape;165;p26">
            <a:extLst>
              <a:ext uri="{FF2B5EF4-FFF2-40B4-BE49-F238E27FC236}">
                <a16:creationId xmlns:a16="http://schemas.microsoft.com/office/drawing/2014/main" id="{0762A8D0-A508-15E2-C493-61B7B1E2EE81}"/>
              </a:ext>
            </a:extLst>
          </p:cNvPr>
          <p:cNvSpPr txBox="1">
            <a:spLocks/>
          </p:cNvSpPr>
          <p:nvPr/>
        </p:nvSpPr>
        <p:spPr>
          <a:xfrm>
            <a:off x="526093" y="1113997"/>
            <a:ext cx="6457167" cy="796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100" dirty="0"/>
              <a:t>In this project the data of the stock prices of the company named Apple of which the symbol AAPL was extracted using an python module named </a:t>
            </a:r>
            <a:r>
              <a:rPr lang="en-GB" sz="1100" b="1" dirty="0" err="1"/>
              <a:t>yfinance</a:t>
            </a:r>
            <a:r>
              <a:rPr lang="en-GB" sz="1100" b="1" dirty="0"/>
              <a:t>.</a:t>
            </a:r>
          </a:p>
          <a:p>
            <a:pPr marL="0" indent="0"/>
            <a:r>
              <a:rPr lang="en-GB" sz="1100" dirty="0"/>
              <a:t>The data contains the Date, Open, High, Low, Close, </a:t>
            </a:r>
            <a:r>
              <a:rPr lang="en-GB" sz="1100" dirty="0" err="1"/>
              <a:t>Adj</a:t>
            </a:r>
            <a:r>
              <a:rPr lang="en-GB" sz="1100" dirty="0"/>
              <a:t> Close and Volume</a:t>
            </a:r>
          </a:p>
          <a:p>
            <a:pPr marL="0" indent="0"/>
            <a:r>
              <a:rPr lang="en-GB" sz="1100" dirty="0"/>
              <a:t>The main data that is required for the model is </a:t>
            </a:r>
            <a:r>
              <a:rPr lang="en-GB" sz="1100" b="1" dirty="0"/>
              <a:t>Date</a:t>
            </a:r>
            <a:r>
              <a:rPr lang="en-GB" sz="1100" dirty="0"/>
              <a:t> and </a:t>
            </a:r>
            <a:r>
              <a:rPr lang="en-GB" sz="1100" b="1" dirty="0"/>
              <a:t>Close price</a:t>
            </a:r>
          </a:p>
          <a:p>
            <a:pPr marL="0" indent="0"/>
            <a:endParaRPr lang="en-GB" sz="1100" dirty="0"/>
          </a:p>
          <a:p>
            <a:pPr marL="0" indent="0"/>
            <a:endParaRPr lang="en-GB" sz="1100" dirty="0"/>
          </a:p>
          <a:p>
            <a:pPr marL="0" indent="0"/>
            <a:endParaRPr lang="en-GB" dirty="0"/>
          </a:p>
        </p:txBody>
      </p:sp>
      <p:pic>
        <p:nvPicPr>
          <p:cNvPr id="3" name="Picture 2" descr="A screenshot of a graph&#10;&#10;Description automatically generated">
            <a:extLst>
              <a:ext uri="{FF2B5EF4-FFF2-40B4-BE49-F238E27FC236}">
                <a16:creationId xmlns:a16="http://schemas.microsoft.com/office/drawing/2014/main" id="{519AA6A3-B873-F2B3-15A7-D760E3102275}"/>
              </a:ext>
            </a:extLst>
          </p:cNvPr>
          <p:cNvPicPr>
            <a:picLocks noChangeAspect="1"/>
          </p:cNvPicPr>
          <p:nvPr/>
        </p:nvPicPr>
        <p:blipFill>
          <a:blip r:embed="rId3"/>
          <a:stretch>
            <a:fillRect/>
          </a:stretch>
        </p:blipFill>
        <p:spPr>
          <a:xfrm>
            <a:off x="635235" y="2048005"/>
            <a:ext cx="5110619" cy="1626672"/>
          </a:xfrm>
          <a:prstGeom prst="rect">
            <a:avLst/>
          </a:prstGeom>
        </p:spPr>
      </p:pic>
      <p:sp>
        <p:nvSpPr>
          <p:cNvPr id="4" name="Google Shape;165;p26">
            <a:extLst>
              <a:ext uri="{FF2B5EF4-FFF2-40B4-BE49-F238E27FC236}">
                <a16:creationId xmlns:a16="http://schemas.microsoft.com/office/drawing/2014/main" id="{488FD67D-6E00-748B-2F4F-AD4090FD637A}"/>
              </a:ext>
            </a:extLst>
          </p:cNvPr>
          <p:cNvSpPr txBox="1">
            <a:spLocks/>
          </p:cNvSpPr>
          <p:nvPr/>
        </p:nvSpPr>
        <p:spPr>
          <a:xfrm>
            <a:off x="526091" y="3738163"/>
            <a:ext cx="6457167" cy="677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endParaRPr lang="en-GB" sz="1100" dirty="0"/>
          </a:p>
          <a:p>
            <a:pPr marL="0" indent="0"/>
            <a:r>
              <a:rPr lang="en-GB" sz="1100" dirty="0"/>
              <a:t>The extracted data ranges between </a:t>
            </a:r>
            <a:r>
              <a:rPr lang="en-GB" sz="1100" b="1" dirty="0"/>
              <a:t>2015-0-01 </a:t>
            </a:r>
            <a:r>
              <a:rPr lang="en-GB" sz="1100" dirty="0"/>
              <a:t>to</a:t>
            </a:r>
            <a:r>
              <a:rPr lang="en-GB" sz="1100" b="1" dirty="0"/>
              <a:t> 2022-12-31</a:t>
            </a:r>
          </a:p>
          <a:p>
            <a:pPr marL="0" indent="0"/>
            <a:endParaRPr lang="en-GB" sz="1100" dirty="0"/>
          </a:p>
          <a:p>
            <a:pPr marL="0" indent="0"/>
            <a:endParaRPr lang="en-GB" dirty="0"/>
          </a:p>
        </p:txBody>
      </p:sp>
      <p:sp>
        <p:nvSpPr>
          <p:cNvPr id="7" name="Google Shape;165;p26">
            <a:extLst>
              <a:ext uri="{FF2B5EF4-FFF2-40B4-BE49-F238E27FC236}">
                <a16:creationId xmlns:a16="http://schemas.microsoft.com/office/drawing/2014/main" id="{CB8371EF-2827-F358-064E-2DD176D9F5FF}"/>
              </a:ext>
            </a:extLst>
          </p:cNvPr>
          <p:cNvSpPr txBox="1">
            <a:spLocks/>
          </p:cNvSpPr>
          <p:nvPr/>
        </p:nvSpPr>
        <p:spPr>
          <a:xfrm>
            <a:off x="526092" y="3687203"/>
            <a:ext cx="6457167" cy="3023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100" dirty="0"/>
              <a:t>Fig: 1.0</a:t>
            </a:r>
            <a:endParaRPr lang="en-GB" sz="1100" b="1" dirty="0"/>
          </a:p>
          <a:p>
            <a:pPr marL="0" indent="0"/>
            <a:endParaRPr lang="en-GB" sz="1100" dirty="0"/>
          </a:p>
          <a:p>
            <a:pPr marL="0" indent="0"/>
            <a:endParaRPr lang="en-GB" sz="1100" dirty="0"/>
          </a:p>
          <a:p>
            <a:pPr marL="0" indent="0"/>
            <a:endParaRPr lang="en-GB" sz="1100" dirty="0"/>
          </a:p>
          <a:p>
            <a:pPr marL="0" indent="0"/>
            <a:endParaRPr lang="en-GB" sz="1100" dirty="0"/>
          </a:p>
          <a:p>
            <a:pPr marL="0" indent="0"/>
            <a:endParaRPr lang="en-GB" dirty="0"/>
          </a:p>
        </p:txBody>
      </p:sp>
    </p:spTree>
    <p:extLst>
      <p:ext uri="{BB962C8B-B14F-4D97-AF65-F5344CB8AC3E}">
        <p14:creationId xmlns:p14="http://schemas.microsoft.com/office/powerpoint/2010/main" val="1129159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5" name="Title 4">
            <a:extLst>
              <a:ext uri="{FF2B5EF4-FFF2-40B4-BE49-F238E27FC236}">
                <a16:creationId xmlns:a16="http://schemas.microsoft.com/office/drawing/2014/main" id="{8D6A80CD-FB32-A4F3-A3C1-07995639B8AF}"/>
              </a:ext>
            </a:extLst>
          </p:cNvPr>
          <p:cNvSpPr>
            <a:spLocks noGrp="1"/>
          </p:cNvSpPr>
          <p:nvPr>
            <p:ph type="ctrTitle"/>
          </p:nvPr>
        </p:nvSpPr>
        <p:spPr>
          <a:xfrm>
            <a:off x="557406" y="378432"/>
            <a:ext cx="4221271" cy="308828"/>
          </a:xfrm>
        </p:spPr>
        <p:txBody>
          <a:bodyPr/>
          <a:lstStyle/>
          <a:p>
            <a:r>
              <a:rPr lang="en-US" sz="1200" dirty="0"/>
              <a:t>Volatility of the stock data:</a:t>
            </a:r>
          </a:p>
        </p:txBody>
      </p:sp>
      <p:sp>
        <p:nvSpPr>
          <p:cNvPr id="6" name="Google Shape;165;p26">
            <a:extLst>
              <a:ext uri="{FF2B5EF4-FFF2-40B4-BE49-F238E27FC236}">
                <a16:creationId xmlns:a16="http://schemas.microsoft.com/office/drawing/2014/main" id="{30644C6F-9A3E-78F3-0935-259A9F0E590C}"/>
              </a:ext>
            </a:extLst>
          </p:cNvPr>
          <p:cNvSpPr txBox="1">
            <a:spLocks/>
          </p:cNvSpPr>
          <p:nvPr/>
        </p:nvSpPr>
        <p:spPr>
          <a:xfrm>
            <a:off x="557406" y="687260"/>
            <a:ext cx="4754268" cy="3937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The data we extracted has the stock data of the past 8 years. The program checks the volatility of the stock price each year and returns it in an percentage format.</a:t>
            </a:r>
          </a:p>
          <a:p>
            <a:pPr marL="0" indent="0"/>
            <a:endParaRPr lang="en-GB" sz="1050" dirty="0"/>
          </a:p>
          <a:p>
            <a:pPr marL="0" indent="0"/>
            <a:r>
              <a:rPr lang="en-GB" sz="1050" dirty="0"/>
              <a:t>The Fig 1.1 is an representation of the volatility each year in an bar chart</a:t>
            </a:r>
          </a:p>
          <a:p>
            <a:pPr marL="0" indent="0"/>
            <a:endParaRPr lang="en-GB" sz="1050" dirty="0"/>
          </a:p>
          <a:p>
            <a:pPr marL="0" indent="0"/>
            <a:r>
              <a:rPr lang="en-GB" sz="1050" dirty="0"/>
              <a:t>The Fig 1.2 is the output printed by the code which has the volatility percentage of each year </a:t>
            </a:r>
          </a:p>
          <a:p>
            <a:pPr marL="0" indent="0"/>
            <a:endParaRPr lang="en-GB" sz="1050" dirty="0"/>
          </a:p>
          <a:p>
            <a:pPr marL="0" indent="0"/>
            <a:r>
              <a:rPr lang="en-GB" sz="1050" dirty="0"/>
              <a:t>To determine whether the stock is less or more volatile we use this separation method:</a:t>
            </a:r>
          </a:p>
          <a:p>
            <a:pPr marL="0" indent="0"/>
            <a:endParaRPr lang="en-GB" sz="1050" dirty="0"/>
          </a:p>
          <a:p>
            <a:pPr marL="171450" indent="-171450">
              <a:buFont typeface="Arial" panose="020B0604020202020204" pitchFamily="34" charset="0"/>
              <a:buChar char="•"/>
            </a:pPr>
            <a:r>
              <a:rPr lang="en-GB" sz="1050" dirty="0"/>
              <a:t>If Volatility is less than 20 the stock is less volatile</a:t>
            </a:r>
          </a:p>
          <a:p>
            <a:pPr marL="171450" indent="-171450">
              <a:buFont typeface="Arial" panose="020B0604020202020204" pitchFamily="34" charset="0"/>
              <a:buChar char="•"/>
            </a:pPr>
            <a:r>
              <a:rPr lang="en-GB" sz="1050" dirty="0"/>
              <a:t>If Volatility is more than 20 and less than 35 the stock is mid volatile</a:t>
            </a:r>
          </a:p>
          <a:p>
            <a:pPr marL="171450" indent="-171450">
              <a:buFont typeface="Arial" panose="020B0604020202020204" pitchFamily="34" charset="0"/>
              <a:buChar char="•"/>
            </a:pPr>
            <a:r>
              <a:rPr lang="en-GB" sz="1050" dirty="0"/>
              <a:t>If Volatility is more that 35 then the stock is High volatile</a:t>
            </a:r>
          </a:p>
          <a:p>
            <a:pPr marL="171450" indent="-171450">
              <a:buFont typeface="Arial" panose="020B0604020202020204" pitchFamily="34" charset="0"/>
              <a:buChar char="•"/>
            </a:pPr>
            <a:endParaRPr lang="en-GB" sz="1050" dirty="0"/>
          </a:p>
          <a:p>
            <a:pPr marL="171450" indent="-171450">
              <a:buFont typeface="Arial" panose="020B0604020202020204" pitchFamily="34" charset="0"/>
              <a:buChar char="•"/>
            </a:pPr>
            <a:endParaRPr lang="en-GB" sz="1050" dirty="0"/>
          </a:p>
          <a:p>
            <a:pPr marL="0" indent="0"/>
            <a:endParaRPr lang="en-GB" sz="1050" dirty="0"/>
          </a:p>
        </p:txBody>
      </p:sp>
      <p:pic>
        <p:nvPicPr>
          <p:cNvPr id="3" name="Picture 2" descr="A graph of a number of blue bars&#10;&#10;Description automatically generated">
            <a:extLst>
              <a:ext uri="{FF2B5EF4-FFF2-40B4-BE49-F238E27FC236}">
                <a16:creationId xmlns:a16="http://schemas.microsoft.com/office/drawing/2014/main" id="{635ECB5D-A091-46BE-5158-2A8612ED3C0E}"/>
              </a:ext>
            </a:extLst>
          </p:cNvPr>
          <p:cNvPicPr>
            <a:picLocks noChangeAspect="1"/>
          </p:cNvPicPr>
          <p:nvPr/>
        </p:nvPicPr>
        <p:blipFill>
          <a:blip r:embed="rId3"/>
          <a:stretch>
            <a:fillRect/>
          </a:stretch>
        </p:blipFill>
        <p:spPr>
          <a:xfrm>
            <a:off x="5442908" y="403883"/>
            <a:ext cx="3351162" cy="2167867"/>
          </a:xfrm>
          <a:prstGeom prst="rect">
            <a:avLst/>
          </a:prstGeom>
        </p:spPr>
      </p:pic>
      <p:pic>
        <p:nvPicPr>
          <p:cNvPr id="7" name="Picture 6" descr="A screen shot of a computer screen&#10;&#10;Description automatically generated">
            <a:extLst>
              <a:ext uri="{FF2B5EF4-FFF2-40B4-BE49-F238E27FC236}">
                <a16:creationId xmlns:a16="http://schemas.microsoft.com/office/drawing/2014/main" id="{6566C26A-4CD5-1EA8-1CF6-4B8BBBBC133B}"/>
              </a:ext>
            </a:extLst>
          </p:cNvPr>
          <p:cNvPicPr>
            <a:picLocks noChangeAspect="1"/>
          </p:cNvPicPr>
          <p:nvPr/>
        </p:nvPicPr>
        <p:blipFill>
          <a:blip r:embed="rId4"/>
          <a:stretch>
            <a:fillRect/>
          </a:stretch>
        </p:blipFill>
        <p:spPr>
          <a:xfrm>
            <a:off x="5442908" y="2942487"/>
            <a:ext cx="1874891" cy="1093686"/>
          </a:xfrm>
          <a:prstGeom prst="rect">
            <a:avLst/>
          </a:prstGeom>
        </p:spPr>
      </p:pic>
      <p:sp>
        <p:nvSpPr>
          <p:cNvPr id="8" name="Google Shape;165;p26">
            <a:extLst>
              <a:ext uri="{FF2B5EF4-FFF2-40B4-BE49-F238E27FC236}">
                <a16:creationId xmlns:a16="http://schemas.microsoft.com/office/drawing/2014/main" id="{364F9ED9-5F21-BCCE-865F-65B75C7D65B4}"/>
              </a:ext>
            </a:extLst>
          </p:cNvPr>
          <p:cNvSpPr txBox="1">
            <a:spLocks/>
          </p:cNvSpPr>
          <p:nvPr/>
        </p:nvSpPr>
        <p:spPr>
          <a:xfrm>
            <a:off x="5442908" y="2571750"/>
            <a:ext cx="2254714" cy="319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Fig 1.1</a:t>
            </a:r>
          </a:p>
        </p:txBody>
      </p:sp>
      <p:sp>
        <p:nvSpPr>
          <p:cNvPr id="9" name="Google Shape;165;p26">
            <a:extLst>
              <a:ext uri="{FF2B5EF4-FFF2-40B4-BE49-F238E27FC236}">
                <a16:creationId xmlns:a16="http://schemas.microsoft.com/office/drawing/2014/main" id="{64AB0068-66E6-0E48-B26E-A0890F80059E}"/>
              </a:ext>
            </a:extLst>
          </p:cNvPr>
          <p:cNvSpPr txBox="1">
            <a:spLocks/>
          </p:cNvSpPr>
          <p:nvPr/>
        </p:nvSpPr>
        <p:spPr>
          <a:xfrm>
            <a:off x="5442908" y="4040719"/>
            <a:ext cx="2254714" cy="319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Fig 1.2</a:t>
            </a:r>
          </a:p>
        </p:txBody>
      </p:sp>
    </p:spTree>
    <p:extLst>
      <p:ext uri="{BB962C8B-B14F-4D97-AF65-F5344CB8AC3E}">
        <p14:creationId xmlns:p14="http://schemas.microsoft.com/office/powerpoint/2010/main" val="1200463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5" name="Title 4">
            <a:extLst>
              <a:ext uri="{FF2B5EF4-FFF2-40B4-BE49-F238E27FC236}">
                <a16:creationId xmlns:a16="http://schemas.microsoft.com/office/drawing/2014/main" id="{8D6A80CD-FB32-A4F3-A3C1-07995639B8AF}"/>
              </a:ext>
            </a:extLst>
          </p:cNvPr>
          <p:cNvSpPr>
            <a:spLocks noGrp="1"/>
          </p:cNvSpPr>
          <p:nvPr>
            <p:ph type="ctrTitle"/>
          </p:nvPr>
        </p:nvSpPr>
        <p:spPr>
          <a:xfrm>
            <a:off x="557406" y="378432"/>
            <a:ext cx="4221271" cy="308828"/>
          </a:xfrm>
        </p:spPr>
        <p:txBody>
          <a:bodyPr/>
          <a:lstStyle/>
          <a:p>
            <a:r>
              <a:rPr lang="en-US" sz="1200" dirty="0" err="1"/>
              <a:t>oVerview</a:t>
            </a:r>
            <a:r>
              <a:rPr lang="en-US" sz="1200" dirty="0"/>
              <a:t> of </a:t>
            </a:r>
            <a:r>
              <a:rPr lang="en-US" sz="1200" dirty="0" err="1"/>
              <a:t>lstm’</a:t>
            </a:r>
            <a:r>
              <a:rPr lang="en-US" sz="1200" b="1" dirty="0" err="1">
                <a:latin typeface="+mj-lt"/>
              </a:rPr>
              <a:t>s</a:t>
            </a:r>
            <a:r>
              <a:rPr lang="en-US" sz="1200" dirty="0">
                <a:latin typeface="Cooper Black" panose="0208090404030B020404" pitchFamily="18" charset="77"/>
              </a:rPr>
              <a:t> </a:t>
            </a:r>
            <a:r>
              <a:rPr lang="en-US" sz="1200" dirty="0"/>
              <a:t> for stock data:</a:t>
            </a:r>
          </a:p>
        </p:txBody>
      </p:sp>
      <p:sp>
        <p:nvSpPr>
          <p:cNvPr id="17" name="Google Shape;165;p26">
            <a:extLst>
              <a:ext uri="{FF2B5EF4-FFF2-40B4-BE49-F238E27FC236}">
                <a16:creationId xmlns:a16="http://schemas.microsoft.com/office/drawing/2014/main" id="{0762A8D0-A508-15E2-C493-61B7B1E2EE81}"/>
              </a:ext>
            </a:extLst>
          </p:cNvPr>
          <p:cNvSpPr txBox="1">
            <a:spLocks/>
          </p:cNvSpPr>
          <p:nvPr/>
        </p:nvSpPr>
        <p:spPr>
          <a:xfrm>
            <a:off x="557407" y="953987"/>
            <a:ext cx="6457167" cy="8184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171450" indent="-171450">
              <a:buFont typeface="Arial" panose="020B0604020202020204" pitchFamily="34" charset="0"/>
              <a:buChar char="•"/>
            </a:pPr>
            <a:r>
              <a:rPr lang="en-GB" sz="1050" b="1" dirty="0"/>
              <a:t>Long Short-Term Memory </a:t>
            </a:r>
            <a:r>
              <a:rPr lang="en-GB" sz="1050" dirty="0"/>
              <a:t>[LSTM] are a type of Recurrent Neural Network [RNN] that are made to handle and analyse sequential data</a:t>
            </a:r>
          </a:p>
          <a:p>
            <a:pPr marL="171450" indent="-171450">
              <a:buFont typeface="Arial" panose="020B0604020202020204" pitchFamily="34" charset="0"/>
              <a:buChar char="•"/>
            </a:pPr>
            <a:r>
              <a:rPr lang="en-GB" sz="1050" dirty="0"/>
              <a:t>The capacity of LSTMs to retain information over longer periods of time and identify long-term dependencies is what makes them unique.</a:t>
            </a:r>
          </a:p>
        </p:txBody>
      </p:sp>
      <p:sp>
        <p:nvSpPr>
          <p:cNvPr id="2" name="Title 4">
            <a:extLst>
              <a:ext uri="{FF2B5EF4-FFF2-40B4-BE49-F238E27FC236}">
                <a16:creationId xmlns:a16="http://schemas.microsoft.com/office/drawing/2014/main" id="{F81291E1-CA1D-AB61-6A8E-CAE96A62B47A}"/>
              </a:ext>
            </a:extLst>
          </p:cNvPr>
          <p:cNvSpPr txBox="1">
            <a:spLocks/>
          </p:cNvSpPr>
          <p:nvPr/>
        </p:nvSpPr>
        <p:spPr>
          <a:xfrm>
            <a:off x="557407" y="776169"/>
            <a:ext cx="4221271" cy="3088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rgbClr val="43434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r>
              <a:rPr lang="en-US" sz="1100" dirty="0"/>
              <a:t>Introduction to </a:t>
            </a:r>
            <a:r>
              <a:rPr lang="en-US" sz="1100" dirty="0" err="1"/>
              <a:t>lstm’s</a:t>
            </a:r>
            <a:r>
              <a:rPr lang="en-US" sz="1100" dirty="0"/>
              <a:t>: </a:t>
            </a:r>
          </a:p>
        </p:txBody>
      </p:sp>
      <p:sp>
        <p:nvSpPr>
          <p:cNvPr id="3" name="Google Shape;165;p26">
            <a:extLst>
              <a:ext uri="{FF2B5EF4-FFF2-40B4-BE49-F238E27FC236}">
                <a16:creationId xmlns:a16="http://schemas.microsoft.com/office/drawing/2014/main" id="{00EE83B3-6242-0A6C-CC02-FDA2B8560515}"/>
              </a:ext>
            </a:extLst>
          </p:cNvPr>
          <p:cNvSpPr txBox="1">
            <a:spLocks/>
          </p:cNvSpPr>
          <p:nvPr/>
        </p:nvSpPr>
        <p:spPr>
          <a:xfrm>
            <a:off x="557407" y="1950250"/>
            <a:ext cx="6457167" cy="11119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171450" indent="-171450">
              <a:buFont typeface="Arial" panose="020B0604020202020204" pitchFamily="34" charset="0"/>
              <a:buChar char="•"/>
            </a:pPr>
            <a:r>
              <a:rPr lang="en-GB" sz="1050" b="1" dirty="0"/>
              <a:t>Temporal Patterns: </a:t>
            </a:r>
            <a:r>
              <a:rPr lang="en-GB" sz="1050" dirty="0"/>
              <a:t>Traditional models may find it difficult to explain the complex temporal patterns that stock values display.</a:t>
            </a:r>
          </a:p>
          <a:p>
            <a:pPr marL="171450" indent="-171450">
              <a:buFont typeface="Arial" panose="020B0604020202020204" pitchFamily="34" charset="0"/>
              <a:buChar char="•"/>
            </a:pPr>
            <a:r>
              <a:rPr lang="en-GB" sz="1050" b="1" dirty="0"/>
              <a:t>Memory Mechanism: </a:t>
            </a:r>
            <a:r>
              <a:rPr lang="en-GB" sz="1050" dirty="0"/>
              <a:t>LSTMs are perfect for forecasting stock movements since they are good at recognising patterns over time.</a:t>
            </a:r>
          </a:p>
          <a:p>
            <a:pPr marL="171450" indent="-171450">
              <a:buFont typeface="Arial" panose="020B0604020202020204" pitchFamily="34" charset="0"/>
              <a:buChar char="•"/>
            </a:pPr>
            <a:r>
              <a:rPr lang="en-GB" sz="1050" b="1" dirty="0"/>
              <a:t>Sequential Relationships: </a:t>
            </a:r>
            <a:r>
              <a:rPr lang="en-GB" sz="1050" dirty="0"/>
              <a:t>The sequential structure of stock data, in which past prices impact the present price, is consistent with LSTMs' strong points.</a:t>
            </a:r>
          </a:p>
        </p:txBody>
      </p:sp>
      <p:sp>
        <p:nvSpPr>
          <p:cNvPr id="4" name="Title 4">
            <a:extLst>
              <a:ext uri="{FF2B5EF4-FFF2-40B4-BE49-F238E27FC236}">
                <a16:creationId xmlns:a16="http://schemas.microsoft.com/office/drawing/2014/main" id="{14831ED9-6D5A-FE7A-D07B-5A3B1D58D18F}"/>
              </a:ext>
            </a:extLst>
          </p:cNvPr>
          <p:cNvSpPr txBox="1">
            <a:spLocks/>
          </p:cNvSpPr>
          <p:nvPr/>
        </p:nvSpPr>
        <p:spPr>
          <a:xfrm>
            <a:off x="557407" y="1772433"/>
            <a:ext cx="4221271" cy="3088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rgbClr val="43434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r>
              <a:rPr lang="en-US" sz="1100" dirty="0"/>
              <a:t>Why is  </a:t>
            </a:r>
            <a:r>
              <a:rPr lang="en-US" sz="1100" dirty="0" err="1"/>
              <a:t>lstm’</a:t>
            </a:r>
            <a:r>
              <a:rPr lang="en-US" sz="1100" b="1" dirty="0" err="1">
                <a:latin typeface="+mj-lt"/>
              </a:rPr>
              <a:t>s</a:t>
            </a:r>
            <a:r>
              <a:rPr lang="en-US" sz="1100" dirty="0"/>
              <a:t> used for stock analysis: </a:t>
            </a:r>
          </a:p>
        </p:txBody>
      </p:sp>
      <p:sp>
        <p:nvSpPr>
          <p:cNvPr id="8" name="Google Shape;165;p26">
            <a:extLst>
              <a:ext uri="{FF2B5EF4-FFF2-40B4-BE49-F238E27FC236}">
                <a16:creationId xmlns:a16="http://schemas.microsoft.com/office/drawing/2014/main" id="{48FBB814-BB54-A194-C453-9A2179735B37}"/>
              </a:ext>
            </a:extLst>
          </p:cNvPr>
          <p:cNvSpPr txBox="1">
            <a:spLocks/>
          </p:cNvSpPr>
          <p:nvPr/>
        </p:nvSpPr>
        <p:spPr>
          <a:xfrm>
            <a:off x="557407" y="3403626"/>
            <a:ext cx="6457167" cy="11119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171450" indent="-171450">
              <a:buFont typeface="Arial" panose="020B0604020202020204" pitchFamily="34" charset="0"/>
              <a:buChar char="•"/>
            </a:pPr>
            <a:r>
              <a:rPr lang="en-GB" sz="1050" b="1" dirty="0"/>
              <a:t>Long-Term Dependencies: </a:t>
            </a:r>
            <a:r>
              <a:rPr lang="en-GB" sz="1050" dirty="0"/>
              <a:t>LSTMs are capable of capturing connections between events that are separated by a large amount of time.</a:t>
            </a:r>
          </a:p>
          <a:p>
            <a:pPr marL="171450" indent="-171450">
              <a:buFont typeface="Arial" panose="020B0604020202020204" pitchFamily="34" charset="0"/>
              <a:buChar char="•"/>
            </a:pPr>
            <a:r>
              <a:rPr lang="en-GB" sz="1050" b="1" dirty="0"/>
              <a:t>Avoiding Vanishing Gradient: </a:t>
            </a:r>
            <a:r>
              <a:rPr lang="en-GB" sz="1050" dirty="0"/>
              <a:t>Long Short-Term Memory (LSTM) models solve the vanishing gradient issue, enabling the retention of data across multiple time steps.</a:t>
            </a:r>
          </a:p>
          <a:p>
            <a:pPr marL="171450" indent="-171450">
              <a:buFont typeface="Arial" panose="020B0604020202020204" pitchFamily="34" charset="0"/>
              <a:buChar char="•"/>
            </a:pPr>
            <a:r>
              <a:rPr lang="en-GB" sz="1050" b="1" dirty="0"/>
              <a:t>Flexible Input Handling: </a:t>
            </a:r>
            <a:r>
              <a:rPr lang="en-GB" sz="1050" dirty="0"/>
              <a:t>Because stock price data is dynamic, LSTMs may accommodate variable-length sequences.</a:t>
            </a:r>
          </a:p>
        </p:txBody>
      </p:sp>
      <p:sp>
        <p:nvSpPr>
          <p:cNvPr id="9" name="Title 4">
            <a:extLst>
              <a:ext uri="{FF2B5EF4-FFF2-40B4-BE49-F238E27FC236}">
                <a16:creationId xmlns:a16="http://schemas.microsoft.com/office/drawing/2014/main" id="{742C0D9F-C43C-8BB8-4CF6-44BB845BD68E}"/>
              </a:ext>
            </a:extLst>
          </p:cNvPr>
          <p:cNvSpPr txBox="1">
            <a:spLocks/>
          </p:cNvSpPr>
          <p:nvPr/>
        </p:nvSpPr>
        <p:spPr>
          <a:xfrm>
            <a:off x="557407" y="3225809"/>
            <a:ext cx="4221271" cy="3088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CBF4A"/>
              </a:buClr>
              <a:buSzPts val="3600"/>
              <a:buFont typeface="Staatliches"/>
              <a:buNone/>
              <a:defRPr sz="5400" b="0" i="0" u="none" strike="noStrike" cap="none">
                <a:solidFill>
                  <a:srgbClr val="434343"/>
                </a:solidFill>
                <a:latin typeface="Staatliches"/>
                <a:ea typeface="Staatliches"/>
                <a:cs typeface="Staatliches"/>
                <a:sym typeface="Staatliches"/>
              </a:defRPr>
            </a:lvl1pPr>
            <a:lvl2pPr marR="0" lvl="1"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2pPr>
            <a:lvl3pPr marR="0" lvl="2"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3pPr>
            <a:lvl4pPr marR="0" lvl="3"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4pPr>
            <a:lvl5pPr marR="0" lvl="4"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5pPr>
            <a:lvl6pPr marR="0" lvl="5"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6pPr>
            <a:lvl7pPr marR="0" lvl="6"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7pPr>
            <a:lvl8pPr marR="0" lvl="7"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8pPr>
            <a:lvl9pPr marR="0" lvl="8" algn="ctr" rtl="0">
              <a:lnSpc>
                <a:spcPct val="100000"/>
              </a:lnSpc>
              <a:spcBef>
                <a:spcPts val="0"/>
              </a:spcBef>
              <a:spcAft>
                <a:spcPts val="0"/>
              </a:spcAft>
              <a:buClr>
                <a:srgbClr val="FCBF4A"/>
              </a:buClr>
              <a:buSzPts val="5200"/>
              <a:buFont typeface="Josefin Sans"/>
              <a:buNone/>
              <a:defRPr sz="5200" b="1" i="0" u="none" strike="noStrike" cap="none">
                <a:solidFill>
                  <a:srgbClr val="FCBF4A"/>
                </a:solidFill>
                <a:latin typeface="Josefin Sans"/>
                <a:ea typeface="Josefin Sans"/>
                <a:cs typeface="Josefin Sans"/>
                <a:sym typeface="Josefin Sans"/>
              </a:defRPr>
            </a:lvl9pPr>
          </a:lstStyle>
          <a:p>
            <a:r>
              <a:rPr lang="en-US" sz="1100" dirty="0"/>
              <a:t>Why is  </a:t>
            </a:r>
            <a:r>
              <a:rPr lang="en-US" sz="1100" dirty="0" err="1"/>
              <a:t>lstm’</a:t>
            </a:r>
            <a:r>
              <a:rPr lang="en-US" sz="1100" b="1" dirty="0" err="1">
                <a:latin typeface="+mj-lt"/>
              </a:rPr>
              <a:t>s</a:t>
            </a:r>
            <a:r>
              <a:rPr lang="en-US" sz="1100" dirty="0"/>
              <a:t> used for stock analysis: </a:t>
            </a:r>
          </a:p>
        </p:txBody>
      </p:sp>
    </p:spTree>
    <p:extLst>
      <p:ext uri="{BB962C8B-B14F-4D97-AF65-F5344CB8AC3E}">
        <p14:creationId xmlns:p14="http://schemas.microsoft.com/office/powerpoint/2010/main" val="796075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5" name="Title 4">
            <a:extLst>
              <a:ext uri="{FF2B5EF4-FFF2-40B4-BE49-F238E27FC236}">
                <a16:creationId xmlns:a16="http://schemas.microsoft.com/office/drawing/2014/main" id="{8D6A80CD-FB32-A4F3-A3C1-07995639B8AF}"/>
              </a:ext>
            </a:extLst>
          </p:cNvPr>
          <p:cNvSpPr>
            <a:spLocks noGrp="1"/>
          </p:cNvSpPr>
          <p:nvPr>
            <p:ph type="ctrTitle"/>
          </p:nvPr>
        </p:nvSpPr>
        <p:spPr>
          <a:xfrm>
            <a:off x="557406" y="378432"/>
            <a:ext cx="4221271" cy="308828"/>
          </a:xfrm>
        </p:spPr>
        <p:txBody>
          <a:bodyPr/>
          <a:lstStyle/>
          <a:p>
            <a:r>
              <a:rPr lang="en-US" sz="1200" dirty="0"/>
              <a:t>Preprocessing techniques  </a:t>
            </a:r>
            <a:r>
              <a:rPr lang="en-US" sz="1200" dirty="0" err="1"/>
              <a:t>USed</a:t>
            </a:r>
            <a:r>
              <a:rPr lang="en-US" sz="1200" dirty="0"/>
              <a:t>:</a:t>
            </a:r>
          </a:p>
        </p:txBody>
      </p:sp>
      <p:sp>
        <p:nvSpPr>
          <p:cNvPr id="6" name="Google Shape;165;p26">
            <a:extLst>
              <a:ext uri="{FF2B5EF4-FFF2-40B4-BE49-F238E27FC236}">
                <a16:creationId xmlns:a16="http://schemas.microsoft.com/office/drawing/2014/main" id="{30644C6F-9A3E-78F3-0935-259A9F0E590C}"/>
              </a:ext>
            </a:extLst>
          </p:cNvPr>
          <p:cNvSpPr txBox="1">
            <a:spLocks/>
          </p:cNvSpPr>
          <p:nvPr/>
        </p:nvSpPr>
        <p:spPr>
          <a:xfrm>
            <a:off x="557404" y="845777"/>
            <a:ext cx="5951981" cy="3720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Moving on to the </a:t>
            </a:r>
            <a:r>
              <a:rPr lang="en-GB" sz="1050" dirty="0" err="1"/>
              <a:t>preprocessing</a:t>
            </a:r>
            <a:r>
              <a:rPr lang="en-GB" sz="1050" dirty="0"/>
              <a:t> techniques the techniques we employed to prepare our data for the LSTM model are:</a:t>
            </a:r>
          </a:p>
          <a:p>
            <a:pPr marL="0" indent="0"/>
            <a:endParaRPr lang="en-GB" sz="1050" dirty="0"/>
          </a:p>
          <a:p>
            <a:pPr marL="0" indent="0"/>
            <a:r>
              <a:rPr lang="en-GB" sz="1050" b="1" dirty="0"/>
              <a:t>Normalization</a:t>
            </a:r>
            <a:r>
              <a:rPr lang="en-GB" sz="1050" dirty="0"/>
              <a:t>: We normalized the stock prices using Min-Max scaling to ensure all values are in the range between 0 and 1.</a:t>
            </a:r>
          </a:p>
          <a:p>
            <a:pPr marL="0" indent="0"/>
            <a:endParaRPr lang="en-GB" sz="1050" dirty="0"/>
          </a:p>
          <a:p>
            <a:pPr marL="0" indent="0"/>
            <a:r>
              <a:rPr lang="en-GB" sz="1050" b="1" dirty="0"/>
              <a:t>Reshaping</a:t>
            </a:r>
            <a:r>
              <a:rPr lang="en-GB" sz="1050" dirty="0"/>
              <a:t>: The data was reshaped into a 3D array, which is the suitable input requirement for our LSTM model.</a:t>
            </a:r>
          </a:p>
          <a:p>
            <a:pPr marL="0" indent="0"/>
            <a:endParaRPr lang="en-GB" sz="1050" dirty="0"/>
          </a:p>
          <a:p>
            <a:pPr marL="0" indent="0"/>
            <a:r>
              <a:rPr lang="en-GB" sz="1050" b="1" dirty="0"/>
              <a:t>Splitting Data</a:t>
            </a:r>
            <a:r>
              <a:rPr lang="en-GB" sz="1050" dirty="0"/>
              <a:t>: We divided the dataset into training which is the first 80 percent of the dataset and testing sets   which is the last 20 percent of the dataset to evaluate our model effectively.</a:t>
            </a:r>
          </a:p>
          <a:p>
            <a:pPr marL="0" indent="0"/>
            <a:endParaRPr lang="en-GB" sz="1050" dirty="0"/>
          </a:p>
          <a:p>
            <a:pPr marL="0" indent="0"/>
            <a:r>
              <a:rPr lang="en-GB" sz="1050" b="1" dirty="0"/>
              <a:t>Inverse Transform</a:t>
            </a:r>
            <a:r>
              <a:rPr lang="en-GB" sz="1050" dirty="0"/>
              <a:t>: Predictions were inverse transformed to the original scale for meaningful interpretation.</a:t>
            </a:r>
          </a:p>
          <a:p>
            <a:pPr marL="0" indent="0"/>
            <a:endParaRPr lang="en-GB" sz="1050" dirty="0"/>
          </a:p>
          <a:p>
            <a:pPr marL="0" indent="0"/>
            <a:r>
              <a:rPr lang="en-GB" sz="1050" dirty="0"/>
              <a:t>These techniques are crucial for optimizing the model’s performance and ensuring it can effectively learn from the data.</a:t>
            </a:r>
          </a:p>
          <a:p>
            <a:pPr marL="0" indent="0"/>
            <a:endParaRPr lang="en-GB" sz="1050" dirty="0"/>
          </a:p>
        </p:txBody>
      </p:sp>
    </p:spTree>
    <p:extLst>
      <p:ext uri="{BB962C8B-B14F-4D97-AF65-F5344CB8AC3E}">
        <p14:creationId xmlns:p14="http://schemas.microsoft.com/office/powerpoint/2010/main" val="3045829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5" name="Title 4">
            <a:extLst>
              <a:ext uri="{FF2B5EF4-FFF2-40B4-BE49-F238E27FC236}">
                <a16:creationId xmlns:a16="http://schemas.microsoft.com/office/drawing/2014/main" id="{8D6A80CD-FB32-A4F3-A3C1-07995639B8AF}"/>
              </a:ext>
            </a:extLst>
          </p:cNvPr>
          <p:cNvSpPr>
            <a:spLocks noGrp="1"/>
          </p:cNvSpPr>
          <p:nvPr>
            <p:ph type="ctrTitle"/>
          </p:nvPr>
        </p:nvSpPr>
        <p:spPr>
          <a:xfrm>
            <a:off x="557406" y="378432"/>
            <a:ext cx="4221271" cy="308828"/>
          </a:xfrm>
        </p:spPr>
        <p:txBody>
          <a:bodyPr/>
          <a:lstStyle/>
          <a:p>
            <a:r>
              <a:rPr lang="en-US" sz="1200" dirty="0"/>
              <a:t>Visual representation of how </a:t>
            </a:r>
            <a:r>
              <a:rPr lang="en-US" sz="1200" dirty="0" err="1"/>
              <a:t>lstm</a:t>
            </a:r>
            <a:r>
              <a:rPr lang="en-US" sz="1200" dirty="0"/>
              <a:t> works:</a:t>
            </a:r>
          </a:p>
        </p:txBody>
      </p:sp>
      <p:sp>
        <p:nvSpPr>
          <p:cNvPr id="6" name="Google Shape;165;p26">
            <a:extLst>
              <a:ext uri="{FF2B5EF4-FFF2-40B4-BE49-F238E27FC236}">
                <a16:creationId xmlns:a16="http://schemas.microsoft.com/office/drawing/2014/main" id="{30644C6F-9A3E-78F3-0935-259A9F0E590C}"/>
              </a:ext>
            </a:extLst>
          </p:cNvPr>
          <p:cNvSpPr txBox="1">
            <a:spLocks/>
          </p:cNvSpPr>
          <p:nvPr/>
        </p:nvSpPr>
        <p:spPr>
          <a:xfrm>
            <a:off x="557404" y="650808"/>
            <a:ext cx="6457167" cy="787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For example let us assume that we have an array of sequential data. The data is divided into two parts and the first part is used to train the model and the second part is used predict the next coming values by the below method. LSTM single layer model below uses the first five values to predict the sixth value </a:t>
            </a:r>
          </a:p>
          <a:p>
            <a:pPr marL="0" indent="0"/>
            <a:endParaRPr lang="en-GB" sz="1050" dirty="0"/>
          </a:p>
        </p:txBody>
      </p:sp>
      <p:pic>
        <p:nvPicPr>
          <p:cNvPr id="8" name="Picture 7">
            <a:extLst>
              <a:ext uri="{FF2B5EF4-FFF2-40B4-BE49-F238E27FC236}">
                <a16:creationId xmlns:a16="http://schemas.microsoft.com/office/drawing/2014/main" id="{4DDF57A2-6D14-39F1-4B46-A30B9A7C3995}"/>
              </a:ext>
            </a:extLst>
          </p:cNvPr>
          <p:cNvPicPr>
            <a:picLocks noChangeAspect="1"/>
          </p:cNvPicPr>
          <p:nvPr/>
        </p:nvPicPr>
        <p:blipFill>
          <a:blip r:embed="rId3"/>
          <a:stretch>
            <a:fillRect/>
          </a:stretch>
        </p:blipFill>
        <p:spPr>
          <a:xfrm flipV="1">
            <a:off x="650857" y="1354048"/>
            <a:ext cx="3664880" cy="507090"/>
          </a:xfrm>
          <a:prstGeom prst="rect">
            <a:avLst/>
          </a:prstGeom>
        </p:spPr>
      </p:pic>
      <p:pic>
        <p:nvPicPr>
          <p:cNvPr id="9" name="Picture 8">
            <a:extLst>
              <a:ext uri="{FF2B5EF4-FFF2-40B4-BE49-F238E27FC236}">
                <a16:creationId xmlns:a16="http://schemas.microsoft.com/office/drawing/2014/main" id="{38975480-3878-A46E-1F89-F2C8E774E719}"/>
              </a:ext>
            </a:extLst>
          </p:cNvPr>
          <p:cNvPicPr>
            <a:picLocks noChangeAspect="1"/>
          </p:cNvPicPr>
          <p:nvPr/>
        </p:nvPicPr>
        <p:blipFill>
          <a:blip r:embed="rId4"/>
          <a:stretch>
            <a:fillRect/>
          </a:stretch>
        </p:blipFill>
        <p:spPr>
          <a:xfrm>
            <a:off x="657206" y="2377178"/>
            <a:ext cx="4219799" cy="510086"/>
          </a:xfrm>
          <a:prstGeom prst="rect">
            <a:avLst/>
          </a:prstGeom>
        </p:spPr>
      </p:pic>
      <p:sp>
        <p:nvSpPr>
          <p:cNvPr id="11" name="TextBox 10">
            <a:extLst>
              <a:ext uri="{FF2B5EF4-FFF2-40B4-BE49-F238E27FC236}">
                <a16:creationId xmlns:a16="http://schemas.microsoft.com/office/drawing/2014/main" id="{FC8F37E0-5EDA-887E-5FDE-AA257B07856C}"/>
              </a:ext>
            </a:extLst>
          </p:cNvPr>
          <p:cNvSpPr txBox="1"/>
          <p:nvPr/>
        </p:nvSpPr>
        <p:spPr>
          <a:xfrm>
            <a:off x="2286000" y="2472862"/>
            <a:ext cx="4572000" cy="307777"/>
          </a:xfrm>
          <a:prstGeom prst="rect">
            <a:avLst/>
          </a:prstGeom>
          <a:noFill/>
        </p:spPr>
        <p:txBody>
          <a:bodyPr wrap="square">
            <a:spAutoFit/>
          </a:bodyPr>
          <a:lstStyle/>
          <a:p>
            <a:endParaRPr lang="en-US" dirty="0"/>
          </a:p>
        </p:txBody>
      </p:sp>
      <p:pic>
        <p:nvPicPr>
          <p:cNvPr id="12" name="Picture 11">
            <a:extLst>
              <a:ext uri="{FF2B5EF4-FFF2-40B4-BE49-F238E27FC236}">
                <a16:creationId xmlns:a16="http://schemas.microsoft.com/office/drawing/2014/main" id="{089CECC4-BAAA-51EC-288D-41747B5D47F2}"/>
              </a:ext>
            </a:extLst>
          </p:cNvPr>
          <p:cNvPicPr>
            <a:picLocks noChangeAspect="1"/>
          </p:cNvPicPr>
          <p:nvPr/>
        </p:nvPicPr>
        <p:blipFill>
          <a:blip r:embed="rId5"/>
          <a:stretch>
            <a:fillRect/>
          </a:stretch>
        </p:blipFill>
        <p:spPr>
          <a:xfrm flipV="1">
            <a:off x="650856" y="3408668"/>
            <a:ext cx="4760808" cy="510086"/>
          </a:xfrm>
          <a:prstGeom prst="rect">
            <a:avLst/>
          </a:prstGeom>
        </p:spPr>
      </p:pic>
      <p:sp>
        <p:nvSpPr>
          <p:cNvPr id="13" name="Google Shape;165;p26">
            <a:extLst>
              <a:ext uri="{FF2B5EF4-FFF2-40B4-BE49-F238E27FC236}">
                <a16:creationId xmlns:a16="http://schemas.microsoft.com/office/drawing/2014/main" id="{525C48AE-3AF9-2A47-3105-6864965DE270}"/>
              </a:ext>
            </a:extLst>
          </p:cNvPr>
          <p:cNvSpPr txBox="1">
            <a:spLocks/>
          </p:cNvSpPr>
          <p:nvPr/>
        </p:nvSpPr>
        <p:spPr>
          <a:xfrm>
            <a:off x="557404" y="2003602"/>
            <a:ext cx="6457167"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When the sixth value is obtained the last five value of the sequential array is used to obtain the 7</a:t>
            </a:r>
            <a:r>
              <a:rPr lang="en-GB" sz="1050" baseline="30000" dirty="0"/>
              <a:t>th</a:t>
            </a:r>
            <a:r>
              <a:rPr lang="en-GB" sz="1050" dirty="0"/>
              <a:t> value</a:t>
            </a:r>
          </a:p>
          <a:p>
            <a:pPr marL="0" indent="0"/>
            <a:endParaRPr lang="en-GB" sz="1050" dirty="0"/>
          </a:p>
        </p:txBody>
      </p:sp>
      <p:sp>
        <p:nvSpPr>
          <p:cNvPr id="14" name="Google Shape;165;p26">
            <a:extLst>
              <a:ext uri="{FF2B5EF4-FFF2-40B4-BE49-F238E27FC236}">
                <a16:creationId xmlns:a16="http://schemas.microsoft.com/office/drawing/2014/main" id="{4E86A655-109C-EE7F-C4A1-6CCC9C96B797}"/>
              </a:ext>
            </a:extLst>
          </p:cNvPr>
          <p:cNvSpPr txBox="1">
            <a:spLocks/>
          </p:cNvSpPr>
          <p:nvPr/>
        </p:nvSpPr>
        <p:spPr>
          <a:xfrm>
            <a:off x="557404" y="3056094"/>
            <a:ext cx="6457167"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Likewise the process goes on and on </a:t>
            </a:r>
          </a:p>
          <a:p>
            <a:pPr marL="0" indent="0"/>
            <a:endParaRPr lang="en-GB" sz="1050" dirty="0"/>
          </a:p>
        </p:txBody>
      </p:sp>
      <p:sp>
        <p:nvSpPr>
          <p:cNvPr id="15" name="Google Shape;165;p26">
            <a:extLst>
              <a:ext uri="{FF2B5EF4-FFF2-40B4-BE49-F238E27FC236}">
                <a16:creationId xmlns:a16="http://schemas.microsoft.com/office/drawing/2014/main" id="{93695116-1E50-4999-ABB2-0AF5771E4D42}"/>
              </a:ext>
            </a:extLst>
          </p:cNvPr>
          <p:cNvSpPr txBox="1">
            <a:spLocks/>
          </p:cNvSpPr>
          <p:nvPr/>
        </p:nvSpPr>
        <p:spPr>
          <a:xfrm>
            <a:off x="779731" y="1433196"/>
            <a:ext cx="253004"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1</a:t>
            </a:r>
            <a:endParaRPr lang="en-GB" sz="1050" baseline="30000" dirty="0"/>
          </a:p>
          <a:p>
            <a:pPr marL="0" indent="0"/>
            <a:r>
              <a:rPr lang="en-GB" sz="1050" dirty="0"/>
              <a:t> </a:t>
            </a:r>
          </a:p>
          <a:p>
            <a:pPr marL="0" indent="0"/>
            <a:endParaRPr lang="en-GB" sz="1050" dirty="0"/>
          </a:p>
        </p:txBody>
      </p:sp>
      <p:sp>
        <p:nvSpPr>
          <p:cNvPr id="16" name="Google Shape;165;p26">
            <a:extLst>
              <a:ext uri="{FF2B5EF4-FFF2-40B4-BE49-F238E27FC236}">
                <a16:creationId xmlns:a16="http://schemas.microsoft.com/office/drawing/2014/main" id="{0CD5E8FD-DC10-FDEF-42B4-DE5C408C9A4C}"/>
              </a:ext>
            </a:extLst>
          </p:cNvPr>
          <p:cNvSpPr txBox="1">
            <a:spLocks/>
          </p:cNvSpPr>
          <p:nvPr/>
        </p:nvSpPr>
        <p:spPr>
          <a:xfrm>
            <a:off x="1292511" y="1433196"/>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2</a:t>
            </a:r>
            <a:endParaRPr lang="en-GB" sz="1050" baseline="30000" dirty="0"/>
          </a:p>
          <a:p>
            <a:pPr marL="0" indent="0"/>
            <a:r>
              <a:rPr lang="en-GB" sz="1050" dirty="0"/>
              <a:t> </a:t>
            </a:r>
          </a:p>
          <a:p>
            <a:pPr marL="0" indent="0"/>
            <a:endParaRPr lang="en-GB" sz="1050" dirty="0"/>
          </a:p>
        </p:txBody>
      </p:sp>
      <p:sp>
        <p:nvSpPr>
          <p:cNvPr id="17" name="Google Shape;165;p26">
            <a:extLst>
              <a:ext uri="{FF2B5EF4-FFF2-40B4-BE49-F238E27FC236}">
                <a16:creationId xmlns:a16="http://schemas.microsoft.com/office/drawing/2014/main" id="{B4365DAD-6BFF-9939-EC3A-E01EC95D97F1}"/>
              </a:ext>
            </a:extLst>
          </p:cNvPr>
          <p:cNvSpPr txBox="1">
            <a:spLocks/>
          </p:cNvSpPr>
          <p:nvPr/>
        </p:nvSpPr>
        <p:spPr>
          <a:xfrm>
            <a:off x="1832186" y="1433196"/>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3</a:t>
            </a:r>
            <a:endParaRPr lang="en-GB" sz="1050" baseline="30000" dirty="0"/>
          </a:p>
          <a:p>
            <a:pPr marL="0" indent="0"/>
            <a:r>
              <a:rPr lang="en-GB" sz="1050" dirty="0"/>
              <a:t> </a:t>
            </a:r>
          </a:p>
          <a:p>
            <a:pPr marL="0" indent="0"/>
            <a:endParaRPr lang="en-GB" sz="1050" dirty="0"/>
          </a:p>
        </p:txBody>
      </p:sp>
      <p:sp>
        <p:nvSpPr>
          <p:cNvPr id="18" name="Google Shape;165;p26">
            <a:extLst>
              <a:ext uri="{FF2B5EF4-FFF2-40B4-BE49-F238E27FC236}">
                <a16:creationId xmlns:a16="http://schemas.microsoft.com/office/drawing/2014/main" id="{801F81E3-2AE5-63B4-DC17-E7F2453CDD3F}"/>
              </a:ext>
            </a:extLst>
          </p:cNvPr>
          <p:cNvSpPr txBox="1">
            <a:spLocks/>
          </p:cNvSpPr>
          <p:nvPr/>
        </p:nvSpPr>
        <p:spPr>
          <a:xfrm>
            <a:off x="2355606" y="1435189"/>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4</a:t>
            </a:r>
            <a:endParaRPr lang="en-GB" sz="1050" baseline="30000" dirty="0"/>
          </a:p>
          <a:p>
            <a:pPr marL="0" indent="0"/>
            <a:r>
              <a:rPr lang="en-GB" sz="1050" dirty="0"/>
              <a:t> </a:t>
            </a:r>
          </a:p>
          <a:p>
            <a:pPr marL="0" indent="0"/>
            <a:endParaRPr lang="en-GB" sz="1050" dirty="0"/>
          </a:p>
        </p:txBody>
      </p:sp>
      <p:sp>
        <p:nvSpPr>
          <p:cNvPr id="19" name="Google Shape;165;p26">
            <a:extLst>
              <a:ext uri="{FF2B5EF4-FFF2-40B4-BE49-F238E27FC236}">
                <a16:creationId xmlns:a16="http://schemas.microsoft.com/office/drawing/2014/main" id="{79D032C4-553D-194B-D60A-CF3E9E0D6A18}"/>
              </a:ext>
            </a:extLst>
          </p:cNvPr>
          <p:cNvSpPr txBox="1">
            <a:spLocks/>
          </p:cNvSpPr>
          <p:nvPr/>
        </p:nvSpPr>
        <p:spPr>
          <a:xfrm>
            <a:off x="2868002" y="1433196"/>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5</a:t>
            </a:r>
            <a:endParaRPr lang="en-GB" sz="1050" baseline="30000" dirty="0"/>
          </a:p>
          <a:p>
            <a:pPr marL="0" indent="0"/>
            <a:r>
              <a:rPr lang="en-GB" sz="1050" dirty="0"/>
              <a:t> </a:t>
            </a:r>
          </a:p>
          <a:p>
            <a:pPr marL="0" indent="0"/>
            <a:endParaRPr lang="en-GB" sz="1050" dirty="0"/>
          </a:p>
        </p:txBody>
      </p:sp>
      <p:sp>
        <p:nvSpPr>
          <p:cNvPr id="20" name="Google Shape;165;p26">
            <a:extLst>
              <a:ext uri="{FF2B5EF4-FFF2-40B4-BE49-F238E27FC236}">
                <a16:creationId xmlns:a16="http://schemas.microsoft.com/office/drawing/2014/main" id="{43438CBE-6112-0FD9-A765-5C1F94614ED6}"/>
              </a:ext>
            </a:extLst>
          </p:cNvPr>
          <p:cNvSpPr txBox="1">
            <a:spLocks/>
          </p:cNvSpPr>
          <p:nvPr/>
        </p:nvSpPr>
        <p:spPr>
          <a:xfrm>
            <a:off x="3932545" y="1440342"/>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6</a:t>
            </a:r>
            <a:endParaRPr lang="en-GB" sz="1050" baseline="30000" dirty="0"/>
          </a:p>
          <a:p>
            <a:pPr marL="0" indent="0"/>
            <a:r>
              <a:rPr lang="en-GB" sz="1050" dirty="0"/>
              <a:t> </a:t>
            </a:r>
          </a:p>
          <a:p>
            <a:pPr marL="0" indent="0"/>
            <a:endParaRPr lang="en-GB" sz="1050" dirty="0"/>
          </a:p>
        </p:txBody>
      </p:sp>
      <p:sp>
        <p:nvSpPr>
          <p:cNvPr id="21" name="Google Shape;165;p26">
            <a:extLst>
              <a:ext uri="{FF2B5EF4-FFF2-40B4-BE49-F238E27FC236}">
                <a16:creationId xmlns:a16="http://schemas.microsoft.com/office/drawing/2014/main" id="{D5FC35C3-B1EB-A339-2E3D-BCEDFAA1012B}"/>
              </a:ext>
            </a:extLst>
          </p:cNvPr>
          <p:cNvSpPr txBox="1">
            <a:spLocks/>
          </p:cNvSpPr>
          <p:nvPr/>
        </p:nvSpPr>
        <p:spPr>
          <a:xfrm>
            <a:off x="787873" y="2461325"/>
            <a:ext cx="253004"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1</a:t>
            </a:r>
            <a:endParaRPr lang="en-GB" sz="1050" baseline="30000" dirty="0"/>
          </a:p>
          <a:p>
            <a:pPr marL="0" indent="0"/>
            <a:r>
              <a:rPr lang="en-GB" sz="1050" dirty="0"/>
              <a:t> </a:t>
            </a:r>
          </a:p>
          <a:p>
            <a:pPr marL="0" indent="0"/>
            <a:endParaRPr lang="en-GB" sz="1050" dirty="0"/>
          </a:p>
        </p:txBody>
      </p:sp>
      <p:sp>
        <p:nvSpPr>
          <p:cNvPr id="22" name="Google Shape;165;p26">
            <a:extLst>
              <a:ext uri="{FF2B5EF4-FFF2-40B4-BE49-F238E27FC236}">
                <a16:creationId xmlns:a16="http://schemas.microsoft.com/office/drawing/2014/main" id="{564F3D78-21BD-23A0-8D2A-52E9B9D92A66}"/>
              </a:ext>
            </a:extLst>
          </p:cNvPr>
          <p:cNvSpPr txBox="1">
            <a:spLocks/>
          </p:cNvSpPr>
          <p:nvPr/>
        </p:nvSpPr>
        <p:spPr>
          <a:xfrm>
            <a:off x="1300653" y="2461325"/>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2</a:t>
            </a:r>
            <a:endParaRPr lang="en-GB" sz="1050" baseline="30000" dirty="0"/>
          </a:p>
          <a:p>
            <a:pPr marL="0" indent="0"/>
            <a:r>
              <a:rPr lang="en-GB" sz="1050" dirty="0"/>
              <a:t> </a:t>
            </a:r>
          </a:p>
          <a:p>
            <a:pPr marL="0" indent="0"/>
            <a:endParaRPr lang="en-GB" sz="1050" dirty="0"/>
          </a:p>
        </p:txBody>
      </p:sp>
      <p:sp>
        <p:nvSpPr>
          <p:cNvPr id="23" name="Google Shape;165;p26">
            <a:extLst>
              <a:ext uri="{FF2B5EF4-FFF2-40B4-BE49-F238E27FC236}">
                <a16:creationId xmlns:a16="http://schemas.microsoft.com/office/drawing/2014/main" id="{B515C3FF-8BA6-1C45-9677-4E6A6BEB5726}"/>
              </a:ext>
            </a:extLst>
          </p:cNvPr>
          <p:cNvSpPr txBox="1">
            <a:spLocks/>
          </p:cNvSpPr>
          <p:nvPr/>
        </p:nvSpPr>
        <p:spPr>
          <a:xfrm>
            <a:off x="1840328" y="2461325"/>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3</a:t>
            </a:r>
            <a:endParaRPr lang="en-GB" sz="1050" baseline="30000" dirty="0"/>
          </a:p>
          <a:p>
            <a:pPr marL="0" indent="0"/>
            <a:r>
              <a:rPr lang="en-GB" sz="1050" dirty="0"/>
              <a:t> </a:t>
            </a:r>
          </a:p>
          <a:p>
            <a:pPr marL="0" indent="0"/>
            <a:endParaRPr lang="en-GB" sz="1050" dirty="0"/>
          </a:p>
        </p:txBody>
      </p:sp>
      <p:sp>
        <p:nvSpPr>
          <p:cNvPr id="24" name="Google Shape;165;p26">
            <a:extLst>
              <a:ext uri="{FF2B5EF4-FFF2-40B4-BE49-F238E27FC236}">
                <a16:creationId xmlns:a16="http://schemas.microsoft.com/office/drawing/2014/main" id="{026B4525-A617-A1B0-9D4C-02E7B381B317}"/>
              </a:ext>
            </a:extLst>
          </p:cNvPr>
          <p:cNvSpPr txBox="1">
            <a:spLocks/>
          </p:cNvSpPr>
          <p:nvPr/>
        </p:nvSpPr>
        <p:spPr>
          <a:xfrm>
            <a:off x="2363748" y="2463318"/>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4</a:t>
            </a:r>
            <a:endParaRPr lang="en-GB" sz="1050" baseline="30000" dirty="0"/>
          </a:p>
          <a:p>
            <a:pPr marL="0" indent="0"/>
            <a:r>
              <a:rPr lang="en-GB" sz="1050" dirty="0"/>
              <a:t> </a:t>
            </a:r>
          </a:p>
          <a:p>
            <a:pPr marL="0" indent="0"/>
            <a:endParaRPr lang="en-GB" sz="1050" dirty="0"/>
          </a:p>
        </p:txBody>
      </p:sp>
      <p:sp>
        <p:nvSpPr>
          <p:cNvPr id="25" name="Google Shape;165;p26">
            <a:extLst>
              <a:ext uri="{FF2B5EF4-FFF2-40B4-BE49-F238E27FC236}">
                <a16:creationId xmlns:a16="http://schemas.microsoft.com/office/drawing/2014/main" id="{FF1F512D-1188-B513-B4DE-BA851132AB40}"/>
              </a:ext>
            </a:extLst>
          </p:cNvPr>
          <p:cNvSpPr txBox="1">
            <a:spLocks/>
          </p:cNvSpPr>
          <p:nvPr/>
        </p:nvSpPr>
        <p:spPr>
          <a:xfrm>
            <a:off x="2876144" y="2461325"/>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5</a:t>
            </a:r>
            <a:endParaRPr lang="en-GB" sz="1050" baseline="30000" dirty="0"/>
          </a:p>
          <a:p>
            <a:pPr marL="0" indent="0"/>
            <a:r>
              <a:rPr lang="en-GB" sz="1050" dirty="0"/>
              <a:t> </a:t>
            </a:r>
          </a:p>
          <a:p>
            <a:pPr marL="0" indent="0"/>
            <a:endParaRPr lang="en-GB" sz="1050" dirty="0"/>
          </a:p>
        </p:txBody>
      </p:sp>
      <p:sp>
        <p:nvSpPr>
          <p:cNvPr id="26" name="Google Shape;165;p26">
            <a:extLst>
              <a:ext uri="{FF2B5EF4-FFF2-40B4-BE49-F238E27FC236}">
                <a16:creationId xmlns:a16="http://schemas.microsoft.com/office/drawing/2014/main" id="{1D3CBD0A-15BB-344B-2DE5-2AED0F3763CC}"/>
              </a:ext>
            </a:extLst>
          </p:cNvPr>
          <p:cNvSpPr txBox="1">
            <a:spLocks/>
          </p:cNvSpPr>
          <p:nvPr/>
        </p:nvSpPr>
        <p:spPr>
          <a:xfrm>
            <a:off x="3411966" y="2463317"/>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6</a:t>
            </a:r>
            <a:endParaRPr lang="en-GB" sz="1050" baseline="30000" dirty="0"/>
          </a:p>
          <a:p>
            <a:pPr marL="0" indent="0"/>
            <a:r>
              <a:rPr lang="en-GB" sz="1050" dirty="0"/>
              <a:t> </a:t>
            </a:r>
          </a:p>
          <a:p>
            <a:pPr marL="0" indent="0"/>
            <a:endParaRPr lang="en-GB" sz="1050" dirty="0"/>
          </a:p>
        </p:txBody>
      </p:sp>
      <p:sp>
        <p:nvSpPr>
          <p:cNvPr id="27" name="Google Shape;165;p26">
            <a:extLst>
              <a:ext uri="{FF2B5EF4-FFF2-40B4-BE49-F238E27FC236}">
                <a16:creationId xmlns:a16="http://schemas.microsoft.com/office/drawing/2014/main" id="{5B14573F-F7C9-6431-30D4-2517B2DEBC4D}"/>
              </a:ext>
            </a:extLst>
          </p:cNvPr>
          <p:cNvSpPr txBox="1">
            <a:spLocks/>
          </p:cNvSpPr>
          <p:nvPr/>
        </p:nvSpPr>
        <p:spPr>
          <a:xfrm>
            <a:off x="787873" y="3493391"/>
            <a:ext cx="253004"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1</a:t>
            </a:r>
            <a:endParaRPr lang="en-GB" sz="1050" baseline="30000" dirty="0"/>
          </a:p>
          <a:p>
            <a:pPr marL="0" indent="0"/>
            <a:r>
              <a:rPr lang="en-GB" sz="1050" dirty="0"/>
              <a:t> </a:t>
            </a:r>
          </a:p>
          <a:p>
            <a:pPr marL="0" indent="0"/>
            <a:endParaRPr lang="en-GB" sz="1050" dirty="0"/>
          </a:p>
        </p:txBody>
      </p:sp>
      <p:sp>
        <p:nvSpPr>
          <p:cNvPr id="28" name="Google Shape;165;p26">
            <a:extLst>
              <a:ext uri="{FF2B5EF4-FFF2-40B4-BE49-F238E27FC236}">
                <a16:creationId xmlns:a16="http://schemas.microsoft.com/office/drawing/2014/main" id="{9B76BB04-4A36-E4A7-869E-2B0C574A6023}"/>
              </a:ext>
            </a:extLst>
          </p:cNvPr>
          <p:cNvSpPr txBox="1">
            <a:spLocks/>
          </p:cNvSpPr>
          <p:nvPr/>
        </p:nvSpPr>
        <p:spPr>
          <a:xfrm>
            <a:off x="1300653" y="3493391"/>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2</a:t>
            </a:r>
            <a:endParaRPr lang="en-GB" sz="1050" baseline="30000" dirty="0"/>
          </a:p>
          <a:p>
            <a:pPr marL="0" indent="0"/>
            <a:r>
              <a:rPr lang="en-GB" sz="1050" dirty="0"/>
              <a:t> </a:t>
            </a:r>
          </a:p>
          <a:p>
            <a:pPr marL="0" indent="0"/>
            <a:endParaRPr lang="en-GB" sz="1050" dirty="0"/>
          </a:p>
        </p:txBody>
      </p:sp>
      <p:sp>
        <p:nvSpPr>
          <p:cNvPr id="29" name="Google Shape;165;p26">
            <a:extLst>
              <a:ext uri="{FF2B5EF4-FFF2-40B4-BE49-F238E27FC236}">
                <a16:creationId xmlns:a16="http://schemas.microsoft.com/office/drawing/2014/main" id="{C75BF538-8E56-C598-6CE4-D2F6A11A61BF}"/>
              </a:ext>
            </a:extLst>
          </p:cNvPr>
          <p:cNvSpPr txBox="1">
            <a:spLocks/>
          </p:cNvSpPr>
          <p:nvPr/>
        </p:nvSpPr>
        <p:spPr>
          <a:xfrm>
            <a:off x="1840328" y="3493391"/>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3</a:t>
            </a:r>
            <a:endParaRPr lang="en-GB" sz="1050" baseline="30000" dirty="0"/>
          </a:p>
          <a:p>
            <a:pPr marL="0" indent="0"/>
            <a:r>
              <a:rPr lang="en-GB" sz="1050" dirty="0"/>
              <a:t> </a:t>
            </a:r>
          </a:p>
          <a:p>
            <a:pPr marL="0" indent="0"/>
            <a:endParaRPr lang="en-GB" sz="1050" dirty="0"/>
          </a:p>
        </p:txBody>
      </p:sp>
      <p:sp>
        <p:nvSpPr>
          <p:cNvPr id="30" name="Google Shape;165;p26">
            <a:extLst>
              <a:ext uri="{FF2B5EF4-FFF2-40B4-BE49-F238E27FC236}">
                <a16:creationId xmlns:a16="http://schemas.microsoft.com/office/drawing/2014/main" id="{094258A0-9C01-DBD9-D513-2A9CF377D313}"/>
              </a:ext>
            </a:extLst>
          </p:cNvPr>
          <p:cNvSpPr txBox="1">
            <a:spLocks/>
          </p:cNvSpPr>
          <p:nvPr/>
        </p:nvSpPr>
        <p:spPr>
          <a:xfrm>
            <a:off x="2374968" y="3495384"/>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4</a:t>
            </a:r>
            <a:endParaRPr lang="en-GB" sz="1050" baseline="30000" dirty="0"/>
          </a:p>
          <a:p>
            <a:pPr marL="0" indent="0"/>
            <a:r>
              <a:rPr lang="en-GB" sz="1050" dirty="0"/>
              <a:t> </a:t>
            </a:r>
          </a:p>
          <a:p>
            <a:pPr marL="0" indent="0"/>
            <a:endParaRPr lang="en-GB" sz="1050" dirty="0"/>
          </a:p>
        </p:txBody>
      </p:sp>
      <p:sp>
        <p:nvSpPr>
          <p:cNvPr id="31" name="Google Shape;165;p26">
            <a:extLst>
              <a:ext uri="{FF2B5EF4-FFF2-40B4-BE49-F238E27FC236}">
                <a16:creationId xmlns:a16="http://schemas.microsoft.com/office/drawing/2014/main" id="{8C9BB7AC-4EED-91B9-21AA-FCF9CB8AF49E}"/>
              </a:ext>
            </a:extLst>
          </p:cNvPr>
          <p:cNvSpPr txBox="1">
            <a:spLocks/>
          </p:cNvSpPr>
          <p:nvPr/>
        </p:nvSpPr>
        <p:spPr>
          <a:xfrm>
            <a:off x="2892974" y="3493391"/>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5</a:t>
            </a:r>
            <a:endParaRPr lang="en-GB" sz="1050" baseline="30000" dirty="0"/>
          </a:p>
          <a:p>
            <a:pPr marL="0" indent="0"/>
            <a:r>
              <a:rPr lang="en-GB" sz="1050" dirty="0"/>
              <a:t> </a:t>
            </a:r>
          </a:p>
          <a:p>
            <a:pPr marL="0" indent="0"/>
            <a:endParaRPr lang="en-GB" sz="1050" dirty="0"/>
          </a:p>
        </p:txBody>
      </p:sp>
      <p:sp>
        <p:nvSpPr>
          <p:cNvPr id="32" name="Google Shape;165;p26">
            <a:extLst>
              <a:ext uri="{FF2B5EF4-FFF2-40B4-BE49-F238E27FC236}">
                <a16:creationId xmlns:a16="http://schemas.microsoft.com/office/drawing/2014/main" id="{F0750B4B-D5E2-500E-0E92-58DDFAF1AD25}"/>
              </a:ext>
            </a:extLst>
          </p:cNvPr>
          <p:cNvSpPr txBox="1">
            <a:spLocks/>
          </p:cNvSpPr>
          <p:nvPr/>
        </p:nvSpPr>
        <p:spPr>
          <a:xfrm>
            <a:off x="3428796" y="3495383"/>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6</a:t>
            </a:r>
            <a:endParaRPr lang="en-GB" sz="1050" baseline="30000" dirty="0"/>
          </a:p>
          <a:p>
            <a:pPr marL="0" indent="0"/>
            <a:r>
              <a:rPr lang="en-GB" sz="1050" dirty="0"/>
              <a:t> </a:t>
            </a:r>
          </a:p>
          <a:p>
            <a:pPr marL="0" indent="0"/>
            <a:endParaRPr lang="en-GB" sz="1050" dirty="0"/>
          </a:p>
        </p:txBody>
      </p:sp>
      <p:sp>
        <p:nvSpPr>
          <p:cNvPr id="33" name="Google Shape;165;p26">
            <a:extLst>
              <a:ext uri="{FF2B5EF4-FFF2-40B4-BE49-F238E27FC236}">
                <a16:creationId xmlns:a16="http://schemas.microsoft.com/office/drawing/2014/main" id="{724C2338-8BC3-A045-55F7-2B0EED0D69C7}"/>
              </a:ext>
            </a:extLst>
          </p:cNvPr>
          <p:cNvSpPr txBox="1">
            <a:spLocks/>
          </p:cNvSpPr>
          <p:nvPr/>
        </p:nvSpPr>
        <p:spPr>
          <a:xfrm>
            <a:off x="3960359" y="3488693"/>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7</a:t>
            </a:r>
            <a:endParaRPr lang="en-GB" sz="1050" baseline="30000" dirty="0"/>
          </a:p>
          <a:p>
            <a:pPr marL="0" indent="0"/>
            <a:r>
              <a:rPr lang="en-GB" sz="1050" dirty="0"/>
              <a:t> </a:t>
            </a:r>
          </a:p>
          <a:p>
            <a:pPr marL="0" indent="0"/>
            <a:endParaRPr lang="en-GB" sz="1050" dirty="0"/>
          </a:p>
        </p:txBody>
      </p:sp>
      <p:sp>
        <p:nvSpPr>
          <p:cNvPr id="35" name="Google Shape;165;p26">
            <a:extLst>
              <a:ext uri="{FF2B5EF4-FFF2-40B4-BE49-F238E27FC236}">
                <a16:creationId xmlns:a16="http://schemas.microsoft.com/office/drawing/2014/main" id="{FE621C80-8118-D257-4D7E-C3B3CB3841DF}"/>
              </a:ext>
            </a:extLst>
          </p:cNvPr>
          <p:cNvSpPr txBox="1">
            <a:spLocks/>
          </p:cNvSpPr>
          <p:nvPr/>
        </p:nvSpPr>
        <p:spPr>
          <a:xfrm>
            <a:off x="5033466" y="3494615"/>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8</a:t>
            </a:r>
            <a:endParaRPr lang="en-GB" sz="1050" baseline="30000" dirty="0"/>
          </a:p>
          <a:p>
            <a:pPr marL="0" indent="0"/>
            <a:r>
              <a:rPr lang="en-GB" sz="1050" dirty="0"/>
              <a:t> </a:t>
            </a:r>
          </a:p>
          <a:p>
            <a:pPr marL="0" indent="0"/>
            <a:endParaRPr lang="en-GB" sz="1050" dirty="0"/>
          </a:p>
        </p:txBody>
      </p:sp>
      <p:sp>
        <p:nvSpPr>
          <p:cNvPr id="36" name="Google Shape;165;p26">
            <a:extLst>
              <a:ext uri="{FF2B5EF4-FFF2-40B4-BE49-F238E27FC236}">
                <a16:creationId xmlns:a16="http://schemas.microsoft.com/office/drawing/2014/main" id="{36EF9887-F931-E009-3CD1-920E4C670558}"/>
              </a:ext>
            </a:extLst>
          </p:cNvPr>
          <p:cNvSpPr txBox="1">
            <a:spLocks/>
          </p:cNvSpPr>
          <p:nvPr/>
        </p:nvSpPr>
        <p:spPr>
          <a:xfrm>
            <a:off x="4491886" y="2463316"/>
            <a:ext cx="326515" cy="354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7</a:t>
            </a:r>
            <a:endParaRPr lang="en-GB" sz="1050" baseline="30000" dirty="0"/>
          </a:p>
          <a:p>
            <a:pPr marL="0" indent="0"/>
            <a:r>
              <a:rPr lang="en-GB" sz="1050" dirty="0"/>
              <a:t> </a:t>
            </a:r>
          </a:p>
          <a:p>
            <a:pPr marL="0" indent="0"/>
            <a:endParaRPr lang="en-GB" sz="1050" dirty="0"/>
          </a:p>
        </p:txBody>
      </p:sp>
    </p:spTree>
    <p:extLst>
      <p:ext uri="{BB962C8B-B14F-4D97-AF65-F5344CB8AC3E}">
        <p14:creationId xmlns:p14="http://schemas.microsoft.com/office/powerpoint/2010/main" val="4019557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5" name="Title 4">
            <a:extLst>
              <a:ext uri="{FF2B5EF4-FFF2-40B4-BE49-F238E27FC236}">
                <a16:creationId xmlns:a16="http://schemas.microsoft.com/office/drawing/2014/main" id="{8D6A80CD-FB32-A4F3-A3C1-07995639B8AF}"/>
              </a:ext>
            </a:extLst>
          </p:cNvPr>
          <p:cNvSpPr>
            <a:spLocks noGrp="1"/>
          </p:cNvSpPr>
          <p:nvPr>
            <p:ph type="ctrTitle"/>
          </p:nvPr>
        </p:nvSpPr>
        <p:spPr>
          <a:xfrm>
            <a:off x="557406" y="378432"/>
            <a:ext cx="4221271" cy="308828"/>
          </a:xfrm>
        </p:spPr>
        <p:txBody>
          <a:bodyPr/>
          <a:lstStyle/>
          <a:p>
            <a:r>
              <a:rPr lang="en-US" sz="1200" dirty="0"/>
              <a:t>The </a:t>
            </a:r>
            <a:r>
              <a:rPr lang="en-US" sz="1200" dirty="0" err="1"/>
              <a:t>lstm</a:t>
            </a:r>
            <a:r>
              <a:rPr lang="en-US" sz="1200" dirty="0"/>
              <a:t> </a:t>
            </a:r>
            <a:r>
              <a:rPr lang="en-US" sz="1200" dirty="0" err="1"/>
              <a:t>architechture</a:t>
            </a:r>
            <a:r>
              <a:rPr lang="en-US" sz="1200" dirty="0"/>
              <a:t> and the chosen parameter:</a:t>
            </a:r>
          </a:p>
        </p:txBody>
      </p:sp>
      <p:sp>
        <p:nvSpPr>
          <p:cNvPr id="6" name="Google Shape;165;p26">
            <a:extLst>
              <a:ext uri="{FF2B5EF4-FFF2-40B4-BE49-F238E27FC236}">
                <a16:creationId xmlns:a16="http://schemas.microsoft.com/office/drawing/2014/main" id="{30644C6F-9A3E-78F3-0935-259A9F0E590C}"/>
              </a:ext>
            </a:extLst>
          </p:cNvPr>
          <p:cNvSpPr txBox="1">
            <a:spLocks/>
          </p:cNvSpPr>
          <p:nvPr/>
        </p:nvSpPr>
        <p:spPr>
          <a:xfrm>
            <a:off x="557404" y="845776"/>
            <a:ext cx="6457167" cy="3783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Now lets delve into the architecture of the LSTM model and the parameter chosen</a:t>
            </a:r>
          </a:p>
          <a:p>
            <a:pPr marL="0" indent="0"/>
            <a:endParaRPr lang="en-GB" sz="1050" dirty="0"/>
          </a:p>
          <a:p>
            <a:pPr marL="0" indent="0"/>
            <a:r>
              <a:rPr lang="en-GB" sz="1050" b="1" dirty="0"/>
              <a:t>Architecture Overview:</a:t>
            </a:r>
          </a:p>
          <a:p>
            <a:pPr marL="171450" indent="-171450">
              <a:buFont typeface="Arial" panose="020B0604020202020204" pitchFamily="34" charset="0"/>
              <a:buChar char="•"/>
            </a:pPr>
            <a:r>
              <a:rPr lang="en-GB" sz="1050" dirty="0"/>
              <a:t>Our LSTM model is made with simplicity and effectiveness in mind.</a:t>
            </a:r>
          </a:p>
          <a:p>
            <a:pPr marL="171450" indent="-171450">
              <a:buFont typeface="Arial" panose="020B0604020202020204" pitchFamily="34" charset="0"/>
              <a:buChar char="•"/>
            </a:pPr>
            <a:r>
              <a:rPr lang="en-GB" sz="1050" dirty="0"/>
              <a:t>It consists of a single LSTM layer, a key component for capturing temporal dependencies in sequential data.</a:t>
            </a:r>
          </a:p>
          <a:p>
            <a:pPr marL="171450" indent="-171450">
              <a:buFont typeface="Arial" panose="020B0604020202020204" pitchFamily="34" charset="0"/>
              <a:buChar char="•"/>
            </a:pPr>
            <a:r>
              <a:rPr lang="en-GB" sz="1050" dirty="0"/>
              <a:t>Following the LSTM layer, we have a Dense layer responsible for producing the output.</a:t>
            </a:r>
            <a:br>
              <a:rPr lang="en-GB" sz="1050" dirty="0"/>
            </a:br>
            <a:endParaRPr lang="en-GB" sz="1050" dirty="0"/>
          </a:p>
          <a:p>
            <a:pPr marL="0" indent="0"/>
            <a:r>
              <a:rPr lang="en-GB" sz="1050" b="1" dirty="0"/>
              <a:t>Parameter Chosen:</a:t>
            </a:r>
          </a:p>
          <a:p>
            <a:pPr marL="171450" indent="-171450">
              <a:buFont typeface="Arial" panose="020B0604020202020204" pitchFamily="34" charset="0"/>
              <a:buChar char="•"/>
            </a:pPr>
            <a:r>
              <a:rPr lang="en-GB" sz="1050" dirty="0"/>
              <a:t>The number of units in the LSTM layer that we chose was fifty. This decision finds a balance between computing efficiency and model complexity.</a:t>
            </a:r>
          </a:p>
          <a:p>
            <a:pPr marL="171450" indent="-171450">
              <a:buFont typeface="Arial" panose="020B0604020202020204" pitchFamily="34" charset="0"/>
              <a:buChar char="•"/>
            </a:pPr>
            <a:r>
              <a:rPr lang="en-GB" sz="1050" dirty="0"/>
              <a:t>Activation Function: In the LSTM layer, the activation function is the Rectified Linear Unit (</a:t>
            </a:r>
            <a:r>
              <a:rPr lang="en-GB" sz="1050" dirty="0" err="1"/>
              <a:t>ReLU</a:t>
            </a:r>
            <a:r>
              <a:rPr lang="en-GB" sz="1050" dirty="0"/>
              <a:t>). </a:t>
            </a:r>
            <a:r>
              <a:rPr lang="en-GB" sz="1050" dirty="0" err="1"/>
              <a:t>ReLU's</a:t>
            </a:r>
            <a:r>
              <a:rPr lang="en-GB" sz="1050" dirty="0"/>
              <a:t> capacity to identify non-linear relationships in data makes it a popular choice.</a:t>
            </a:r>
          </a:p>
          <a:p>
            <a:pPr marL="171450" indent="-171450">
              <a:buFont typeface="Arial" panose="020B0604020202020204" pitchFamily="34" charset="0"/>
              <a:buChar char="•"/>
            </a:pPr>
            <a:r>
              <a:rPr lang="en-GB" sz="1050" dirty="0"/>
              <a:t>Input Shape: The amount of time steps and features in our dataset influence the input shape.</a:t>
            </a:r>
          </a:p>
          <a:p>
            <a:pPr marL="171450" indent="-171450">
              <a:buFont typeface="Arial" panose="020B0604020202020204" pitchFamily="34" charset="0"/>
              <a:buChar char="•"/>
            </a:pPr>
            <a:endParaRPr lang="en-GB" sz="1050" dirty="0"/>
          </a:p>
          <a:p>
            <a:pPr marL="0" indent="0"/>
            <a:r>
              <a:rPr lang="en-GB" sz="1050" b="1" dirty="0"/>
              <a:t>Consideration for Model Interpretability:</a:t>
            </a:r>
          </a:p>
          <a:p>
            <a:pPr marL="0" indent="0"/>
            <a:r>
              <a:rPr lang="en-GB" sz="1050" dirty="0"/>
              <a:t>	Interpretability is given top priority in the selected architecture, which enables efficient analysis and comprehension of the acquired patterns.</a:t>
            </a:r>
          </a:p>
          <a:p>
            <a:pPr marL="0" indent="0"/>
            <a:endParaRPr lang="en-GB" sz="1050" dirty="0"/>
          </a:p>
          <a:p>
            <a:pPr marL="0" indent="0"/>
            <a:r>
              <a:rPr lang="en-GB" sz="1050" dirty="0"/>
              <a:t>We'll examine the findings and forecasts from our LSTM model in the following section, providing insight into how well it predicts stock prices for the company Apple. Let's move on to the results in the following slide.</a:t>
            </a:r>
          </a:p>
        </p:txBody>
      </p:sp>
    </p:spTree>
    <p:extLst>
      <p:ext uri="{BB962C8B-B14F-4D97-AF65-F5344CB8AC3E}">
        <p14:creationId xmlns:p14="http://schemas.microsoft.com/office/powerpoint/2010/main" val="1973307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5" name="Title 4">
            <a:extLst>
              <a:ext uri="{FF2B5EF4-FFF2-40B4-BE49-F238E27FC236}">
                <a16:creationId xmlns:a16="http://schemas.microsoft.com/office/drawing/2014/main" id="{8D6A80CD-FB32-A4F3-A3C1-07995639B8AF}"/>
              </a:ext>
            </a:extLst>
          </p:cNvPr>
          <p:cNvSpPr>
            <a:spLocks noGrp="1"/>
          </p:cNvSpPr>
          <p:nvPr>
            <p:ph type="ctrTitle"/>
          </p:nvPr>
        </p:nvSpPr>
        <p:spPr>
          <a:xfrm>
            <a:off x="557406" y="692757"/>
            <a:ext cx="4221271" cy="308828"/>
          </a:xfrm>
        </p:spPr>
        <p:txBody>
          <a:bodyPr/>
          <a:lstStyle/>
          <a:p>
            <a:r>
              <a:rPr lang="en-US" sz="1200" dirty="0"/>
              <a:t>Results   and  predictions:</a:t>
            </a:r>
          </a:p>
        </p:txBody>
      </p:sp>
      <p:sp>
        <p:nvSpPr>
          <p:cNvPr id="6" name="Google Shape;165;p26">
            <a:extLst>
              <a:ext uri="{FF2B5EF4-FFF2-40B4-BE49-F238E27FC236}">
                <a16:creationId xmlns:a16="http://schemas.microsoft.com/office/drawing/2014/main" id="{30644C6F-9A3E-78F3-0935-259A9F0E590C}"/>
              </a:ext>
            </a:extLst>
          </p:cNvPr>
          <p:cNvSpPr txBox="1">
            <a:spLocks/>
          </p:cNvSpPr>
          <p:nvPr/>
        </p:nvSpPr>
        <p:spPr>
          <a:xfrm>
            <a:off x="557405" y="965134"/>
            <a:ext cx="3751706" cy="1783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The Result obtained from the predicted values of our model is quite similar to the Realtime values as shown in Fig: 1.3</a:t>
            </a:r>
          </a:p>
          <a:p>
            <a:pPr marL="0" indent="0"/>
            <a:endParaRPr lang="en-GB" sz="1050" dirty="0"/>
          </a:p>
          <a:p>
            <a:pPr marL="0" indent="0"/>
            <a:r>
              <a:rPr lang="en-GB" sz="1050" dirty="0"/>
              <a:t>The data we extracted was from </a:t>
            </a:r>
            <a:r>
              <a:rPr lang="en-GB" sz="1050" b="1" dirty="0"/>
              <a:t>2015-0-01 </a:t>
            </a:r>
            <a:r>
              <a:rPr lang="en-GB" sz="1050" dirty="0"/>
              <a:t>to</a:t>
            </a:r>
            <a:r>
              <a:rPr lang="en-GB" sz="1050" b="1" dirty="0"/>
              <a:t> 2022-12-31 </a:t>
            </a:r>
            <a:r>
              <a:rPr lang="en-GB" sz="1050" dirty="0"/>
              <a:t>in which the first 80% of the data was feed into the model for training it and the prediction was made only for the remaining 20% of the data</a:t>
            </a:r>
          </a:p>
          <a:p>
            <a:pPr marL="0" indent="0"/>
            <a:endParaRPr lang="en-GB" sz="1050" dirty="0"/>
          </a:p>
          <a:p>
            <a:pPr marL="0" indent="0"/>
            <a:r>
              <a:rPr lang="en-GB" sz="1050" dirty="0"/>
              <a:t>With the use of actual stock prices on the test set, we observed</a:t>
            </a:r>
          </a:p>
          <a:p>
            <a:pPr marL="0" indent="0"/>
            <a:r>
              <a:rPr lang="en-GB" sz="1050" dirty="0"/>
              <a:t>and predicted the rest of the values </a:t>
            </a:r>
          </a:p>
        </p:txBody>
      </p:sp>
      <p:pic>
        <p:nvPicPr>
          <p:cNvPr id="3" name="Picture 2" descr="A graph with blue and orange lines&#10;&#10;Description automatically generated">
            <a:extLst>
              <a:ext uri="{FF2B5EF4-FFF2-40B4-BE49-F238E27FC236}">
                <a16:creationId xmlns:a16="http://schemas.microsoft.com/office/drawing/2014/main" id="{CB29FEF1-CC9F-0B91-DB59-89BD0C068367}"/>
              </a:ext>
            </a:extLst>
          </p:cNvPr>
          <p:cNvPicPr>
            <a:picLocks noChangeAspect="1"/>
          </p:cNvPicPr>
          <p:nvPr/>
        </p:nvPicPr>
        <p:blipFill>
          <a:blip r:embed="rId3"/>
          <a:stretch>
            <a:fillRect/>
          </a:stretch>
        </p:blipFill>
        <p:spPr>
          <a:xfrm>
            <a:off x="4418632" y="732980"/>
            <a:ext cx="4365323" cy="3553415"/>
          </a:xfrm>
          <a:prstGeom prst="rect">
            <a:avLst/>
          </a:prstGeom>
        </p:spPr>
      </p:pic>
      <p:sp>
        <p:nvSpPr>
          <p:cNvPr id="4" name="Google Shape;165;p26">
            <a:extLst>
              <a:ext uri="{FF2B5EF4-FFF2-40B4-BE49-F238E27FC236}">
                <a16:creationId xmlns:a16="http://schemas.microsoft.com/office/drawing/2014/main" id="{7FF71E38-CF68-CC6E-52BE-0B9B1F091EEA}"/>
              </a:ext>
            </a:extLst>
          </p:cNvPr>
          <p:cNvSpPr txBox="1">
            <a:spLocks/>
          </p:cNvSpPr>
          <p:nvPr/>
        </p:nvSpPr>
        <p:spPr>
          <a:xfrm>
            <a:off x="4778677" y="4240675"/>
            <a:ext cx="810385" cy="308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CBF4A"/>
              </a:buClr>
              <a:buSzPts val="1400"/>
              <a:buFont typeface="Anaheim"/>
              <a:buNone/>
              <a:defRPr sz="1200" b="0" i="0" u="none" strike="noStrike" cap="none">
                <a:solidFill>
                  <a:srgbClr val="434343"/>
                </a:solidFill>
                <a:latin typeface="Anaheim"/>
                <a:ea typeface="Anaheim"/>
                <a:cs typeface="Anaheim"/>
                <a:sym typeface="Anaheim"/>
              </a:defRPr>
            </a:lvl1pPr>
            <a:lvl2pPr marL="914400" marR="0" lvl="1"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2pPr>
            <a:lvl3pPr marL="1371600" marR="0" lvl="2"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3pPr>
            <a:lvl4pPr marL="1828800" marR="0" lvl="3"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4pPr>
            <a:lvl5pPr marL="2286000" marR="0" lvl="4"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5pPr>
            <a:lvl6pPr marL="2743200" marR="0" lvl="5"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6pPr>
            <a:lvl7pPr marL="3200400" marR="0" lvl="6"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7pPr>
            <a:lvl8pPr marL="3657600" marR="0" lvl="7"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8pPr>
            <a:lvl9pPr marL="4114800" marR="0" lvl="8" indent="-304800" algn="ctr" rtl="0">
              <a:lnSpc>
                <a:spcPct val="100000"/>
              </a:lnSpc>
              <a:spcBef>
                <a:spcPts val="0"/>
              </a:spcBef>
              <a:spcAft>
                <a:spcPts val="0"/>
              </a:spcAft>
              <a:buClr>
                <a:srgbClr val="FCBF4A"/>
              </a:buClr>
              <a:buSzPts val="1400"/>
              <a:buFont typeface="Josefin Slab"/>
              <a:buNone/>
              <a:defRPr sz="1400" b="0" i="0" u="none" strike="noStrike" cap="none">
                <a:solidFill>
                  <a:srgbClr val="FCBF4A"/>
                </a:solidFill>
                <a:latin typeface="Josefin Slab"/>
                <a:ea typeface="Josefin Slab"/>
                <a:cs typeface="Josefin Slab"/>
                <a:sym typeface="Josefin Slab"/>
              </a:defRPr>
            </a:lvl9pPr>
          </a:lstStyle>
          <a:p>
            <a:pPr marL="0" indent="0"/>
            <a:r>
              <a:rPr lang="en-GB" sz="1050" dirty="0"/>
              <a:t>Fig: 1.3</a:t>
            </a:r>
          </a:p>
          <a:p>
            <a:pPr marL="0" indent="0"/>
            <a:endParaRPr lang="en-GB" sz="1050" dirty="0"/>
          </a:p>
        </p:txBody>
      </p:sp>
    </p:spTree>
    <p:extLst>
      <p:ext uri="{BB962C8B-B14F-4D97-AF65-F5344CB8AC3E}">
        <p14:creationId xmlns:p14="http://schemas.microsoft.com/office/powerpoint/2010/main" val="522511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1309</Words>
  <Application>Microsoft Macintosh PowerPoint</Application>
  <PresentationFormat>On-screen Show (16:9)</PresentationFormat>
  <Paragraphs>142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Josefin Slab</vt:lpstr>
      <vt:lpstr>Cooper Black</vt:lpstr>
      <vt:lpstr>Josefin Sans</vt:lpstr>
      <vt:lpstr>Anaheim</vt:lpstr>
      <vt:lpstr>Staatliches</vt:lpstr>
      <vt:lpstr>Economy Thesis by Slidesgo</vt:lpstr>
      <vt:lpstr>Stock market anaysis</vt:lpstr>
      <vt:lpstr>Introduction to chosen stock:</vt:lpstr>
      <vt:lpstr>Data</vt:lpstr>
      <vt:lpstr>Volatility of the stock data:</vt:lpstr>
      <vt:lpstr>oVerview of lstm’s  for stock data:</vt:lpstr>
      <vt:lpstr>Preprocessing techniques  USed:</vt:lpstr>
      <vt:lpstr>Visual representation of how lstm works:</vt:lpstr>
      <vt:lpstr>The lstm architechture and the chosen parameter:</vt:lpstr>
      <vt:lpstr>Results   and  predictions:</vt:lpstr>
      <vt:lpstr>Limitation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anaysis</dc:title>
  <cp:lastModifiedBy>Roshan Richard Dinesh [Student-PECS]</cp:lastModifiedBy>
  <cp:revision>3</cp:revision>
  <dcterms:modified xsi:type="dcterms:W3CDTF">2023-12-15T10:52:23Z</dcterms:modified>
</cp:coreProperties>
</file>