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01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3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7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7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8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9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8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2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6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600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1/16/24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33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0C04237-153A-4A4F-A7E9-6926B66F8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2A6DCCD5-0969-7411-E2B7-A7AADC1177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0BD1D87-EF65-4284-8DA1-D14D55487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ABCA6-8AF3-28BA-91EC-775D9C1AE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5714999" cy="28324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TRANSFER LEARNING FOR IMAGE CLASSIFICATION.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9D6BB-DB3C-8743-9156-2B58EC5D1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499477"/>
            <a:ext cx="2650066" cy="1327354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Name – Mukesh Avudaiappan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Student Id - 22024161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7CA8974-7BA7-4828-89E2-6DAD7353B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98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DEE6-FEC6-C99B-E59A-E6801BF2D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6713" y="225496"/>
            <a:ext cx="4588369" cy="7154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Outcome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A29C3-5330-9089-3E17-E3BF84162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9040" y="940905"/>
            <a:ext cx="10823713" cy="413052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Comparing the training and validation history of an initial model and a fine-tuned version.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visualization aids in assessing and comparing the performance of modified models during training, facilitating effective model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ResNet50 model's classification accuracy improved when it was adjusted, and it now has a final accuracy of almost 79%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784364-8D12-B162-310D-E6AC2B15B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044" y="3020609"/>
            <a:ext cx="8759912" cy="276622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6B8FA6-BA4E-5F23-C266-4A57D8042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858" y="5917095"/>
            <a:ext cx="7540283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63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BA743-DF58-E7F8-F099-3E523ADD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383" y="0"/>
            <a:ext cx="8520952" cy="105996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Future Prediction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FC197-4D14-E1D8-0544-47ACECB67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4974" y="1059967"/>
            <a:ext cx="10827025" cy="43955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function provides a clear visualization of the model's classification performance through a confusion matrix, helps to interpret and analyze the accuracy and misclassifications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Utilizing this function can aid in refining and fine-tuning the model based on observed patterns in the confusion matrix, enhancing its predictive capabilities over time.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554EF5-0CAE-AED3-75B5-4C0207910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263" y="2672626"/>
            <a:ext cx="4073261" cy="384986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B58664-6C9B-2BAC-06DA-B2BEC93F9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65634"/>
            <a:ext cx="3816893" cy="384986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172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D158-D832-7DE8-0A73-C36B94438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4" y="556591"/>
            <a:ext cx="9051234" cy="13384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An overview of the CIFAR-10 dataset</a:t>
            </a:r>
            <a:br>
              <a:rPr lang="en-US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19DB3-A0DD-5535-90D2-FFDDC51FF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6191" y="1392702"/>
            <a:ext cx="6008332" cy="5173749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 CIFAR-10 dataset includes 60,000 color images (32x32 pixels), 50,000 for training and 10,000 for testing. Because of the limited resolution, efficient model architectures and training procedures are prioritized.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CIFAR-10 employs enhanced visual information processing to advance real-world applications such as autonomous driving, surveillance, and image diagnostics.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CIFAR-10 image classification model performance is evaluated using evaluation measures (accuracy, precision, recall, F1 score).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A collage of different animals&#10;&#10;Description automatically generated">
            <a:extLst>
              <a:ext uri="{FF2B5EF4-FFF2-40B4-BE49-F238E27FC236}">
                <a16:creationId xmlns:a16="http://schemas.microsoft.com/office/drawing/2014/main" id="{F84FE9D9-6777-B75C-242A-B1F09D80D7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" b="59909"/>
          <a:stretch/>
        </p:blipFill>
        <p:spPr bwMode="auto">
          <a:xfrm>
            <a:off x="7339359" y="4435307"/>
            <a:ext cx="4541522" cy="186610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image classification | Step-by-Step guide for Image Classification">
            <a:extLst>
              <a:ext uri="{FF2B5EF4-FFF2-40B4-BE49-F238E27FC236}">
                <a16:creationId xmlns:a16="http://schemas.microsoft.com/office/drawing/2014/main" id="{96E30B88-78FE-F8D5-8331-C40128872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359" y="1591145"/>
            <a:ext cx="4356297" cy="23884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570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1E55D-E257-B72E-100D-FE371D07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7339" y="503582"/>
            <a:ext cx="10270434" cy="140473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Overview of Transfer Learning</a:t>
            </a:r>
            <a:br>
              <a:rPr lang="en-US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9C1B9-3CCA-E515-D299-38726A539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4230" y="1643270"/>
            <a:ext cx="9763539" cy="4412974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Transfer learning repurposes a model learned on one task to improve performance on a related task, exploiting knowledge obtained from the initial problem.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Transfer learning in deep learning uses neural network models (CNNs, RNNs) that have already been trained, such as those from ImageNet. These models can be made more task-specific by fine-tuning them on smaller datasets.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IT’S IMPORTANCE: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Transfer learning is critical in situations where obtaining labeled data for a specific job is difficult or expensive.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By utilizing the knowledge acquired from previously completed tasks, it expedites the training of models for future tasks.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It enhances generalization by allowing pre-trained models to be applied to areas with little data.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2915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18B5-2A0F-6A1B-7C8E-7B139418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5" y="781877"/>
            <a:ext cx="10455966" cy="119269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Pre-trained Model Selection and Purpose</a:t>
            </a:r>
            <a:br>
              <a:rPr lang="en-US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E38AD-8814-F64B-4E23-B3D24E446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6522" y="1457739"/>
            <a:ext cx="9488556" cy="4618384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ResNet50 is a pre-trained deep learning model that belongs to the </a:t>
            </a:r>
            <a:r>
              <a:rPr lang="en-US" dirty="0" err="1">
                <a:solidFill>
                  <a:schemeClr val="bg1"/>
                </a:solidFill>
              </a:rPr>
              <a:t>ResNet</a:t>
            </a:r>
            <a:r>
              <a:rPr lang="en-US" dirty="0">
                <a:solidFill>
                  <a:schemeClr val="bg1"/>
                </a:solidFill>
              </a:rPr>
              <a:t> (Residual Network) family and is well-known for its excellent performance in image classification tasks.</a:t>
            </a:r>
          </a:p>
          <a:p>
            <a:r>
              <a:rPr lang="en-IN" dirty="0">
                <a:solidFill>
                  <a:schemeClr val="bg1"/>
                </a:solidFill>
              </a:rPr>
              <a:t>ORIGINAL PURPOSE: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ResNet50 took part in the ImageNet Large Scale Visual Recognition Challenge (ILSVRC) and was initially created for picture classification.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Emphasize that there are millions of tagged photos in thousands of categories in the ImageNet collection.</a:t>
            </a:r>
          </a:p>
          <a:p>
            <a:r>
              <a:rPr lang="en-US" dirty="0">
                <a:solidFill>
                  <a:schemeClr val="bg1"/>
                </a:solidFill>
              </a:rPr>
              <a:t>ARCHITECTURE OF ResNet50: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ResNet50 is a 50-layer architecture with a residual building block stack. Multiple convolutional layers, batch normalization, and rectified linear unit (</a:t>
            </a:r>
            <a:r>
              <a:rPr lang="en-US" dirty="0" err="1">
                <a:solidFill>
                  <a:schemeClr val="bg1"/>
                </a:solidFill>
              </a:rPr>
              <a:t>ReLU</a:t>
            </a:r>
            <a:r>
              <a:rPr lang="en-US" dirty="0">
                <a:solidFill>
                  <a:schemeClr val="bg1"/>
                </a:solidFill>
              </a:rPr>
              <a:t>) activations make up each block.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59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E982-EF0B-823F-6AC0-4ED76055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104" y="251790"/>
            <a:ext cx="9303026" cy="1603513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ResNet50 Fine-Tuning – Layer freeze</a:t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90DD8-71D0-7F43-4F1F-CB048214D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5704" y="1497496"/>
            <a:ext cx="9607826" cy="49828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LAYER FREEZE FOR ResNet50: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Layer freezing in fine-tuning (e.g., ResNet50) preserves valuable knowledge from the original task, balancing adaptation to a new dataset by selectively preventing updates to certain layers.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Pre-trained weights are preserved by the original choice to freeze all layers, with the exception of be spoke dense layers.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High-level characteristics learned from ImageNet are retained in the model by blocking updates during initial training.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Freezing layers is crucial to leverage knowledge from ImageNet, enabling the model to utilize high-level features and improve pattern recognition.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D5A90C-E6E3-1EB9-838C-8E71FDEAB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231" y="5347873"/>
            <a:ext cx="3590925" cy="71437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43910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CECC-D257-6F46-38AA-FD52E0FC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774" y="291548"/>
            <a:ext cx="10668000" cy="1046923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ResNet50 Fine-Tuning – Unfreeze Strategy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945A2-7BE3-5A48-58EB-1DA69FC55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1630017"/>
            <a:ext cx="10161104" cy="3772715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Selective unfreezing of the last 20 layers allows task-specific adaptability for CIFAR-10 without compromising fundamental traits.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This approach allows for task-specific adaptation without compromising lower-level general features.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The ability of the last layers to collect task-specific features justifies their decision to be unfrozen. These layers adjust to the subtleties of the new dataset while keeping lower-level general features.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BB7A24-A54C-8233-5A9A-E04D6AAF4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145" y="4500342"/>
            <a:ext cx="4410075" cy="6572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111727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4E3F-61D2-A644-C605-A527CEC74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164" y="212244"/>
            <a:ext cx="8862391" cy="1311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Comparison of Transfer Learning vs. Training from Scratch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40AE9-E70A-FB78-5869-29E88488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1749287"/>
            <a:ext cx="10253870" cy="42406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Performance differences are clarified by the comparison, which is important for selecting the right model for a variety of applications.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Accuracy Metrics : The efficiency of each method can be determined by comparing accuracy measures. The side-by-side comparison highlights general accuracy as well as possible differences across several classifications, offering a thorough assessment.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Visual Representation : Visualizing in Transfer Learning accuracy progression with line charts or bar graphs highlights training trends, revealing discernible differences in convergence rates for performance assessment.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Key Insights</a:t>
            </a:r>
            <a:r>
              <a:rPr lang="en-US" dirty="0">
                <a:solidFill>
                  <a:schemeClr val="bg1"/>
                </a:solidFill>
              </a:rPr>
              <a:t> : Transfer learning is effective, showing faster convergence and potentially higher accuracy by leveraging pre-trained knowledge whereas training from scratch highlights the model's capacity to learn task-specific features independently.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517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1E04-C0F1-FB85-CA43-955BBC63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843" y="278297"/>
            <a:ext cx="8520953" cy="1387323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Limitations &amp; Potential Areas of Improvement</a:t>
            </a:r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DB70C-7DCE-D250-A131-7D37CF2B3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5620"/>
            <a:ext cx="10253870" cy="465151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LIMITATIONS 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Addressing dataset constraints, such as biases and insufficient diversity, is critical. Acknowledging problems with the quality of the data guarantees a more reliable and objective model.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Identifying intrinsic limits, such as overfitting, dataset size constraints, or sensitivity concerns, provides the framework for a thorough investigation. These limitations direct later initiatives for improvement.</a:t>
            </a:r>
          </a:p>
          <a:p>
            <a:r>
              <a:rPr lang="en-US" dirty="0">
                <a:solidFill>
                  <a:schemeClr val="bg1"/>
                </a:solidFill>
              </a:rPr>
              <a:t>AREAS OF IMPROVEMENT 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algorithmic adjustments, like regularization techniques or innovative architectures, provides actionable strategies to mitigate identified limitations and enhance model performance.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Proposing enhancements in data augmentation strategies is essential for improving model robustness. Diverse training examples address data limitations, leading to better generalization.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89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D047-9708-EBB0-119A-1B92DE05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3935" y="0"/>
            <a:ext cx="4224130" cy="92744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Outcome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C4C73-5E63-6580-D494-D5DEEB9C7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1419" y="927444"/>
            <a:ext cx="9532619" cy="387295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err="1">
                <a:solidFill>
                  <a:schemeClr val="bg1"/>
                </a:solidFill>
              </a:rPr>
              <a:t>plot_modified_training_history_bar</a:t>
            </a:r>
            <a:r>
              <a:rPr lang="en-US" dirty="0">
                <a:solidFill>
                  <a:schemeClr val="bg1"/>
                </a:solidFill>
              </a:rPr>
              <a:t> function visualizes training and validation metrics for accuracy and loss in a side-by-side bar chart.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blue bars represent training metrics, and the pink bars represent validation metrics</a:t>
            </a:r>
          </a:p>
          <a:p>
            <a:r>
              <a:rPr lang="en-US" dirty="0">
                <a:solidFill>
                  <a:schemeClr val="bg1"/>
                </a:solidFill>
              </a:rPr>
              <a:t>The overall obtained ResNet50 accuracy is 35.82%.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4DAE6B-A480-7517-58A0-BF27BCD8D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299" y="5486290"/>
            <a:ext cx="6629400" cy="11663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4FDD85-BE0B-37C4-8B3C-553FABB5D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948" y="2596819"/>
            <a:ext cx="7240103" cy="30437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264679798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921</Words>
  <Application>Microsoft Macintosh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Walbaum Display</vt:lpstr>
      <vt:lpstr>Wingdings</vt:lpstr>
      <vt:lpstr>RegattaVTI</vt:lpstr>
      <vt:lpstr>TRANSFER LEARNING FOR IMAGE CLASSIFICATION.</vt:lpstr>
      <vt:lpstr>An overview of the CIFAR-10 dataset </vt:lpstr>
      <vt:lpstr>Overview of Transfer Learning </vt:lpstr>
      <vt:lpstr>Pre-trained Model Selection and Purpose </vt:lpstr>
      <vt:lpstr>ResNet50 Fine-Tuning – Layer freeze </vt:lpstr>
      <vt:lpstr>ResNet50 Fine-Tuning – Unfreeze Strategy</vt:lpstr>
      <vt:lpstr>Comparison of Transfer Learning vs. Training from Scratch</vt:lpstr>
      <vt:lpstr>Limitations &amp; Potential Areas of Improvement</vt:lpstr>
      <vt:lpstr>Outcome </vt:lpstr>
      <vt:lpstr>Outcome </vt:lpstr>
      <vt:lpstr>Future 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 FOR IMAGE CLASSIFICATION.</dc:title>
  <dc:creator>Saranya Bala Subramaniam [Student-PECS]</dc:creator>
  <cp:lastModifiedBy>Mukesh Avudaiappan [Student-PECS]</cp:lastModifiedBy>
  <cp:revision>10</cp:revision>
  <dcterms:created xsi:type="dcterms:W3CDTF">2024-01-16T00:21:57Z</dcterms:created>
  <dcterms:modified xsi:type="dcterms:W3CDTF">2024-01-16T03:33:02Z</dcterms:modified>
</cp:coreProperties>
</file>