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7" r:id="rId4"/>
    <p:sldId id="271" r:id="rId5"/>
    <p:sldId id="262" r:id="rId6"/>
    <p:sldId id="276" r:id="rId7"/>
    <p:sldId id="263" r:id="rId8"/>
    <p:sldId id="264" r:id="rId9"/>
    <p:sldId id="265" r:id="rId10"/>
    <p:sldId id="266" r:id="rId11"/>
    <p:sldId id="267" r:id="rId12"/>
    <p:sldId id="256" r:id="rId13"/>
    <p:sldId id="257" r:id="rId14"/>
    <p:sldId id="258" r:id="rId15"/>
    <p:sldId id="259" r:id="rId16"/>
    <p:sldId id="260" r:id="rId17"/>
    <p:sldId id="261" r:id="rId18"/>
    <p:sldId id="268" r:id="rId19"/>
    <p:sldId id="269" r:id="rId20"/>
    <p:sldId id="270"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4D5A6-C740-4730-A9AA-67CA715E11B2}" v="5" dt="2024-04-08T22:02:11.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98679-DEC4-4A43-BFE9-267AAEF55624}" type="doc">
      <dgm:prSet loTypeId="urn:microsoft.com/office/officeart/2008/layout/VerticalCurvedList" loCatId="list" qsTypeId="urn:microsoft.com/office/officeart/2005/8/quickstyle/3d3" qsCatId="3D" csTypeId="urn:microsoft.com/office/officeart/2005/8/colors/accent2_2" csCatId="accent2" phldr="1"/>
      <dgm:spPr/>
      <dgm:t>
        <a:bodyPr/>
        <a:lstStyle/>
        <a:p>
          <a:endParaRPr lang="en-US"/>
        </a:p>
      </dgm:t>
    </dgm:pt>
    <dgm:pt modelId="{192A5148-CF72-4226-B1CF-15F326BDA9F2}">
      <dgm:prSet/>
      <dgm:spPr/>
      <dgm:t>
        <a:bodyPr/>
        <a:lstStyle/>
        <a:p>
          <a:r>
            <a:rPr lang="en-US" dirty="0">
              <a:latin typeface="Arial" panose="020B0604020202020204" pitchFamily="34" charset="0"/>
              <a:cs typeface="Arial" panose="020B0604020202020204" pitchFamily="34" charset="0"/>
            </a:rPr>
            <a:t>KYC</a:t>
          </a:r>
        </a:p>
      </dgm:t>
    </dgm:pt>
    <dgm:pt modelId="{532CEBAD-7DFE-4CDF-91CD-7F3CCE93ED7C}" type="parTrans" cxnId="{0286A708-C00B-4AED-8FB3-129998A57733}">
      <dgm:prSet/>
      <dgm:spPr/>
      <dgm:t>
        <a:bodyPr/>
        <a:lstStyle/>
        <a:p>
          <a:endParaRPr lang="en-US"/>
        </a:p>
      </dgm:t>
    </dgm:pt>
    <dgm:pt modelId="{343E11E1-986E-438D-8430-0FFD10C2D1CC}" type="sibTrans" cxnId="{0286A708-C00B-4AED-8FB3-129998A57733}">
      <dgm:prSet/>
      <dgm:spPr/>
      <dgm:t>
        <a:bodyPr/>
        <a:lstStyle/>
        <a:p>
          <a:endParaRPr lang="en-US">
            <a:latin typeface="Arial" panose="020B0604020202020204" pitchFamily="34" charset="0"/>
            <a:cs typeface="Arial" panose="020B0604020202020204" pitchFamily="34" charset="0"/>
          </a:endParaRPr>
        </a:p>
      </dgm:t>
    </dgm:pt>
    <dgm:pt modelId="{85396A6C-0EFC-4655-A04D-CC5BC2139637}">
      <dgm:prSet/>
      <dgm:spPr/>
      <dgm:t>
        <a:bodyPr/>
        <a:lstStyle/>
        <a:p>
          <a:r>
            <a:rPr lang="en-US" dirty="0">
              <a:latin typeface="Arial" panose="020B0604020202020204" pitchFamily="34" charset="0"/>
              <a:cs typeface="Arial" panose="020B0604020202020204" pitchFamily="34" charset="0"/>
            </a:rPr>
            <a:t>Transactions</a:t>
          </a:r>
        </a:p>
      </dgm:t>
    </dgm:pt>
    <dgm:pt modelId="{7204CE64-D7B2-403F-A0DB-55AB394A747E}" type="parTrans" cxnId="{79F33E0E-544F-4B11-BDBC-2FB9AC81AD9C}">
      <dgm:prSet/>
      <dgm:spPr/>
      <dgm:t>
        <a:bodyPr/>
        <a:lstStyle/>
        <a:p>
          <a:endParaRPr lang="en-US"/>
        </a:p>
      </dgm:t>
    </dgm:pt>
    <dgm:pt modelId="{144976AA-CFF7-4C61-A80C-2E08561EA09B}" type="sibTrans" cxnId="{79F33E0E-544F-4B11-BDBC-2FB9AC81AD9C}">
      <dgm:prSet/>
      <dgm:spPr/>
      <dgm:t>
        <a:bodyPr/>
        <a:lstStyle/>
        <a:p>
          <a:endParaRPr lang="en-US"/>
        </a:p>
      </dgm:t>
    </dgm:pt>
    <dgm:pt modelId="{409AC1E8-C203-470A-A1DF-BE5024A5AF88}">
      <dgm:prSet/>
      <dgm:spPr/>
      <dgm:t>
        <a:bodyPr/>
        <a:lstStyle/>
        <a:p>
          <a:r>
            <a:rPr lang="en-US" dirty="0">
              <a:latin typeface="Arial" panose="020B0604020202020204" pitchFamily="34" charset="0"/>
              <a:cs typeface="Arial" panose="020B0604020202020204" pitchFamily="34" charset="0"/>
            </a:rPr>
            <a:t>Forex</a:t>
          </a:r>
        </a:p>
      </dgm:t>
    </dgm:pt>
    <dgm:pt modelId="{0460E7F6-6EFB-4FA8-A971-980570F89AD2}" type="parTrans" cxnId="{EC8CE16C-E206-4A15-953E-3BEB68FF2A7E}">
      <dgm:prSet/>
      <dgm:spPr/>
      <dgm:t>
        <a:bodyPr/>
        <a:lstStyle/>
        <a:p>
          <a:endParaRPr lang="en-US"/>
        </a:p>
      </dgm:t>
    </dgm:pt>
    <dgm:pt modelId="{5CBA1A9B-9782-4CD7-BC89-67B52F24D532}" type="sibTrans" cxnId="{EC8CE16C-E206-4A15-953E-3BEB68FF2A7E}">
      <dgm:prSet/>
      <dgm:spPr/>
      <dgm:t>
        <a:bodyPr/>
        <a:lstStyle/>
        <a:p>
          <a:endParaRPr lang="en-US"/>
        </a:p>
      </dgm:t>
    </dgm:pt>
    <dgm:pt modelId="{7B592EF1-159A-466E-BA72-EDFA56FECC36}">
      <dgm:prSet/>
      <dgm:spPr/>
      <dgm:t>
        <a:bodyPr/>
        <a:lstStyle/>
        <a:p>
          <a:r>
            <a:rPr lang="en-US" dirty="0">
              <a:latin typeface="Arial" panose="020B0604020202020204" pitchFamily="34" charset="0"/>
              <a:cs typeface="Arial" panose="020B0604020202020204" pitchFamily="34" charset="0"/>
            </a:rPr>
            <a:t>Fraud Detection</a:t>
          </a:r>
        </a:p>
      </dgm:t>
    </dgm:pt>
    <dgm:pt modelId="{387FEA2A-83C4-47D8-9D03-548A7D306FC3}" type="parTrans" cxnId="{54C47716-504F-42D5-96E1-6B93414284FD}">
      <dgm:prSet/>
      <dgm:spPr/>
      <dgm:t>
        <a:bodyPr/>
        <a:lstStyle/>
        <a:p>
          <a:endParaRPr lang="en-US"/>
        </a:p>
      </dgm:t>
    </dgm:pt>
    <dgm:pt modelId="{7F9CF544-DBD1-49A5-BF03-3DD8FA8F2A37}" type="sibTrans" cxnId="{54C47716-504F-42D5-96E1-6B93414284FD}">
      <dgm:prSet/>
      <dgm:spPr/>
      <dgm:t>
        <a:bodyPr/>
        <a:lstStyle/>
        <a:p>
          <a:endParaRPr lang="en-US"/>
        </a:p>
      </dgm:t>
    </dgm:pt>
    <dgm:pt modelId="{BC5044AD-5E92-45F6-8C90-034D6A70C8FE}">
      <dgm:prSet/>
      <dgm:spPr/>
      <dgm:t>
        <a:bodyPr/>
        <a:lstStyle/>
        <a:p>
          <a:r>
            <a:rPr lang="en-US" dirty="0">
              <a:latin typeface="Arial" panose="020B0604020202020204" pitchFamily="34" charset="0"/>
              <a:cs typeface="Arial" panose="020B0604020202020204" pitchFamily="34" charset="0"/>
            </a:rPr>
            <a:t>Customer Relationship Management</a:t>
          </a:r>
        </a:p>
      </dgm:t>
    </dgm:pt>
    <dgm:pt modelId="{C78287B0-9A07-45D3-AC98-C34D997D55B4}" type="parTrans" cxnId="{259090B4-23D6-445F-BB24-0D10E325F472}">
      <dgm:prSet/>
      <dgm:spPr/>
      <dgm:t>
        <a:bodyPr/>
        <a:lstStyle/>
        <a:p>
          <a:endParaRPr lang="en-US"/>
        </a:p>
      </dgm:t>
    </dgm:pt>
    <dgm:pt modelId="{0DAD4CF1-C48C-4C54-A760-2E0940421B49}" type="sibTrans" cxnId="{259090B4-23D6-445F-BB24-0D10E325F472}">
      <dgm:prSet/>
      <dgm:spPr/>
      <dgm:t>
        <a:bodyPr/>
        <a:lstStyle/>
        <a:p>
          <a:endParaRPr lang="en-US"/>
        </a:p>
      </dgm:t>
    </dgm:pt>
    <dgm:pt modelId="{3CB37FCC-ACF8-4653-89B6-E686417C250F}" type="pres">
      <dgm:prSet presAssocID="{F1C98679-DEC4-4A43-BFE9-267AAEF55624}" presName="Name0" presStyleCnt="0">
        <dgm:presLayoutVars>
          <dgm:chMax val="7"/>
          <dgm:chPref val="7"/>
          <dgm:dir/>
        </dgm:presLayoutVars>
      </dgm:prSet>
      <dgm:spPr/>
    </dgm:pt>
    <dgm:pt modelId="{4843DA4E-0A3C-4BBC-9B2B-8840E7CB458A}" type="pres">
      <dgm:prSet presAssocID="{F1C98679-DEC4-4A43-BFE9-267AAEF55624}" presName="Name1" presStyleCnt="0"/>
      <dgm:spPr/>
    </dgm:pt>
    <dgm:pt modelId="{CF8023F2-EB3D-4B1A-8E5F-25DD978B4294}" type="pres">
      <dgm:prSet presAssocID="{F1C98679-DEC4-4A43-BFE9-267AAEF55624}" presName="cycle" presStyleCnt="0"/>
      <dgm:spPr/>
    </dgm:pt>
    <dgm:pt modelId="{0797AC97-FBC9-481E-9101-0A13B4E43530}" type="pres">
      <dgm:prSet presAssocID="{F1C98679-DEC4-4A43-BFE9-267AAEF55624}" presName="srcNode" presStyleLbl="node1" presStyleIdx="0" presStyleCnt="5"/>
      <dgm:spPr/>
    </dgm:pt>
    <dgm:pt modelId="{3838A98A-7AA5-4F8A-9FEF-029523DBE869}" type="pres">
      <dgm:prSet presAssocID="{F1C98679-DEC4-4A43-BFE9-267AAEF55624}" presName="conn" presStyleLbl="parChTrans1D2" presStyleIdx="0" presStyleCnt="1"/>
      <dgm:spPr/>
    </dgm:pt>
    <dgm:pt modelId="{747D1243-7E71-429E-A1A5-EC72FB4EA4E4}" type="pres">
      <dgm:prSet presAssocID="{F1C98679-DEC4-4A43-BFE9-267AAEF55624}" presName="extraNode" presStyleLbl="node1" presStyleIdx="0" presStyleCnt="5"/>
      <dgm:spPr/>
    </dgm:pt>
    <dgm:pt modelId="{89C280AE-A39A-4494-8F93-47190B9DC166}" type="pres">
      <dgm:prSet presAssocID="{F1C98679-DEC4-4A43-BFE9-267AAEF55624}" presName="dstNode" presStyleLbl="node1" presStyleIdx="0" presStyleCnt="5"/>
      <dgm:spPr/>
    </dgm:pt>
    <dgm:pt modelId="{6252EBA2-D21D-409B-B9A0-DE9049224DE4}" type="pres">
      <dgm:prSet presAssocID="{192A5148-CF72-4226-B1CF-15F326BDA9F2}" presName="text_1" presStyleLbl="node1" presStyleIdx="0" presStyleCnt="5">
        <dgm:presLayoutVars>
          <dgm:bulletEnabled val="1"/>
        </dgm:presLayoutVars>
      </dgm:prSet>
      <dgm:spPr/>
    </dgm:pt>
    <dgm:pt modelId="{E9C96A68-E71F-4DFF-8786-CB37C28F188C}" type="pres">
      <dgm:prSet presAssocID="{192A5148-CF72-4226-B1CF-15F326BDA9F2}" presName="accent_1" presStyleCnt="0"/>
      <dgm:spPr/>
    </dgm:pt>
    <dgm:pt modelId="{36561D57-D513-4078-9164-12342A58EBEA}" type="pres">
      <dgm:prSet presAssocID="{192A5148-CF72-4226-B1CF-15F326BDA9F2}" presName="accentRepeatNode" presStyleLbl="solidFgAcc1" presStyleIdx="0" presStyleCnt="5"/>
      <dgm:spPr/>
    </dgm:pt>
    <dgm:pt modelId="{4AF79EFA-FCEA-452D-9AD3-57A021CDE9F9}" type="pres">
      <dgm:prSet presAssocID="{85396A6C-0EFC-4655-A04D-CC5BC2139637}" presName="text_2" presStyleLbl="node1" presStyleIdx="1" presStyleCnt="5">
        <dgm:presLayoutVars>
          <dgm:bulletEnabled val="1"/>
        </dgm:presLayoutVars>
      </dgm:prSet>
      <dgm:spPr/>
    </dgm:pt>
    <dgm:pt modelId="{9D43E7D8-73AF-4EF8-8B5E-57AA040BE8E2}" type="pres">
      <dgm:prSet presAssocID="{85396A6C-0EFC-4655-A04D-CC5BC2139637}" presName="accent_2" presStyleCnt="0"/>
      <dgm:spPr/>
    </dgm:pt>
    <dgm:pt modelId="{6E3949E4-1433-4A8A-A86A-9A18B0FDC9CC}" type="pres">
      <dgm:prSet presAssocID="{85396A6C-0EFC-4655-A04D-CC5BC2139637}" presName="accentRepeatNode" presStyleLbl="solidFgAcc1" presStyleIdx="1" presStyleCnt="5"/>
      <dgm:spPr/>
    </dgm:pt>
    <dgm:pt modelId="{8500B858-98B4-48AC-8B99-98CAEE6B9D81}" type="pres">
      <dgm:prSet presAssocID="{409AC1E8-C203-470A-A1DF-BE5024A5AF88}" presName="text_3" presStyleLbl="node1" presStyleIdx="2" presStyleCnt="5">
        <dgm:presLayoutVars>
          <dgm:bulletEnabled val="1"/>
        </dgm:presLayoutVars>
      </dgm:prSet>
      <dgm:spPr/>
    </dgm:pt>
    <dgm:pt modelId="{37939F84-7B98-4803-B8FE-64F9829494BA}" type="pres">
      <dgm:prSet presAssocID="{409AC1E8-C203-470A-A1DF-BE5024A5AF88}" presName="accent_3" presStyleCnt="0"/>
      <dgm:spPr/>
    </dgm:pt>
    <dgm:pt modelId="{ABE7B409-184C-4684-8160-B8B4F51A1CCC}" type="pres">
      <dgm:prSet presAssocID="{409AC1E8-C203-470A-A1DF-BE5024A5AF88}" presName="accentRepeatNode" presStyleLbl="solidFgAcc1" presStyleIdx="2" presStyleCnt="5"/>
      <dgm:spPr/>
    </dgm:pt>
    <dgm:pt modelId="{8A555E49-763D-4C11-A1E4-6375CEF6BFE2}" type="pres">
      <dgm:prSet presAssocID="{7B592EF1-159A-466E-BA72-EDFA56FECC36}" presName="text_4" presStyleLbl="node1" presStyleIdx="3" presStyleCnt="5">
        <dgm:presLayoutVars>
          <dgm:bulletEnabled val="1"/>
        </dgm:presLayoutVars>
      </dgm:prSet>
      <dgm:spPr/>
    </dgm:pt>
    <dgm:pt modelId="{38836406-8A67-49BF-9469-91AA421B9C1C}" type="pres">
      <dgm:prSet presAssocID="{7B592EF1-159A-466E-BA72-EDFA56FECC36}" presName="accent_4" presStyleCnt="0"/>
      <dgm:spPr/>
    </dgm:pt>
    <dgm:pt modelId="{8E8F33AC-34F2-42B5-AA29-0C2AA8BBBB22}" type="pres">
      <dgm:prSet presAssocID="{7B592EF1-159A-466E-BA72-EDFA56FECC36}" presName="accentRepeatNode" presStyleLbl="solidFgAcc1" presStyleIdx="3" presStyleCnt="5"/>
      <dgm:spPr/>
    </dgm:pt>
    <dgm:pt modelId="{D434384A-13F1-4401-9D85-5C37CB534CA8}" type="pres">
      <dgm:prSet presAssocID="{BC5044AD-5E92-45F6-8C90-034D6A70C8FE}" presName="text_5" presStyleLbl="node1" presStyleIdx="4" presStyleCnt="5">
        <dgm:presLayoutVars>
          <dgm:bulletEnabled val="1"/>
        </dgm:presLayoutVars>
      </dgm:prSet>
      <dgm:spPr/>
    </dgm:pt>
    <dgm:pt modelId="{F1B72AA3-7C55-4AD5-AA40-3FCA1401FBBD}" type="pres">
      <dgm:prSet presAssocID="{BC5044AD-5E92-45F6-8C90-034D6A70C8FE}" presName="accent_5" presStyleCnt="0"/>
      <dgm:spPr/>
    </dgm:pt>
    <dgm:pt modelId="{7788535F-59A1-466E-B7CF-F36A35013E02}" type="pres">
      <dgm:prSet presAssocID="{BC5044AD-5E92-45F6-8C90-034D6A70C8FE}" presName="accentRepeatNode" presStyleLbl="solidFgAcc1" presStyleIdx="4" presStyleCnt="5"/>
      <dgm:spPr/>
    </dgm:pt>
  </dgm:ptLst>
  <dgm:cxnLst>
    <dgm:cxn modelId="{0286A708-C00B-4AED-8FB3-129998A57733}" srcId="{F1C98679-DEC4-4A43-BFE9-267AAEF55624}" destId="{192A5148-CF72-4226-B1CF-15F326BDA9F2}" srcOrd="0" destOrd="0" parTransId="{532CEBAD-7DFE-4CDF-91CD-7F3CCE93ED7C}" sibTransId="{343E11E1-986E-438D-8430-0FFD10C2D1CC}"/>
    <dgm:cxn modelId="{79F33E0E-544F-4B11-BDBC-2FB9AC81AD9C}" srcId="{F1C98679-DEC4-4A43-BFE9-267AAEF55624}" destId="{85396A6C-0EFC-4655-A04D-CC5BC2139637}" srcOrd="1" destOrd="0" parTransId="{7204CE64-D7B2-403F-A0DB-55AB394A747E}" sibTransId="{144976AA-CFF7-4C61-A80C-2E08561EA09B}"/>
    <dgm:cxn modelId="{0C2A6A0F-BDA8-43AD-B8A2-401F6E4BFE1B}" type="presOf" srcId="{BC5044AD-5E92-45F6-8C90-034D6A70C8FE}" destId="{D434384A-13F1-4401-9D85-5C37CB534CA8}" srcOrd="0" destOrd="0" presId="urn:microsoft.com/office/officeart/2008/layout/VerticalCurvedList"/>
    <dgm:cxn modelId="{54C47716-504F-42D5-96E1-6B93414284FD}" srcId="{F1C98679-DEC4-4A43-BFE9-267AAEF55624}" destId="{7B592EF1-159A-466E-BA72-EDFA56FECC36}" srcOrd="3" destOrd="0" parTransId="{387FEA2A-83C4-47D8-9D03-548A7D306FC3}" sibTransId="{7F9CF544-DBD1-49A5-BF03-3DD8FA8F2A37}"/>
    <dgm:cxn modelId="{6854485E-0E0F-44E7-9547-074F58074BE6}" type="presOf" srcId="{F1C98679-DEC4-4A43-BFE9-267AAEF55624}" destId="{3CB37FCC-ACF8-4653-89B6-E686417C250F}" srcOrd="0" destOrd="0" presId="urn:microsoft.com/office/officeart/2008/layout/VerticalCurvedList"/>
    <dgm:cxn modelId="{E848E561-9DE4-4949-8FFF-CAB8050BA37B}" type="presOf" srcId="{343E11E1-986E-438D-8430-0FFD10C2D1CC}" destId="{3838A98A-7AA5-4F8A-9FEF-029523DBE869}" srcOrd="0" destOrd="0" presId="urn:microsoft.com/office/officeart/2008/layout/VerticalCurvedList"/>
    <dgm:cxn modelId="{EC8CE16C-E206-4A15-953E-3BEB68FF2A7E}" srcId="{F1C98679-DEC4-4A43-BFE9-267AAEF55624}" destId="{409AC1E8-C203-470A-A1DF-BE5024A5AF88}" srcOrd="2" destOrd="0" parTransId="{0460E7F6-6EFB-4FA8-A971-980570F89AD2}" sibTransId="{5CBA1A9B-9782-4CD7-BC89-67B52F24D532}"/>
    <dgm:cxn modelId="{97D98E50-30FB-4D15-8010-DFCE1BEEEC54}" type="presOf" srcId="{85396A6C-0EFC-4655-A04D-CC5BC2139637}" destId="{4AF79EFA-FCEA-452D-9AD3-57A021CDE9F9}" srcOrd="0" destOrd="0" presId="urn:microsoft.com/office/officeart/2008/layout/VerticalCurvedList"/>
    <dgm:cxn modelId="{17324A77-E518-43F5-88E6-C57920AABC49}" type="presOf" srcId="{409AC1E8-C203-470A-A1DF-BE5024A5AF88}" destId="{8500B858-98B4-48AC-8B99-98CAEE6B9D81}" srcOrd="0" destOrd="0" presId="urn:microsoft.com/office/officeart/2008/layout/VerticalCurvedList"/>
    <dgm:cxn modelId="{259090B4-23D6-445F-BB24-0D10E325F472}" srcId="{F1C98679-DEC4-4A43-BFE9-267AAEF55624}" destId="{BC5044AD-5E92-45F6-8C90-034D6A70C8FE}" srcOrd="4" destOrd="0" parTransId="{C78287B0-9A07-45D3-AC98-C34D997D55B4}" sibTransId="{0DAD4CF1-C48C-4C54-A760-2E0940421B49}"/>
    <dgm:cxn modelId="{910F5DB7-08BF-45CB-8E25-92988BE46192}" type="presOf" srcId="{192A5148-CF72-4226-B1CF-15F326BDA9F2}" destId="{6252EBA2-D21D-409B-B9A0-DE9049224DE4}" srcOrd="0" destOrd="0" presId="urn:microsoft.com/office/officeart/2008/layout/VerticalCurvedList"/>
    <dgm:cxn modelId="{DE3022F8-FC0F-47E0-AEC5-06B03DDA2354}" type="presOf" srcId="{7B592EF1-159A-466E-BA72-EDFA56FECC36}" destId="{8A555E49-763D-4C11-A1E4-6375CEF6BFE2}" srcOrd="0" destOrd="0" presId="urn:microsoft.com/office/officeart/2008/layout/VerticalCurvedList"/>
    <dgm:cxn modelId="{AC2B1659-79C1-4E10-A700-BA0A068AADFE}" type="presParOf" srcId="{3CB37FCC-ACF8-4653-89B6-E686417C250F}" destId="{4843DA4E-0A3C-4BBC-9B2B-8840E7CB458A}" srcOrd="0" destOrd="0" presId="urn:microsoft.com/office/officeart/2008/layout/VerticalCurvedList"/>
    <dgm:cxn modelId="{C3A64B2B-B58F-477A-97AB-14AE26883DBA}" type="presParOf" srcId="{4843DA4E-0A3C-4BBC-9B2B-8840E7CB458A}" destId="{CF8023F2-EB3D-4B1A-8E5F-25DD978B4294}" srcOrd="0" destOrd="0" presId="urn:microsoft.com/office/officeart/2008/layout/VerticalCurvedList"/>
    <dgm:cxn modelId="{1667014A-79BA-4072-A084-100C3938826B}" type="presParOf" srcId="{CF8023F2-EB3D-4B1A-8E5F-25DD978B4294}" destId="{0797AC97-FBC9-481E-9101-0A13B4E43530}" srcOrd="0" destOrd="0" presId="urn:microsoft.com/office/officeart/2008/layout/VerticalCurvedList"/>
    <dgm:cxn modelId="{7F6727B2-B492-4099-9093-D16955B0FE26}" type="presParOf" srcId="{CF8023F2-EB3D-4B1A-8E5F-25DD978B4294}" destId="{3838A98A-7AA5-4F8A-9FEF-029523DBE869}" srcOrd="1" destOrd="0" presId="urn:microsoft.com/office/officeart/2008/layout/VerticalCurvedList"/>
    <dgm:cxn modelId="{224A6297-8E96-4740-BD6D-4536DCCE0B21}" type="presParOf" srcId="{CF8023F2-EB3D-4B1A-8E5F-25DD978B4294}" destId="{747D1243-7E71-429E-A1A5-EC72FB4EA4E4}" srcOrd="2" destOrd="0" presId="urn:microsoft.com/office/officeart/2008/layout/VerticalCurvedList"/>
    <dgm:cxn modelId="{85441C40-741E-45AA-8AA7-4457E1A91F03}" type="presParOf" srcId="{CF8023F2-EB3D-4B1A-8E5F-25DD978B4294}" destId="{89C280AE-A39A-4494-8F93-47190B9DC166}" srcOrd="3" destOrd="0" presId="urn:microsoft.com/office/officeart/2008/layout/VerticalCurvedList"/>
    <dgm:cxn modelId="{DA9575C1-9F7D-44A9-945C-20A3C3ED9060}" type="presParOf" srcId="{4843DA4E-0A3C-4BBC-9B2B-8840E7CB458A}" destId="{6252EBA2-D21D-409B-B9A0-DE9049224DE4}" srcOrd="1" destOrd="0" presId="urn:microsoft.com/office/officeart/2008/layout/VerticalCurvedList"/>
    <dgm:cxn modelId="{8053C039-1F26-43F4-B860-75A68A6A987A}" type="presParOf" srcId="{4843DA4E-0A3C-4BBC-9B2B-8840E7CB458A}" destId="{E9C96A68-E71F-4DFF-8786-CB37C28F188C}" srcOrd="2" destOrd="0" presId="urn:microsoft.com/office/officeart/2008/layout/VerticalCurvedList"/>
    <dgm:cxn modelId="{3B18B8A9-1C8B-45C1-A9BE-AFE7ED2300A8}" type="presParOf" srcId="{E9C96A68-E71F-4DFF-8786-CB37C28F188C}" destId="{36561D57-D513-4078-9164-12342A58EBEA}" srcOrd="0" destOrd="0" presId="urn:microsoft.com/office/officeart/2008/layout/VerticalCurvedList"/>
    <dgm:cxn modelId="{5412F16B-959E-479B-BACC-23330922A089}" type="presParOf" srcId="{4843DA4E-0A3C-4BBC-9B2B-8840E7CB458A}" destId="{4AF79EFA-FCEA-452D-9AD3-57A021CDE9F9}" srcOrd="3" destOrd="0" presId="urn:microsoft.com/office/officeart/2008/layout/VerticalCurvedList"/>
    <dgm:cxn modelId="{642B2505-4122-4D5E-B5C0-FB3B09526BB5}" type="presParOf" srcId="{4843DA4E-0A3C-4BBC-9B2B-8840E7CB458A}" destId="{9D43E7D8-73AF-4EF8-8B5E-57AA040BE8E2}" srcOrd="4" destOrd="0" presId="urn:microsoft.com/office/officeart/2008/layout/VerticalCurvedList"/>
    <dgm:cxn modelId="{3A13E053-1387-495C-99F0-50F4401F2ACE}" type="presParOf" srcId="{9D43E7D8-73AF-4EF8-8B5E-57AA040BE8E2}" destId="{6E3949E4-1433-4A8A-A86A-9A18B0FDC9CC}" srcOrd="0" destOrd="0" presId="urn:microsoft.com/office/officeart/2008/layout/VerticalCurvedList"/>
    <dgm:cxn modelId="{D0EC78D8-3387-4814-AAC2-B144A8B12C9D}" type="presParOf" srcId="{4843DA4E-0A3C-4BBC-9B2B-8840E7CB458A}" destId="{8500B858-98B4-48AC-8B99-98CAEE6B9D81}" srcOrd="5" destOrd="0" presId="urn:microsoft.com/office/officeart/2008/layout/VerticalCurvedList"/>
    <dgm:cxn modelId="{8C94AEE0-C912-4A13-B61B-125D55296AF4}" type="presParOf" srcId="{4843DA4E-0A3C-4BBC-9B2B-8840E7CB458A}" destId="{37939F84-7B98-4803-B8FE-64F9829494BA}" srcOrd="6" destOrd="0" presId="urn:microsoft.com/office/officeart/2008/layout/VerticalCurvedList"/>
    <dgm:cxn modelId="{F6D7CA2A-7B9A-440E-8E11-BBE99829C93D}" type="presParOf" srcId="{37939F84-7B98-4803-B8FE-64F9829494BA}" destId="{ABE7B409-184C-4684-8160-B8B4F51A1CCC}" srcOrd="0" destOrd="0" presId="urn:microsoft.com/office/officeart/2008/layout/VerticalCurvedList"/>
    <dgm:cxn modelId="{4AB30625-EC8B-48E8-A722-8AF5271997BA}" type="presParOf" srcId="{4843DA4E-0A3C-4BBC-9B2B-8840E7CB458A}" destId="{8A555E49-763D-4C11-A1E4-6375CEF6BFE2}" srcOrd="7" destOrd="0" presId="urn:microsoft.com/office/officeart/2008/layout/VerticalCurvedList"/>
    <dgm:cxn modelId="{65DCD45D-E8C3-4EC5-975D-C41B57AB820F}" type="presParOf" srcId="{4843DA4E-0A3C-4BBC-9B2B-8840E7CB458A}" destId="{38836406-8A67-49BF-9469-91AA421B9C1C}" srcOrd="8" destOrd="0" presId="urn:microsoft.com/office/officeart/2008/layout/VerticalCurvedList"/>
    <dgm:cxn modelId="{6E53D82D-CCA4-4966-BEF7-1DEB5B22D361}" type="presParOf" srcId="{38836406-8A67-49BF-9469-91AA421B9C1C}" destId="{8E8F33AC-34F2-42B5-AA29-0C2AA8BBBB22}" srcOrd="0" destOrd="0" presId="urn:microsoft.com/office/officeart/2008/layout/VerticalCurvedList"/>
    <dgm:cxn modelId="{5E28600C-2E2C-497C-919B-EA4C9596CBDB}" type="presParOf" srcId="{4843DA4E-0A3C-4BBC-9B2B-8840E7CB458A}" destId="{D434384A-13F1-4401-9D85-5C37CB534CA8}" srcOrd="9" destOrd="0" presId="urn:microsoft.com/office/officeart/2008/layout/VerticalCurvedList"/>
    <dgm:cxn modelId="{A7D3EABD-BC12-41B2-B306-A9CC255B6C93}" type="presParOf" srcId="{4843DA4E-0A3C-4BBC-9B2B-8840E7CB458A}" destId="{F1B72AA3-7C55-4AD5-AA40-3FCA1401FBBD}" srcOrd="10" destOrd="0" presId="urn:microsoft.com/office/officeart/2008/layout/VerticalCurvedList"/>
    <dgm:cxn modelId="{870F444D-5B1A-4C30-85C8-84CD83672BF9}" type="presParOf" srcId="{F1B72AA3-7C55-4AD5-AA40-3FCA1401FBBD}" destId="{7788535F-59A1-466E-B7CF-F36A35013E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8A98A-7AA5-4F8A-9FEF-029523DBE869}">
      <dsp:nvSpPr>
        <dsp:cNvPr id="0" name=""/>
        <dsp:cNvSpPr/>
      </dsp:nvSpPr>
      <dsp:spPr>
        <a:xfrm>
          <a:off x="-6234649" y="-953779"/>
          <a:ext cx="7421390" cy="7421390"/>
        </a:xfrm>
        <a:prstGeom prst="blockArc">
          <a:avLst>
            <a:gd name="adj1" fmla="val 18900000"/>
            <a:gd name="adj2" fmla="val 2700000"/>
            <a:gd name="adj3" fmla="val 291"/>
          </a:avLst>
        </a:prstGeom>
        <a:noFill/>
        <a:ln w="19050" cap="rnd" cmpd="sng" algn="ctr">
          <a:solidFill>
            <a:schemeClr val="accent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52EBA2-D21D-409B-B9A0-DE9049224DE4}">
      <dsp:nvSpPr>
        <dsp:cNvPr id="0" name=""/>
        <dsp:cNvSpPr/>
      </dsp:nvSpPr>
      <dsp:spPr>
        <a:xfrm>
          <a:off x="518511" y="344504"/>
          <a:ext cx="5767627" cy="689449"/>
        </a:xfrm>
        <a:prstGeom prst="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725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KYC</a:t>
          </a:r>
        </a:p>
      </dsp:txBody>
      <dsp:txXfrm>
        <a:off x="518511" y="344504"/>
        <a:ext cx="5767627" cy="689449"/>
      </dsp:txXfrm>
    </dsp:sp>
    <dsp:sp modelId="{36561D57-D513-4078-9164-12342A58EBEA}">
      <dsp:nvSpPr>
        <dsp:cNvPr id="0" name=""/>
        <dsp:cNvSpPr/>
      </dsp:nvSpPr>
      <dsp:spPr>
        <a:xfrm>
          <a:off x="87605" y="258323"/>
          <a:ext cx="861811" cy="86181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AF79EFA-FCEA-452D-9AD3-57A021CDE9F9}">
      <dsp:nvSpPr>
        <dsp:cNvPr id="0" name=""/>
        <dsp:cNvSpPr/>
      </dsp:nvSpPr>
      <dsp:spPr>
        <a:xfrm>
          <a:off x="1012550" y="1378347"/>
          <a:ext cx="5273588" cy="689449"/>
        </a:xfrm>
        <a:prstGeom prst="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725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Transactions</a:t>
          </a:r>
        </a:p>
      </dsp:txBody>
      <dsp:txXfrm>
        <a:off x="1012550" y="1378347"/>
        <a:ext cx="5273588" cy="689449"/>
      </dsp:txXfrm>
    </dsp:sp>
    <dsp:sp modelId="{6E3949E4-1433-4A8A-A86A-9A18B0FDC9CC}">
      <dsp:nvSpPr>
        <dsp:cNvPr id="0" name=""/>
        <dsp:cNvSpPr/>
      </dsp:nvSpPr>
      <dsp:spPr>
        <a:xfrm>
          <a:off x="581644" y="1292166"/>
          <a:ext cx="861811" cy="86181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500B858-98B4-48AC-8B99-98CAEE6B9D81}">
      <dsp:nvSpPr>
        <dsp:cNvPr id="0" name=""/>
        <dsp:cNvSpPr/>
      </dsp:nvSpPr>
      <dsp:spPr>
        <a:xfrm>
          <a:off x="1164181" y="2412191"/>
          <a:ext cx="5121957" cy="689449"/>
        </a:xfrm>
        <a:prstGeom prst="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725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Forex</a:t>
          </a:r>
        </a:p>
      </dsp:txBody>
      <dsp:txXfrm>
        <a:off x="1164181" y="2412191"/>
        <a:ext cx="5121957" cy="689449"/>
      </dsp:txXfrm>
    </dsp:sp>
    <dsp:sp modelId="{ABE7B409-184C-4684-8160-B8B4F51A1CCC}">
      <dsp:nvSpPr>
        <dsp:cNvPr id="0" name=""/>
        <dsp:cNvSpPr/>
      </dsp:nvSpPr>
      <dsp:spPr>
        <a:xfrm>
          <a:off x="733275" y="2326010"/>
          <a:ext cx="861811" cy="86181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A555E49-763D-4C11-A1E4-6375CEF6BFE2}">
      <dsp:nvSpPr>
        <dsp:cNvPr id="0" name=""/>
        <dsp:cNvSpPr/>
      </dsp:nvSpPr>
      <dsp:spPr>
        <a:xfrm>
          <a:off x="1012550" y="3446034"/>
          <a:ext cx="5273588" cy="689449"/>
        </a:xfrm>
        <a:prstGeom prst="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725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Fraud Detection</a:t>
          </a:r>
        </a:p>
      </dsp:txBody>
      <dsp:txXfrm>
        <a:off x="1012550" y="3446034"/>
        <a:ext cx="5273588" cy="689449"/>
      </dsp:txXfrm>
    </dsp:sp>
    <dsp:sp modelId="{8E8F33AC-34F2-42B5-AA29-0C2AA8BBBB22}">
      <dsp:nvSpPr>
        <dsp:cNvPr id="0" name=""/>
        <dsp:cNvSpPr/>
      </dsp:nvSpPr>
      <dsp:spPr>
        <a:xfrm>
          <a:off x="581644" y="3359853"/>
          <a:ext cx="861811" cy="86181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434384A-13F1-4401-9D85-5C37CB534CA8}">
      <dsp:nvSpPr>
        <dsp:cNvPr id="0" name=""/>
        <dsp:cNvSpPr/>
      </dsp:nvSpPr>
      <dsp:spPr>
        <a:xfrm>
          <a:off x="518511" y="4479878"/>
          <a:ext cx="5767627" cy="689449"/>
        </a:xfrm>
        <a:prstGeom prst="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725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Customer Relationship Management</a:t>
          </a:r>
        </a:p>
      </dsp:txBody>
      <dsp:txXfrm>
        <a:off x="518511" y="4479878"/>
        <a:ext cx="5767627" cy="689449"/>
      </dsp:txXfrm>
    </dsp:sp>
    <dsp:sp modelId="{7788535F-59A1-466E-B7CF-F36A35013E02}">
      <dsp:nvSpPr>
        <dsp:cNvPr id="0" name=""/>
        <dsp:cNvSpPr/>
      </dsp:nvSpPr>
      <dsp:spPr>
        <a:xfrm>
          <a:off x="87605" y="4393697"/>
          <a:ext cx="861811" cy="86181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129226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E8BB9-89A1-4C5A-B831-6F24284A2239}" type="datetimeFigureOut">
              <a:rPr lang="en-CA" smtClean="0"/>
              <a:t>2024-04-09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207073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1016314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521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3676118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926486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3535766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1648046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157448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9653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289025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E8BB9-89A1-4C5A-B831-6F24284A2239}" type="datetimeFigureOut">
              <a:rPr lang="en-CA" smtClean="0"/>
              <a:t>2024-04-09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302586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E8BB9-89A1-4C5A-B831-6F24284A2239}" type="datetimeFigureOut">
              <a:rPr lang="en-CA" smtClean="0"/>
              <a:t>2024-04-09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293970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40637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415749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9AE8BB9-89A1-4C5A-B831-6F24284A2239}" type="datetimeFigureOut">
              <a:rPr lang="en-CA" smtClean="0"/>
              <a:t>2024-04-09</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97117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E8BB9-89A1-4C5A-B831-6F24284A2239}" type="datetimeFigureOut">
              <a:rPr lang="en-CA" smtClean="0"/>
              <a:t>2024-04-09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08BCD2-F4B5-45F3-AC4C-53809C2718BF}" type="slidenum">
              <a:rPr lang="en-CA" smtClean="0"/>
              <a:t>‹#›</a:t>
            </a:fld>
            <a:endParaRPr lang="en-CA"/>
          </a:p>
        </p:txBody>
      </p:sp>
    </p:spTree>
    <p:extLst>
      <p:ext uri="{BB962C8B-B14F-4D97-AF65-F5344CB8AC3E}">
        <p14:creationId xmlns:p14="http://schemas.microsoft.com/office/powerpoint/2010/main" val="41227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9AE8BB9-89A1-4C5A-B831-6F24284A2239}" type="datetimeFigureOut">
              <a:rPr lang="en-CA" smtClean="0"/>
              <a:t>2024-04-09</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08BCD2-F4B5-45F3-AC4C-53809C2718BF}" type="slidenum">
              <a:rPr lang="en-CA" smtClean="0"/>
              <a:t>‹#›</a:t>
            </a:fld>
            <a:endParaRPr lang="en-CA"/>
          </a:p>
        </p:txBody>
      </p:sp>
    </p:spTree>
    <p:extLst>
      <p:ext uri="{BB962C8B-B14F-4D97-AF65-F5344CB8AC3E}">
        <p14:creationId xmlns:p14="http://schemas.microsoft.com/office/powerpoint/2010/main" val="759054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5623B2-01A0-7752-5EDA-C72F8A74EAE3}"/>
              </a:ext>
            </a:extLst>
          </p:cNvPr>
          <p:cNvSpPr txBox="1"/>
          <p:nvPr/>
        </p:nvSpPr>
        <p:spPr>
          <a:xfrm>
            <a:off x="403123" y="1376516"/>
            <a:ext cx="5142271" cy="3795252"/>
          </a:xfrm>
          <a:prstGeom prst="rect">
            <a:avLst/>
          </a:prstGeom>
          <a:noFill/>
        </p:spPr>
        <p:txBody>
          <a:bodyPr wrap="square" rtlCol="0">
            <a:spAutoFit/>
          </a:bodyPr>
          <a:lstStyle/>
          <a:p>
            <a:r>
              <a:rPr lang="en-CA" sz="4800" dirty="0">
                <a:latin typeface="Arial" panose="020B0604020202020204" pitchFamily="34" charset="0"/>
                <a:cs typeface="Arial" panose="020B0604020202020204" pitchFamily="34" charset="0"/>
              </a:rPr>
              <a:t>Unlocking the World Of Banking: Understanding Processes and Protocols</a:t>
            </a:r>
          </a:p>
        </p:txBody>
      </p:sp>
      <p:sp>
        <p:nvSpPr>
          <p:cNvPr id="5" name="TextBox 4">
            <a:extLst>
              <a:ext uri="{FF2B5EF4-FFF2-40B4-BE49-F238E27FC236}">
                <a16:creationId xmlns:a16="http://schemas.microsoft.com/office/drawing/2014/main" id="{8AE83EED-F5F0-F7CA-1CB3-75132884714B}"/>
              </a:ext>
            </a:extLst>
          </p:cNvPr>
          <p:cNvSpPr txBox="1"/>
          <p:nvPr/>
        </p:nvSpPr>
        <p:spPr>
          <a:xfrm>
            <a:off x="7207046" y="2434497"/>
            <a:ext cx="4463844" cy="2246769"/>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Team Members:</a:t>
            </a:r>
          </a:p>
          <a:p>
            <a:pPr marL="342900" indent="-342900">
              <a:buFont typeface="Arial" panose="020B0604020202020204" pitchFamily="34" charset="0"/>
              <a:buChar char="•"/>
            </a:pPr>
            <a:r>
              <a:rPr lang="en-CA" sz="2000" dirty="0">
                <a:latin typeface="Arial" panose="020B0604020202020204" pitchFamily="34" charset="0"/>
                <a:cs typeface="Arial" panose="020B0604020202020204" pitchFamily="34" charset="0"/>
              </a:rPr>
              <a:t>Srinivas Kurakula</a:t>
            </a:r>
          </a:p>
          <a:p>
            <a:pPr marL="342900" indent="-342900">
              <a:buFont typeface="Arial" panose="020B0604020202020204" pitchFamily="34" charset="0"/>
              <a:buChar char="•"/>
            </a:pPr>
            <a:r>
              <a:rPr lang="en-CA" sz="2000" dirty="0">
                <a:latin typeface="Arial" panose="020B0604020202020204" pitchFamily="34" charset="0"/>
                <a:cs typeface="Arial" panose="020B0604020202020204" pitchFamily="34" charset="0"/>
              </a:rPr>
              <a:t>Dhruv Parmar</a:t>
            </a:r>
          </a:p>
          <a:p>
            <a:pPr marL="342900" indent="-342900">
              <a:buFont typeface="Arial" panose="020B0604020202020204" pitchFamily="34" charset="0"/>
              <a:buChar char="•"/>
            </a:pPr>
            <a:r>
              <a:rPr lang="en-CA" sz="2000" dirty="0">
                <a:latin typeface="Arial" panose="020B0604020202020204" pitchFamily="34" charset="0"/>
                <a:cs typeface="Arial" panose="020B0604020202020204" pitchFamily="34" charset="0"/>
              </a:rPr>
              <a:t>Karthik Urala</a:t>
            </a:r>
          </a:p>
          <a:p>
            <a:pPr marL="342900" indent="-342900">
              <a:buFont typeface="Arial" panose="020B0604020202020204" pitchFamily="34" charset="0"/>
              <a:buChar char="•"/>
            </a:pPr>
            <a:r>
              <a:rPr lang="en-CA" sz="2000" dirty="0">
                <a:latin typeface="Arial" panose="020B0604020202020204" pitchFamily="34" charset="0"/>
                <a:cs typeface="Arial" panose="020B0604020202020204" pitchFamily="34" charset="0"/>
              </a:rPr>
              <a:t>Venkata Mukesh Chadaram</a:t>
            </a:r>
          </a:p>
          <a:p>
            <a:pPr marL="342900" indent="-342900">
              <a:buFont typeface="Arial" panose="020B0604020202020204" pitchFamily="34" charset="0"/>
              <a:buChar char="•"/>
            </a:pPr>
            <a:r>
              <a:rPr lang="en-CA" sz="2000" dirty="0">
                <a:latin typeface="Arial" panose="020B0604020202020204" pitchFamily="34" charset="0"/>
                <a:cs typeface="Arial" panose="020B0604020202020204" pitchFamily="34" charset="0"/>
              </a:rPr>
              <a:t>Shailesh Gupta</a:t>
            </a:r>
          </a:p>
          <a:p>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090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D9ED54E-026F-5CDB-E29A-9C7DB22BD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385"/>
            <a:ext cx="12192000" cy="6463229"/>
          </a:xfrm>
          <a:prstGeom prst="rect">
            <a:avLst/>
          </a:prstGeom>
        </p:spPr>
      </p:pic>
    </p:spTree>
    <p:extLst>
      <p:ext uri="{BB962C8B-B14F-4D97-AF65-F5344CB8AC3E}">
        <p14:creationId xmlns:p14="http://schemas.microsoft.com/office/powerpoint/2010/main" val="154051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BDCE-687F-7ED6-ECE5-1141033498D7}"/>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Insights / Observations</a:t>
            </a:r>
          </a:p>
        </p:txBody>
      </p:sp>
      <p:sp>
        <p:nvSpPr>
          <p:cNvPr id="3" name="Content Placeholder 2">
            <a:extLst>
              <a:ext uri="{FF2B5EF4-FFF2-40B4-BE49-F238E27FC236}">
                <a16:creationId xmlns:a16="http://schemas.microsoft.com/office/drawing/2014/main" id="{35982836-017F-DC2A-9715-3C9BBD167621}"/>
              </a:ext>
            </a:extLst>
          </p:cNvPr>
          <p:cNvSpPr>
            <a:spLocks noGrp="1"/>
          </p:cNvSpPr>
          <p:nvPr>
            <p:ph idx="1"/>
          </p:nvPr>
        </p:nvSpPr>
        <p:spPr>
          <a:xfrm>
            <a:off x="1103312" y="2052918"/>
            <a:ext cx="9957978" cy="4195481"/>
          </a:xfrm>
        </p:spPr>
        <p:txBody>
          <a:bodyPr>
            <a:normAutofit fontScale="92500" lnSpcReduction="20000"/>
          </a:bodyPr>
          <a:lstStyle/>
          <a:p>
            <a:r>
              <a:rPr lang="en-US" sz="2800" dirty="0">
                <a:latin typeface="Arial" panose="020B0604020202020204" pitchFamily="34" charset="0"/>
                <a:cs typeface="Arial" panose="020B0604020202020204" pitchFamily="34" charset="0"/>
              </a:rPr>
              <a:t>Total Transactions Amount via Online banking - 2.16 BN (There is a huge difference in total amount with respect to other banking methods due to Forex transactions being only done via Online Banking)</a:t>
            </a:r>
          </a:p>
          <a:p>
            <a:r>
              <a:rPr lang="en-US" sz="2800" dirty="0">
                <a:latin typeface="Arial" panose="020B0604020202020204" pitchFamily="34" charset="0"/>
                <a:cs typeface="Arial" panose="020B0604020202020204" pitchFamily="34" charset="0"/>
              </a:rPr>
              <a:t>Total Transactions Amount via Mobile banking - 628.74</a:t>
            </a:r>
          </a:p>
          <a:p>
            <a:r>
              <a:rPr lang="en-US" sz="2800" dirty="0">
                <a:latin typeface="Arial" panose="020B0604020202020204" pitchFamily="34" charset="0"/>
                <a:cs typeface="Arial" panose="020B0604020202020204" pitchFamily="34" charset="0"/>
              </a:rPr>
              <a:t>Total Transactions Amount via UPI banking - 612.08 </a:t>
            </a:r>
          </a:p>
          <a:p>
            <a:r>
              <a:rPr lang="en-US" sz="2800" dirty="0">
                <a:latin typeface="Arial" panose="020B0604020202020204" pitchFamily="34" charset="0"/>
                <a:cs typeface="Arial" panose="020B0604020202020204" pitchFamily="34" charset="0"/>
              </a:rPr>
              <a:t>Total Transactions Amount via internet banking - 607.67</a:t>
            </a:r>
          </a:p>
          <a:p>
            <a:r>
              <a:rPr lang="en-US" sz="2800" dirty="0">
                <a:latin typeface="Arial" panose="020B0604020202020204" pitchFamily="34" charset="0"/>
                <a:cs typeface="Arial" panose="020B0604020202020204" pitchFamily="34" charset="0"/>
              </a:rPr>
              <a:t>Ratio % of Forex to Domestic transaction 37.5 : 62.5</a:t>
            </a:r>
          </a:p>
          <a:p>
            <a:r>
              <a:rPr lang="en-US" sz="2800" dirty="0">
                <a:latin typeface="Arial" panose="020B0604020202020204" pitchFamily="34" charset="0"/>
                <a:cs typeface="Arial" panose="020B0604020202020204" pitchFamily="34" charset="0"/>
              </a:rPr>
              <a:t>Total amount of Forex transactions is: 1.49 BN across 3000 transaction IDs.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23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AAF588-69A6-1EFA-B039-8F6D619E6822}"/>
              </a:ext>
            </a:extLst>
          </p:cNvPr>
          <p:cNvSpPr txBox="1"/>
          <p:nvPr/>
        </p:nvSpPr>
        <p:spPr>
          <a:xfrm>
            <a:off x="0" y="536380"/>
            <a:ext cx="5485448" cy="1015663"/>
          </a:xfrm>
          <a:prstGeom prst="rect">
            <a:avLst/>
          </a:prstGeom>
          <a:noFill/>
        </p:spPr>
        <p:txBody>
          <a:bodyPr wrap="square" rtlCol="0">
            <a:spAutoFit/>
          </a:bodyPr>
          <a:lstStyle/>
          <a:p>
            <a:pPr algn="ctr"/>
            <a:r>
              <a:rPr lang="en-CA" sz="6000" b="1" dirty="0">
                <a:latin typeface="Arial" panose="020B0604020202020204" pitchFamily="34" charset="0"/>
                <a:cs typeface="Arial" panose="020B0604020202020204" pitchFamily="34" charset="0"/>
              </a:rPr>
              <a:t>Forex</a:t>
            </a:r>
          </a:p>
        </p:txBody>
      </p:sp>
      <p:sp>
        <p:nvSpPr>
          <p:cNvPr id="7" name="TextBox 6">
            <a:extLst>
              <a:ext uri="{FF2B5EF4-FFF2-40B4-BE49-F238E27FC236}">
                <a16:creationId xmlns:a16="http://schemas.microsoft.com/office/drawing/2014/main" id="{3C062729-02F0-CB56-7191-C92A261A6EA0}"/>
              </a:ext>
            </a:extLst>
          </p:cNvPr>
          <p:cNvSpPr txBox="1"/>
          <p:nvPr/>
        </p:nvSpPr>
        <p:spPr>
          <a:xfrm>
            <a:off x="-34964" y="1782922"/>
            <a:ext cx="5673213" cy="1200329"/>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Forex is a global marketplace where currencies are traded. It’s the largest and most liquid financial market in the world, with an average daily trading volume exceeding trillions of dollars.</a:t>
            </a:r>
          </a:p>
        </p:txBody>
      </p:sp>
      <p:pic>
        <p:nvPicPr>
          <p:cNvPr id="12" name="Picture 11">
            <a:extLst>
              <a:ext uri="{FF2B5EF4-FFF2-40B4-BE49-F238E27FC236}">
                <a16:creationId xmlns:a16="http://schemas.microsoft.com/office/drawing/2014/main" id="{76C4AD1A-9042-C690-D40D-7AB10F25B32B}"/>
              </a:ext>
            </a:extLst>
          </p:cNvPr>
          <p:cNvPicPr>
            <a:picLocks noChangeAspect="1"/>
          </p:cNvPicPr>
          <p:nvPr/>
        </p:nvPicPr>
        <p:blipFill>
          <a:blip r:embed="rId2"/>
          <a:stretch>
            <a:fillRect/>
          </a:stretch>
        </p:blipFill>
        <p:spPr>
          <a:xfrm>
            <a:off x="266570" y="3214130"/>
            <a:ext cx="4843102" cy="3008421"/>
          </a:xfrm>
          <a:prstGeom prst="rect">
            <a:avLst/>
          </a:prstGeom>
        </p:spPr>
      </p:pic>
      <p:pic>
        <p:nvPicPr>
          <p:cNvPr id="4" name="Picture 3" descr="A screenshot of a computer">
            <a:extLst>
              <a:ext uri="{FF2B5EF4-FFF2-40B4-BE49-F238E27FC236}">
                <a16:creationId xmlns:a16="http://schemas.microsoft.com/office/drawing/2014/main" id="{65E3674B-7474-B4C0-6276-4C3F599FC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137" y="0"/>
            <a:ext cx="6371863" cy="6858000"/>
          </a:xfrm>
          <a:prstGeom prst="rect">
            <a:avLst/>
          </a:prstGeom>
        </p:spPr>
      </p:pic>
    </p:spTree>
    <p:extLst>
      <p:ext uri="{BB962C8B-B14F-4D97-AF65-F5344CB8AC3E}">
        <p14:creationId xmlns:p14="http://schemas.microsoft.com/office/powerpoint/2010/main" val="187437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2462AB32-D0C9-9CC2-615F-29710D16B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76168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AC6-CCE3-7FC3-37EB-D2F374E9A761}"/>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Insights / Observations</a:t>
            </a:r>
          </a:p>
        </p:txBody>
      </p:sp>
      <p:sp>
        <p:nvSpPr>
          <p:cNvPr id="3" name="Content Placeholder 2">
            <a:extLst>
              <a:ext uri="{FF2B5EF4-FFF2-40B4-BE49-F238E27FC236}">
                <a16:creationId xmlns:a16="http://schemas.microsoft.com/office/drawing/2014/main" id="{5298253C-7950-AB91-58E6-A0695F1CBCD3}"/>
              </a:ext>
            </a:extLst>
          </p:cNvPr>
          <p:cNvSpPr>
            <a:spLocks noGrp="1"/>
          </p:cNvSpPr>
          <p:nvPr>
            <p:ph idx="1"/>
          </p:nvPr>
        </p:nvSpPr>
        <p:spPr/>
        <p:txBody>
          <a:bodyPr>
            <a:normAutofit/>
          </a:bodyPr>
          <a:lstStyle/>
          <a:p>
            <a:r>
              <a:rPr lang="en-CA" dirty="0">
                <a:latin typeface="Arial" panose="020B0604020202020204" pitchFamily="34" charset="0"/>
                <a:cs typeface="Arial" panose="020B0604020202020204" pitchFamily="34" charset="0"/>
              </a:rPr>
              <a:t>We can see the trend in the data that shows the movement of exchange rates to relatively higher and lower values over time.</a:t>
            </a:r>
          </a:p>
          <a:p>
            <a:r>
              <a:rPr lang="en-CA" dirty="0">
                <a:latin typeface="Arial" panose="020B0604020202020204" pitchFamily="34" charset="0"/>
                <a:cs typeface="Arial" panose="020B0604020202020204" pitchFamily="34" charset="0"/>
              </a:rPr>
              <a:t>The peak of transactional activity is observed on August , with subsequent surges continuing on November  and January indicating noticeable periods of heightened market participation.</a:t>
            </a:r>
          </a:p>
          <a:p>
            <a:r>
              <a:rPr lang="en-CA" dirty="0">
                <a:latin typeface="Arial" panose="020B0604020202020204" pitchFamily="34" charset="0"/>
                <a:cs typeface="Arial" panose="020B0604020202020204" pitchFamily="34" charset="0"/>
              </a:rPr>
              <a:t>The cumulative trading volume reaches an impressive 1.5 billion across all currency pairs.</a:t>
            </a:r>
          </a:p>
          <a:p>
            <a:r>
              <a:rPr lang="en-CA" dirty="0">
                <a:latin typeface="Arial" panose="020B0604020202020204" pitchFamily="34" charset="0"/>
                <a:cs typeface="Arial" panose="020B0604020202020204" pitchFamily="34" charset="0"/>
              </a:rPr>
              <a:t>The aggregate sum of Forex transactions amounts to substantial 0.2 billion units, reflecting dynamic activity within the Forex market.</a:t>
            </a:r>
          </a:p>
          <a:p>
            <a:r>
              <a:rPr lang="en-CA" dirty="0">
                <a:latin typeface="Arial" panose="020B0604020202020204" pitchFamily="34" charset="0"/>
                <a:cs typeface="Arial" panose="020B0604020202020204" pitchFamily="34" charset="0"/>
              </a:rPr>
              <a:t>The Japanese Yen commands the highest trading volume while the Euro registers the lowest activity among currencies traded.</a:t>
            </a:r>
          </a:p>
          <a:p>
            <a:endParaRPr lang="en-CA" dirty="0"/>
          </a:p>
          <a:p>
            <a:endParaRPr lang="en-CA" dirty="0"/>
          </a:p>
          <a:p>
            <a:endParaRPr lang="en-CA" dirty="0"/>
          </a:p>
        </p:txBody>
      </p:sp>
    </p:spTree>
    <p:extLst>
      <p:ext uri="{BB962C8B-B14F-4D97-AF65-F5344CB8AC3E}">
        <p14:creationId xmlns:p14="http://schemas.microsoft.com/office/powerpoint/2010/main" val="43788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72895F-DD69-3211-6C0A-585FA6E0612D}"/>
              </a:ext>
            </a:extLst>
          </p:cNvPr>
          <p:cNvSpPr txBox="1"/>
          <p:nvPr/>
        </p:nvSpPr>
        <p:spPr>
          <a:xfrm>
            <a:off x="0" y="382450"/>
            <a:ext cx="3972232" cy="584775"/>
          </a:xfrm>
          <a:prstGeom prst="rect">
            <a:avLst/>
          </a:prstGeom>
          <a:noFill/>
        </p:spPr>
        <p:txBody>
          <a:bodyPr wrap="square" rtlCol="0">
            <a:spAutoFit/>
          </a:bodyPr>
          <a:lstStyle/>
          <a:p>
            <a:pPr algn="ctr"/>
            <a:r>
              <a:rPr lang="en-CA" sz="3200" dirty="0">
                <a:latin typeface="Arial" panose="020B0604020202020204" pitchFamily="34" charset="0"/>
                <a:cs typeface="Arial" panose="020B0604020202020204" pitchFamily="34" charset="0"/>
              </a:rPr>
              <a:t>Fraud Detection</a:t>
            </a:r>
          </a:p>
        </p:txBody>
      </p:sp>
      <p:sp>
        <p:nvSpPr>
          <p:cNvPr id="6" name="TextBox 5">
            <a:extLst>
              <a:ext uri="{FF2B5EF4-FFF2-40B4-BE49-F238E27FC236}">
                <a16:creationId xmlns:a16="http://schemas.microsoft.com/office/drawing/2014/main" id="{5DD84931-2245-E5B4-7AC5-C3306E010F6C}"/>
              </a:ext>
            </a:extLst>
          </p:cNvPr>
          <p:cNvSpPr txBox="1"/>
          <p:nvPr/>
        </p:nvSpPr>
        <p:spPr>
          <a:xfrm>
            <a:off x="0" y="1229033"/>
            <a:ext cx="4906297" cy="1477328"/>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Fraud detection involves analyzing customer transactions and behaviors, and identifying and preventing fraudulent activities to safeguard the bank’s assets and maintain customer trust.</a:t>
            </a:r>
          </a:p>
        </p:txBody>
      </p:sp>
      <p:pic>
        <p:nvPicPr>
          <p:cNvPr id="8" name="Picture 7">
            <a:extLst>
              <a:ext uri="{FF2B5EF4-FFF2-40B4-BE49-F238E27FC236}">
                <a16:creationId xmlns:a16="http://schemas.microsoft.com/office/drawing/2014/main" id="{DE12A33C-C039-D52D-C143-B72C79888362}"/>
              </a:ext>
            </a:extLst>
          </p:cNvPr>
          <p:cNvPicPr>
            <a:picLocks noChangeAspect="1"/>
          </p:cNvPicPr>
          <p:nvPr/>
        </p:nvPicPr>
        <p:blipFill>
          <a:blip r:embed="rId2"/>
          <a:stretch>
            <a:fillRect/>
          </a:stretch>
        </p:blipFill>
        <p:spPr>
          <a:xfrm>
            <a:off x="117985" y="3067665"/>
            <a:ext cx="5109813" cy="3519948"/>
          </a:xfrm>
          <a:prstGeom prst="rect">
            <a:avLst/>
          </a:prstGeom>
        </p:spPr>
      </p:pic>
      <p:pic>
        <p:nvPicPr>
          <p:cNvPr id="10" name="Picture 9" descr="A screenshot of a computer">
            <a:extLst>
              <a:ext uri="{FF2B5EF4-FFF2-40B4-BE49-F238E27FC236}">
                <a16:creationId xmlns:a16="http://schemas.microsoft.com/office/drawing/2014/main" id="{795418BB-0E77-1FE7-3BA3-AB9EEA28F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0" y="0"/>
            <a:ext cx="6614159" cy="6858000"/>
          </a:xfrm>
          <a:prstGeom prst="rect">
            <a:avLst/>
          </a:prstGeom>
        </p:spPr>
      </p:pic>
    </p:spTree>
    <p:extLst>
      <p:ext uri="{BB962C8B-B14F-4D97-AF65-F5344CB8AC3E}">
        <p14:creationId xmlns:p14="http://schemas.microsoft.com/office/powerpoint/2010/main" val="63353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graph">
            <a:extLst>
              <a:ext uri="{FF2B5EF4-FFF2-40B4-BE49-F238E27FC236}">
                <a16:creationId xmlns:a16="http://schemas.microsoft.com/office/drawing/2014/main" id="{A4429216-4CB2-5779-0D17-33EAFEDEF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48"/>
            <a:ext cx="12192000" cy="6755704"/>
          </a:xfrm>
          <a:prstGeom prst="rect">
            <a:avLst/>
          </a:prstGeom>
        </p:spPr>
      </p:pic>
    </p:spTree>
    <p:extLst>
      <p:ext uri="{BB962C8B-B14F-4D97-AF65-F5344CB8AC3E}">
        <p14:creationId xmlns:p14="http://schemas.microsoft.com/office/powerpoint/2010/main" val="13734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1D44-762A-C7E5-FF0D-4162658A9A6E}"/>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Insights/ Observations</a:t>
            </a:r>
          </a:p>
        </p:txBody>
      </p:sp>
      <p:sp>
        <p:nvSpPr>
          <p:cNvPr id="3" name="Content Placeholder 2">
            <a:extLst>
              <a:ext uri="{FF2B5EF4-FFF2-40B4-BE49-F238E27FC236}">
                <a16:creationId xmlns:a16="http://schemas.microsoft.com/office/drawing/2014/main" id="{F2FFD6CA-B823-3378-FF3A-123F6032739D}"/>
              </a:ext>
            </a:extLst>
          </p:cNvPr>
          <p:cNvSpPr>
            <a:spLocks noGrp="1"/>
          </p:cNvSpPr>
          <p:nvPr>
            <p:ph idx="1"/>
          </p:nvPr>
        </p:nvSpPr>
        <p:spPr>
          <a:xfrm>
            <a:off x="304800" y="1366684"/>
            <a:ext cx="11631561" cy="5260258"/>
          </a:xfrm>
        </p:spPr>
        <p:txBody>
          <a:bodyPr>
            <a:normAutofit/>
          </a:bodyPr>
          <a:lstStyle/>
          <a:p>
            <a:r>
              <a:rPr lang="en-US" sz="2400" dirty="0">
                <a:latin typeface="Arial" panose="020B0604020202020204" pitchFamily="34" charset="0"/>
                <a:cs typeface="Arial" panose="020B0604020202020204" pitchFamily="34" charset="0"/>
              </a:rPr>
              <a:t>Total Transactions: There were 8000 transactions, totaling 4.01 billion.</a:t>
            </a:r>
          </a:p>
          <a:p>
            <a:pPr marL="0" indent="0">
              <a:buNone/>
            </a:pPr>
            <a:r>
              <a:rPr lang="en-US" sz="2400" dirty="0">
                <a:solidFill>
                  <a:srgbClr val="FFFF00"/>
                </a:solidFill>
                <a:latin typeface="Arial" panose="020B0604020202020204" pitchFamily="34" charset="0"/>
                <a:cs typeface="Arial" panose="020B0604020202020204" pitchFamily="34" charset="0"/>
              </a:rPr>
              <a:t>Fraudulent Transactions: </a:t>
            </a:r>
            <a:r>
              <a:rPr lang="en-US" sz="2400" dirty="0">
                <a:latin typeface="Arial" panose="020B0604020202020204" pitchFamily="34" charset="0"/>
                <a:cs typeface="Arial" panose="020B0604020202020204" pitchFamily="34" charset="0"/>
              </a:rPr>
              <a:t>5502 transactions amounting to 2.76 billion.</a:t>
            </a:r>
          </a:p>
          <a:p>
            <a:pPr marL="0" indent="0">
              <a:buNone/>
            </a:pPr>
            <a:r>
              <a:rPr lang="en-US" sz="2400" dirty="0">
                <a:solidFill>
                  <a:srgbClr val="FFFF00"/>
                </a:solidFill>
                <a:latin typeface="Arial" panose="020B0604020202020204" pitchFamily="34" charset="0"/>
                <a:cs typeface="Arial" panose="020B0604020202020204" pitchFamily="34" charset="0"/>
              </a:rPr>
              <a:t>Non-Fraudulent Transactions: </a:t>
            </a:r>
            <a:r>
              <a:rPr lang="en-US" sz="2400" dirty="0">
                <a:latin typeface="Arial" panose="020B0604020202020204" pitchFamily="34" charset="0"/>
                <a:cs typeface="Arial" panose="020B0604020202020204" pitchFamily="34" charset="0"/>
              </a:rPr>
              <a:t>2498 transactions totaling 1.25 billion.</a:t>
            </a:r>
          </a:p>
          <a:p>
            <a:r>
              <a:rPr lang="en-US" sz="2400" dirty="0">
                <a:latin typeface="Arial" panose="020B0604020202020204" pitchFamily="34" charset="0"/>
                <a:cs typeface="Arial" panose="020B0604020202020204" pitchFamily="34" charset="0"/>
              </a:rPr>
              <a:t>Payment Method Breakdown:</a:t>
            </a:r>
            <a:br>
              <a:rPr lang="en-US" sz="2400" dirty="0">
                <a:latin typeface="Arial" panose="020B0604020202020204" pitchFamily="34" charset="0"/>
                <a:cs typeface="Arial" panose="020B0604020202020204" pitchFamily="34" charset="0"/>
              </a:rPr>
            </a:br>
            <a:r>
              <a:rPr lang="en-US" sz="2400" dirty="0">
                <a:solidFill>
                  <a:srgbClr val="FFFF00"/>
                </a:solidFill>
                <a:latin typeface="Arial" panose="020B0604020202020204" pitchFamily="34" charset="0"/>
                <a:cs typeface="Arial" panose="020B0604020202020204" pitchFamily="34" charset="0"/>
              </a:rPr>
              <a:t>Online Transactions</a:t>
            </a:r>
            <a:r>
              <a:rPr lang="en-US" sz="2400" dirty="0">
                <a:latin typeface="Arial" panose="020B0604020202020204" pitchFamily="34" charset="0"/>
                <a:cs typeface="Arial" panose="020B0604020202020204" pitchFamily="34" charset="0"/>
              </a:rPr>
              <a:t>: 4310 transactions accounted for 2.16 billion.</a:t>
            </a:r>
            <a:br>
              <a:rPr lang="en-US" sz="2400" dirty="0">
                <a:latin typeface="Arial" panose="020B0604020202020204" pitchFamily="34" charset="0"/>
                <a:cs typeface="Arial" panose="020B0604020202020204" pitchFamily="34" charset="0"/>
              </a:rPr>
            </a:br>
            <a:r>
              <a:rPr lang="en-US" sz="2400" dirty="0">
                <a:solidFill>
                  <a:srgbClr val="FFFF00"/>
                </a:solidFill>
                <a:latin typeface="Arial" panose="020B0604020202020204" pitchFamily="34" charset="0"/>
                <a:cs typeface="Arial" panose="020B0604020202020204" pitchFamily="34" charset="0"/>
              </a:rPr>
              <a:t>UPI Transactions: </a:t>
            </a:r>
            <a:r>
              <a:rPr lang="en-US" sz="2400" dirty="0">
                <a:latin typeface="Arial" panose="020B0604020202020204" pitchFamily="34" charset="0"/>
                <a:cs typeface="Arial" panose="020B0604020202020204" pitchFamily="34" charset="0"/>
              </a:rPr>
              <a:t>1220 transactions totaled 628.74 million.</a:t>
            </a:r>
            <a:br>
              <a:rPr lang="en-US" sz="2400" dirty="0">
                <a:latin typeface="Arial" panose="020B0604020202020204" pitchFamily="34" charset="0"/>
                <a:cs typeface="Arial" panose="020B0604020202020204" pitchFamily="34" charset="0"/>
              </a:rPr>
            </a:br>
            <a:r>
              <a:rPr lang="en-US" sz="2400" dirty="0">
                <a:solidFill>
                  <a:srgbClr val="FFFF00"/>
                </a:solidFill>
                <a:latin typeface="Arial" panose="020B0604020202020204" pitchFamily="34" charset="0"/>
                <a:cs typeface="Arial" panose="020B0604020202020204" pitchFamily="34" charset="0"/>
              </a:rPr>
              <a:t>Internet Transactions: </a:t>
            </a:r>
            <a:r>
              <a:rPr lang="en-US" sz="2400" dirty="0">
                <a:latin typeface="Arial" panose="020B0604020202020204" pitchFamily="34" charset="0"/>
                <a:cs typeface="Arial" panose="020B0604020202020204" pitchFamily="34" charset="0"/>
              </a:rPr>
              <a:t>1216 transactions amounted to 612.08 million.</a:t>
            </a:r>
            <a:br>
              <a:rPr lang="en-US" sz="2400" dirty="0">
                <a:latin typeface="Arial" panose="020B0604020202020204" pitchFamily="34" charset="0"/>
                <a:cs typeface="Arial" panose="020B0604020202020204" pitchFamily="34" charset="0"/>
              </a:rPr>
            </a:br>
            <a:r>
              <a:rPr lang="en-US" sz="2400" dirty="0">
                <a:solidFill>
                  <a:srgbClr val="FFFF00"/>
                </a:solidFill>
                <a:latin typeface="Arial" panose="020B0604020202020204" pitchFamily="34" charset="0"/>
                <a:cs typeface="Arial" panose="020B0604020202020204" pitchFamily="34" charset="0"/>
              </a:rPr>
              <a:t>Mobile Transactions: </a:t>
            </a:r>
            <a:r>
              <a:rPr lang="en-US" sz="2400" dirty="0">
                <a:latin typeface="Arial" panose="020B0604020202020204" pitchFamily="34" charset="0"/>
                <a:cs typeface="Arial" panose="020B0604020202020204" pitchFamily="34" charset="0"/>
              </a:rPr>
              <a:t>1254 transactions summed up to 607.67 million.</a:t>
            </a:r>
          </a:p>
          <a:p>
            <a:r>
              <a:rPr lang="en-US" sz="2400" dirty="0">
                <a:latin typeface="Arial" panose="020B0604020202020204" pitchFamily="34" charset="0"/>
                <a:cs typeface="Arial" panose="020B0604020202020204" pitchFamily="34" charset="0"/>
              </a:rPr>
              <a:t>Distribution by Account Types:</a:t>
            </a:r>
            <a:br>
              <a:rPr lang="en-US" sz="2400" dirty="0">
                <a:latin typeface="Arial" panose="020B0604020202020204" pitchFamily="34" charset="0"/>
                <a:cs typeface="Arial" panose="020B0604020202020204" pitchFamily="34" charset="0"/>
              </a:rPr>
            </a:br>
            <a:r>
              <a:rPr lang="en-US" sz="2400" dirty="0">
                <a:solidFill>
                  <a:srgbClr val="FFFF00"/>
                </a:solidFill>
                <a:latin typeface="Arial" panose="020B0604020202020204" pitchFamily="34" charset="0"/>
                <a:cs typeface="Arial" panose="020B0604020202020204" pitchFamily="34" charset="0"/>
              </a:rPr>
              <a:t>Savings Account Transactions: </a:t>
            </a:r>
            <a:r>
              <a:rPr lang="en-US" sz="2400" dirty="0">
                <a:latin typeface="Arial" panose="020B0604020202020204" pitchFamily="34" charset="0"/>
                <a:cs typeface="Arial" panose="020B0604020202020204" pitchFamily="34" charset="0"/>
              </a:rPr>
              <a:t>2674 transactions totaled 1.34 billion.</a:t>
            </a:r>
            <a:br>
              <a:rPr lang="en-US" sz="2400" dirty="0">
                <a:latin typeface="Arial" panose="020B0604020202020204" pitchFamily="34" charset="0"/>
                <a:cs typeface="Arial" panose="020B0604020202020204" pitchFamily="34" charset="0"/>
              </a:rPr>
            </a:br>
            <a:r>
              <a:rPr lang="en-US" sz="2400" dirty="0">
                <a:solidFill>
                  <a:srgbClr val="FFFF00"/>
                </a:solidFill>
                <a:latin typeface="Arial" panose="020B0604020202020204" pitchFamily="34" charset="0"/>
                <a:cs typeface="Arial" panose="020B0604020202020204" pitchFamily="34" charset="0"/>
              </a:rPr>
              <a:t>Credit Account Transactions: </a:t>
            </a:r>
            <a:r>
              <a:rPr lang="en-US" sz="2400" dirty="0">
                <a:latin typeface="Arial" panose="020B0604020202020204" pitchFamily="34" charset="0"/>
                <a:cs typeface="Arial" panose="020B0604020202020204" pitchFamily="34" charset="0"/>
              </a:rPr>
              <a:t>2709 transactions amounted to 1.36 billion.</a:t>
            </a:r>
            <a:br>
              <a:rPr lang="en-US" sz="2400" dirty="0">
                <a:latin typeface="Arial" panose="020B0604020202020204" pitchFamily="34" charset="0"/>
                <a:cs typeface="Arial" panose="020B0604020202020204" pitchFamily="34" charset="0"/>
              </a:rPr>
            </a:br>
            <a:r>
              <a:rPr lang="en-US" sz="2400" dirty="0" err="1">
                <a:solidFill>
                  <a:srgbClr val="FFFF00"/>
                </a:solidFill>
                <a:latin typeface="Arial" panose="020B0604020202020204" pitchFamily="34" charset="0"/>
                <a:cs typeface="Arial" panose="020B0604020202020204" pitchFamily="34" charset="0"/>
              </a:rPr>
              <a:t>Chequing</a:t>
            </a:r>
            <a:r>
              <a:rPr lang="en-US" sz="2400" dirty="0">
                <a:solidFill>
                  <a:srgbClr val="FFFF00"/>
                </a:solidFill>
                <a:latin typeface="Arial" panose="020B0604020202020204" pitchFamily="34" charset="0"/>
                <a:cs typeface="Arial" panose="020B0604020202020204" pitchFamily="34" charset="0"/>
              </a:rPr>
              <a:t> Account Transactions: </a:t>
            </a:r>
            <a:r>
              <a:rPr lang="en-US" sz="2400" dirty="0">
                <a:latin typeface="Arial" panose="020B0604020202020204" pitchFamily="34" charset="0"/>
                <a:cs typeface="Arial" panose="020B0604020202020204" pitchFamily="34" charset="0"/>
              </a:rPr>
              <a:t>2617 transactions summed up to 1.31 billion.</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0347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A2AD1C-E34D-6307-61ED-543DAD89E14B}"/>
              </a:ext>
            </a:extLst>
          </p:cNvPr>
          <p:cNvSpPr txBox="1"/>
          <p:nvPr/>
        </p:nvSpPr>
        <p:spPr>
          <a:xfrm>
            <a:off x="501445" y="501445"/>
            <a:ext cx="4542503" cy="954107"/>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Customer Relationship Management (CRM)</a:t>
            </a:r>
          </a:p>
        </p:txBody>
      </p:sp>
      <p:sp>
        <p:nvSpPr>
          <p:cNvPr id="5" name="TextBox 4">
            <a:extLst>
              <a:ext uri="{FF2B5EF4-FFF2-40B4-BE49-F238E27FC236}">
                <a16:creationId xmlns:a16="http://schemas.microsoft.com/office/drawing/2014/main" id="{AC8F7FB4-0441-5FF0-71F4-BDEC55053B6F}"/>
              </a:ext>
            </a:extLst>
          </p:cNvPr>
          <p:cNvSpPr txBox="1"/>
          <p:nvPr/>
        </p:nvSpPr>
        <p:spPr>
          <a:xfrm>
            <a:off x="373626" y="1789471"/>
            <a:ext cx="4542503" cy="1477328"/>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CRM refers to strategies, processes, and technologies that banks use to manage and analyze interactions with their customers throughout entire customer lifecycle.</a:t>
            </a:r>
          </a:p>
        </p:txBody>
      </p:sp>
      <p:pic>
        <p:nvPicPr>
          <p:cNvPr id="7" name="Picture 6">
            <a:extLst>
              <a:ext uri="{FF2B5EF4-FFF2-40B4-BE49-F238E27FC236}">
                <a16:creationId xmlns:a16="http://schemas.microsoft.com/office/drawing/2014/main" id="{20305C7F-3109-DBF9-2D41-462268BDD554}"/>
              </a:ext>
            </a:extLst>
          </p:cNvPr>
          <p:cNvPicPr>
            <a:picLocks noChangeAspect="1"/>
          </p:cNvPicPr>
          <p:nvPr/>
        </p:nvPicPr>
        <p:blipFill>
          <a:blip r:embed="rId2"/>
          <a:stretch>
            <a:fillRect/>
          </a:stretch>
        </p:blipFill>
        <p:spPr>
          <a:xfrm>
            <a:off x="106193" y="3266799"/>
            <a:ext cx="5077368" cy="3463025"/>
          </a:xfrm>
          <a:prstGeom prst="rect">
            <a:avLst/>
          </a:prstGeom>
        </p:spPr>
      </p:pic>
      <p:pic>
        <p:nvPicPr>
          <p:cNvPr id="9" name="Picture 8" descr="A screenshot of a computer">
            <a:extLst>
              <a:ext uri="{FF2B5EF4-FFF2-40B4-BE49-F238E27FC236}">
                <a16:creationId xmlns:a16="http://schemas.microsoft.com/office/drawing/2014/main" id="{4DCA4586-8445-F60C-2A1E-E2F11A0ED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923" y="0"/>
            <a:ext cx="6912077" cy="6857999"/>
          </a:xfrm>
          <a:prstGeom prst="rect">
            <a:avLst/>
          </a:prstGeom>
        </p:spPr>
      </p:pic>
    </p:spTree>
    <p:extLst>
      <p:ext uri="{BB962C8B-B14F-4D97-AF65-F5344CB8AC3E}">
        <p14:creationId xmlns:p14="http://schemas.microsoft.com/office/powerpoint/2010/main" val="249802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5E3E31F-38D3-F148-1BD4-A912791CA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257"/>
            <a:ext cx="12192000" cy="6797485"/>
          </a:xfrm>
          <a:prstGeom prst="rect">
            <a:avLst/>
          </a:prstGeom>
        </p:spPr>
      </p:pic>
    </p:spTree>
    <p:extLst>
      <p:ext uri="{BB962C8B-B14F-4D97-AF65-F5344CB8AC3E}">
        <p14:creationId xmlns:p14="http://schemas.microsoft.com/office/powerpoint/2010/main" val="37046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90438B-7C19-4B0A-E446-F7AB164A0D70}"/>
              </a:ext>
            </a:extLst>
          </p:cNvPr>
          <p:cNvSpPr>
            <a:spLocks noGrp="1"/>
          </p:cNvSpPr>
          <p:nvPr>
            <p:ph type="title"/>
          </p:nvPr>
        </p:nvSpPr>
        <p:spPr>
          <a:xfrm>
            <a:off x="621792" y="1161288"/>
            <a:ext cx="3602736" cy="4526280"/>
          </a:xfrm>
        </p:spPr>
        <p:txBody>
          <a:bodyPr anchor="ctr">
            <a:normAutofit/>
          </a:bodyPr>
          <a:lstStyle/>
          <a:p>
            <a:pPr algn="ctr"/>
            <a:r>
              <a:rPr lang="en-US" sz="4000" dirty="0">
                <a:latin typeface="Arial" panose="020B0604020202020204" pitchFamily="34" charset="0"/>
                <a:cs typeface="Arial" panose="020B0604020202020204" pitchFamily="34" charset="0"/>
              </a:rPr>
              <a:t>Business Processes</a:t>
            </a:r>
          </a:p>
        </p:txBody>
      </p:sp>
      <p:graphicFrame>
        <p:nvGraphicFramePr>
          <p:cNvPr id="5" name="Content Placeholder 2">
            <a:extLst>
              <a:ext uri="{FF2B5EF4-FFF2-40B4-BE49-F238E27FC236}">
                <a16:creationId xmlns:a16="http://schemas.microsoft.com/office/drawing/2014/main" id="{17378C74-68EB-8F27-EF35-C6CC6134C108}"/>
              </a:ext>
            </a:extLst>
          </p:cNvPr>
          <p:cNvGraphicFramePr>
            <a:graphicFrameLocks noGrp="1"/>
          </p:cNvGraphicFramePr>
          <p:nvPr>
            <p:ph idx="1"/>
            <p:extLst>
              <p:ext uri="{D42A27DB-BD31-4B8C-83A1-F6EECF244321}">
                <p14:modId xmlns:p14="http://schemas.microsoft.com/office/powerpoint/2010/main" val="259999120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95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2B24-B3C5-DB8B-5240-0E42C4B3D465}"/>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Insights / Observations</a:t>
            </a:r>
          </a:p>
        </p:txBody>
      </p:sp>
      <p:sp>
        <p:nvSpPr>
          <p:cNvPr id="3" name="Content Placeholder 2">
            <a:extLst>
              <a:ext uri="{FF2B5EF4-FFF2-40B4-BE49-F238E27FC236}">
                <a16:creationId xmlns:a16="http://schemas.microsoft.com/office/drawing/2014/main" id="{E2D64E3F-D503-1569-80FF-1D1A1C364937}"/>
              </a:ext>
            </a:extLst>
          </p:cNvPr>
          <p:cNvSpPr>
            <a:spLocks noGrp="1"/>
          </p:cNvSpPr>
          <p:nvPr>
            <p:ph idx="1"/>
          </p:nvPr>
        </p:nvSpPr>
        <p:spPr>
          <a:xfrm>
            <a:off x="454383" y="2209801"/>
            <a:ext cx="10744559" cy="4195481"/>
          </a:xfrm>
        </p:spPr>
        <p:txBody>
          <a:bodyPr>
            <a:normAutofit/>
          </a:bodyPr>
          <a:lstStyle/>
          <a:p>
            <a:r>
              <a:rPr lang="en-US" dirty="0">
                <a:latin typeface="Arial" panose="020B0604020202020204" pitchFamily="34" charset="0"/>
                <a:cs typeface="Arial" panose="020B0604020202020204" pitchFamily="34" charset="0"/>
              </a:rPr>
              <a:t>In September, we experienced the highest number of complaints, reflecting a notable spike in customer feedback during that period.</a:t>
            </a:r>
          </a:p>
          <a:p>
            <a:r>
              <a:rPr lang="en-CA" dirty="0">
                <a:latin typeface="Arial" panose="020B0604020202020204" pitchFamily="34" charset="0"/>
                <a:cs typeface="Arial" panose="020B0604020202020204" pitchFamily="34" charset="0"/>
              </a:rPr>
              <a:t>Reyansh lodged the highest number of complaints, whereas Tara filed comparatively fewer grievances, indicating different levels of feedback participation.</a:t>
            </a:r>
          </a:p>
          <a:p>
            <a:r>
              <a:rPr lang="en-CA" dirty="0">
                <a:latin typeface="Arial" panose="020B0604020202020204" pitchFamily="34" charset="0"/>
                <a:cs typeface="Arial" panose="020B0604020202020204" pitchFamily="34" charset="0"/>
              </a:rPr>
              <a:t>The average rating experiences a decline during the second week of the month, reaching its peak by the fourth week, demonstrating fluctuations in satisfaction levels over the course of the month. </a:t>
            </a:r>
          </a:p>
          <a:p>
            <a:r>
              <a:rPr lang="en-CA" dirty="0">
                <a:latin typeface="Arial" panose="020B0604020202020204" pitchFamily="34" charset="0"/>
                <a:cs typeface="Arial" panose="020B0604020202020204" pitchFamily="34" charset="0"/>
              </a:rPr>
              <a:t>Throughout the interactions, Jivin has engaged in nearly 15 transactions, and despite this significant activity, only around 5 instances have resulted in any complaints whereas Advik engaged in 8 transactions, but got around 3 complaints and the rest are stationary. </a:t>
            </a:r>
          </a:p>
        </p:txBody>
      </p:sp>
    </p:spTree>
    <p:extLst>
      <p:ext uri="{BB962C8B-B14F-4D97-AF65-F5344CB8AC3E}">
        <p14:creationId xmlns:p14="http://schemas.microsoft.com/office/powerpoint/2010/main" val="258833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8" name="Picture 17">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4" name="Rectangle 23">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6EC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watercolor background with white text&#10;&#10;Description automatically generated">
            <a:extLst>
              <a:ext uri="{FF2B5EF4-FFF2-40B4-BE49-F238E27FC236}">
                <a16:creationId xmlns:a16="http://schemas.microsoft.com/office/drawing/2014/main" id="{E4A1CB80-B49C-33DA-AD34-988FD1F3E1AA}"/>
              </a:ext>
            </a:extLst>
          </p:cNvPr>
          <p:cNvPicPr>
            <a:picLocks noChangeAspect="1"/>
          </p:cNvPicPr>
          <p:nvPr/>
        </p:nvPicPr>
        <p:blipFill rotWithShape="1">
          <a:blip r:embed="rId7"/>
          <a:srcRect t="28016" r="-1" b="8788"/>
          <a:stretch/>
        </p:blipFill>
        <p:spPr>
          <a:xfrm>
            <a:off x="643467" y="643467"/>
            <a:ext cx="10905066" cy="5571066"/>
          </a:xfrm>
          <a:prstGeom prst="rect">
            <a:avLst/>
          </a:prstGeom>
        </p:spPr>
      </p:pic>
      <p:sp>
        <p:nvSpPr>
          <p:cNvPr id="28" name="Rectangle 27">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75782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C47BDAC-E165-22B1-90BC-14DC65E72865}"/>
              </a:ext>
            </a:extLst>
          </p:cNvPr>
          <p:cNvGraphicFramePr>
            <a:graphicFrameLocks noGrp="1"/>
          </p:cNvGraphicFramePr>
          <p:nvPr>
            <p:ph idx="1"/>
            <p:extLst>
              <p:ext uri="{D42A27DB-BD31-4B8C-83A1-F6EECF244321}">
                <p14:modId xmlns:p14="http://schemas.microsoft.com/office/powerpoint/2010/main" val="3835932470"/>
              </p:ext>
            </p:extLst>
          </p:nvPr>
        </p:nvGraphicFramePr>
        <p:xfrm>
          <a:off x="260554" y="1366683"/>
          <a:ext cx="11670891" cy="4436279"/>
        </p:xfrm>
        <a:graphic>
          <a:graphicData uri="http://schemas.openxmlformats.org/drawingml/2006/table">
            <a:tbl>
              <a:tblPr firstRow="1" bandRow="1">
                <a:tableStyleId>{21E4AEA4-8DFA-4A89-87EB-49C32662AFE0}</a:tableStyleId>
              </a:tblPr>
              <a:tblGrid>
                <a:gridCol w="1455173">
                  <a:extLst>
                    <a:ext uri="{9D8B030D-6E8A-4147-A177-3AD203B41FA5}">
                      <a16:colId xmlns:a16="http://schemas.microsoft.com/office/drawing/2014/main" val="3713505982"/>
                    </a:ext>
                  </a:extLst>
                </a:gridCol>
                <a:gridCol w="1332335">
                  <a:extLst>
                    <a:ext uri="{9D8B030D-6E8A-4147-A177-3AD203B41FA5}">
                      <a16:colId xmlns:a16="http://schemas.microsoft.com/office/drawing/2014/main" val="1471376236"/>
                    </a:ext>
                  </a:extLst>
                </a:gridCol>
                <a:gridCol w="1195705">
                  <a:extLst>
                    <a:ext uri="{9D8B030D-6E8A-4147-A177-3AD203B41FA5}">
                      <a16:colId xmlns:a16="http://schemas.microsoft.com/office/drawing/2014/main" val="2187511430"/>
                    </a:ext>
                  </a:extLst>
                </a:gridCol>
                <a:gridCol w="1505268">
                  <a:extLst>
                    <a:ext uri="{9D8B030D-6E8A-4147-A177-3AD203B41FA5}">
                      <a16:colId xmlns:a16="http://schemas.microsoft.com/office/drawing/2014/main" val="59697409"/>
                    </a:ext>
                  </a:extLst>
                </a:gridCol>
                <a:gridCol w="858484">
                  <a:extLst>
                    <a:ext uri="{9D8B030D-6E8A-4147-A177-3AD203B41FA5}">
                      <a16:colId xmlns:a16="http://schemas.microsoft.com/office/drawing/2014/main" val="2532772575"/>
                    </a:ext>
                  </a:extLst>
                </a:gridCol>
                <a:gridCol w="932539">
                  <a:extLst>
                    <a:ext uri="{9D8B030D-6E8A-4147-A177-3AD203B41FA5}">
                      <a16:colId xmlns:a16="http://schemas.microsoft.com/office/drawing/2014/main" val="453931656"/>
                    </a:ext>
                  </a:extLst>
                </a:gridCol>
                <a:gridCol w="947665">
                  <a:extLst>
                    <a:ext uri="{9D8B030D-6E8A-4147-A177-3AD203B41FA5}">
                      <a16:colId xmlns:a16="http://schemas.microsoft.com/office/drawing/2014/main" val="2920862931"/>
                    </a:ext>
                  </a:extLst>
                </a:gridCol>
                <a:gridCol w="816227">
                  <a:extLst>
                    <a:ext uri="{9D8B030D-6E8A-4147-A177-3AD203B41FA5}">
                      <a16:colId xmlns:a16="http://schemas.microsoft.com/office/drawing/2014/main" val="2700739699"/>
                    </a:ext>
                  </a:extLst>
                </a:gridCol>
                <a:gridCol w="1258529">
                  <a:extLst>
                    <a:ext uri="{9D8B030D-6E8A-4147-A177-3AD203B41FA5}">
                      <a16:colId xmlns:a16="http://schemas.microsoft.com/office/drawing/2014/main" val="1633085856"/>
                    </a:ext>
                  </a:extLst>
                </a:gridCol>
                <a:gridCol w="1368966">
                  <a:extLst>
                    <a:ext uri="{9D8B030D-6E8A-4147-A177-3AD203B41FA5}">
                      <a16:colId xmlns:a16="http://schemas.microsoft.com/office/drawing/2014/main" val="145290528"/>
                    </a:ext>
                  </a:extLst>
                </a:gridCol>
              </a:tblGrid>
              <a:tr h="1079039">
                <a:tc>
                  <a:txBody>
                    <a:bodyPr/>
                    <a:lstStyle/>
                    <a:p>
                      <a:endParaRPr lang="en-IN" dirty="0"/>
                    </a:p>
                  </a:txBody>
                  <a:tcPr/>
                </a:tc>
                <a:tc>
                  <a:txBody>
                    <a:bodyPr/>
                    <a:lstStyle/>
                    <a:p>
                      <a:r>
                        <a:rPr lang="en-IN" dirty="0"/>
                        <a:t>Location</a:t>
                      </a:r>
                    </a:p>
                  </a:txBody>
                  <a:tcPr/>
                </a:tc>
                <a:tc>
                  <a:txBody>
                    <a:bodyPr/>
                    <a:lstStyle/>
                    <a:p>
                      <a:r>
                        <a:rPr lang="en-IN" dirty="0"/>
                        <a:t>Account</a:t>
                      </a:r>
                    </a:p>
                  </a:txBody>
                  <a:tcPr/>
                </a:tc>
                <a:tc>
                  <a:txBody>
                    <a:bodyPr/>
                    <a:lstStyle/>
                    <a:p>
                      <a:r>
                        <a:rPr lang="en-IN" dirty="0"/>
                        <a:t>Transaction</a:t>
                      </a:r>
                    </a:p>
                  </a:txBody>
                  <a:tcPr/>
                </a:tc>
                <a:tc>
                  <a:txBody>
                    <a:bodyPr/>
                    <a:lstStyle/>
                    <a:p>
                      <a:r>
                        <a:rPr lang="en-IN" dirty="0"/>
                        <a:t>Date</a:t>
                      </a:r>
                    </a:p>
                  </a:txBody>
                  <a:tcPr/>
                </a:tc>
                <a:tc>
                  <a:txBody>
                    <a:bodyPr/>
                    <a:lstStyle/>
                    <a:p>
                      <a:r>
                        <a:rPr lang="en-IN" dirty="0"/>
                        <a:t>Is Forex</a:t>
                      </a:r>
                    </a:p>
                  </a:txBody>
                  <a:tcPr/>
                </a:tc>
                <a:tc>
                  <a:txBody>
                    <a:bodyPr/>
                    <a:lstStyle/>
                    <a:p>
                      <a:r>
                        <a:rPr lang="en-IN" dirty="0"/>
                        <a:t>Is Fraud</a:t>
                      </a:r>
                    </a:p>
                  </a:txBody>
                  <a:tcPr/>
                </a:tc>
                <a:tc>
                  <a:txBody>
                    <a:bodyPr/>
                    <a:lstStyle/>
                    <a:p>
                      <a:r>
                        <a:rPr lang="en-IN" dirty="0"/>
                        <a:t>Time</a:t>
                      </a:r>
                    </a:p>
                  </a:txBody>
                  <a:tcPr/>
                </a:tc>
                <a:tc>
                  <a:txBody>
                    <a:bodyPr/>
                    <a:lstStyle/>
                    <a:p>
                      <a:r>
                        <a:rPr lang="en-IN" dirty="0"/>
                        <a:t>Currency</a:t>
                      </a:r>
                    </a:p>
                  </a:txBody>
                  <a:tcPr/>
                </a:tc>
                <a:tc>
                  <a:txBody>
                    <a:bodyPr/>
                    <a:lstStyle/>
                    <a:p>
                      <a:r>
                        <a:rPr lang="en-IN" dirty="0"/>
                        <a:t>Complaint</a:t>
                      </a:r>
                    </a:p>
                  </a:txBody>
                  <a:tcPr/>
                </a:tc>
                <a:extLst>
                  <a:ext uri="{0D108BD9-81ED-4DB2-BD59-A6C34878D82A}">
                    <a16:rowId xmlns:a16="http://schemas.microsoft.com/office/drawing/2014/main" val="3091894189"/>
                  </a:ext>
                </a:extLst>
              </a:tr>
              <a:tr h="679290">
                <a:tc>
                  <a:txBody>
                    <a:bodyPr/>
                    <a:lstStyle/>
                    <a:p>
                      <a:r>
                        <a:rPr lang="en-IN" dirty="0"/>
                        <a:t>KYC</a:t>
                      </a:r>
                    </a:p>
                  </a:txBody>
                  <a:tcPr/>
                </a:tc>
                <a:tc>
                  <a:txBody>
                    <a:bodyPr/>
                    <a:lstStyle/>
                    <a:p>
                      <a:pPr algn="ctr"/>
                      <a:r>
                        <a:rPr lang="en-IN" dirty="0"/>
                        <a:t>X</a:t>
                      </a:r>
                    </a:p>
                  </a:txBody>
                  <a:tcPr/>
                </a:tc>
                <a:tc>
                  <a:txBody>
                    <a:bodyPr/>
                    <a:lstStyle/>
                    <a:p>
                      <a:pPr algn="ctr"/>
                      <a:r>
                        <a:rPr lang="en-IN" dirty="0"/>
                        <a:t>X</a:t>
                      </a:r>
                    </a:p>
                  </a:txBody>
                  <a:tcPr/>
                </a:tc>
                <a:tc>
                  <a:txBody>
                    <a:bodyPr/>
                    <a:lstStyle/>
                    <a:p>
                      <a:pPr algn="ctr"/>
                      <a:endParaRPr lang="en-IN" dirty="0"/>
                    </a:p>
                  </a:txBody>
                  <a:tcPr/>
                </a:tc>
                <a:tc>
                  <a:txBody>
                    <a:bodyPr/>
                    <a:lstStyle/>
                    <a:p>
                      <a:pPr algn="ctr"/>
                      <a:r>
                        <a:rPr lang="en-IN" dirty="0"/>
                        <a:t>X</a:t>
                      </a:r>
                    </a:p>
                  </a:txBody>
                  <a:tcPr/>
                </a:tc>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extLst>
                  <a:ext uri="{0D108BD9-81ED-4DB2-BD59-A6C34878D82A}">
                    <a16:rowId xmlns:a16="http://schemas.microsoft.com/office/drawing/2014/main" val="4206766830"/>
                  </a:ext>
                </a:extLst>
              </a:tr>
              <a:tr h="679290">
                <a:tc>
                  <a:txBody>
                    <a:bodyPr/>
                    <a:lstStyle/>
                    <a:p>
                      <a:r>
                        <a:rPr lang="en-IN" dirty="0"/>
                        <a:t>Transaction</a:t>
                      </a:r>
                    </a:p>
                  </a:txBody>
                  <a:tcPr/>
                </a:tc>
                <a:tc>
                  <a:txBody>
                    <a:bodyPr/>
                    <a:lstStyle/>
                    <a:p>
                      <a:pPr algn="ctr"/>
                      <a:endParaRPr lang="en-IN" dirty="0"/>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endParaRPr lang="en-IN" dirty="0"/>
                    </a:p>
                  </a:txBody>
                  <a:tcPr/>
                </a:tc>
                <a:tc>
                  <a:txBody>
                    <a:bodyPr/>
                    <a:lstStyle/>
                    <a:p>
                      <a:pPr algn="ctr"/>
                      <a:r>
                        <a:rPr lang="en-IN" dirty="0"/>
                        <a:t>X</a:t>
                      </a:r>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1481803902"/>
                  </a:ext>
                </a:extLst>
              </a:tr>
              <a:tr h="679290">
                <a:tc>
                  <a:txBody>
                    <a:bodyPr/>
                    <a:lstStyle/>
                    <a:p>
                      <a:r>
                        <a:rPr lang="en-IN" dirty="0"/>
                        <a:t>Forex</a:t>
                      </a:r>
                    </a:p>
                  </a:txBody>
                  <a:tcPr/>
                </a:tc>
                <a:tc>
                  <a:txBody>
                    <a:bodyPr/>
                    <a:lstStyle/>
                    <a:p>
                      <a:pPr algn="ctr"/>
                      <a:endParaRPr lang="en-IN"/>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endParaRPr lang="en-IN"/>
                    </a:p>
                  </a:txBody>
                  <a:tcPr/>
                </a:tc>
                <a:tc>
                  <a:txBody>
                    <a:bodyPr/>
                    <a:lstStyle/>
                    <a:p>
                      <a:pPr algn="ctr"/>
                      <a:r>
                        <a:rPr lang="en-IN" dirty="0"/>
                        <a:t>X</a:t>
                      </a:r>
                    </a:p>
                  </a:txBody>
                  <a:tcPr/>
                </a:tc>
                <a:tc>
                  <a:txBody>
                    <a:bodyPr/>
                    <a:lstStyle/>
                    <a:p>
                      <a:pPr algn="ctr"/>
                      <a:r>
                        <a:rPr lang="en-IN" dirty="0"/>
                        <a:t>X</a:t>
                      </a:r>
                    </a:p>
                  </a:txBody>
                  <a:tcPr/>
                </a:tc>
                <a:tc>
                  <a:txBody>
                    <a:bodyPr/>
                    <a:lstStyle/>
                    <a:p>
                      <a:pPr algn="ctr"/>
                      <a:endParaRPr lang="en-IN" dirty="0"/>
                    </a:p>
                  </a:txBody>
                  <a:tcPr/>
                </a:tc>
                <a:extLst>
                  <a:ext uri="{0D108BD9-81ED-4DB2-BD59-A6C34878D82A}">
                    <a16:rowId xmlns:a16="http://schemas.microsoft.com/office/drawing/2014/main" val="3757069849"/>
                  </a:ext>
                </a:extLst>
              </a:tr>
              <a:tr h="627904">
                <a:tc>
                  <a:txBody>
                    <a:bodyPr/>
                    <a:lstStyle/>
                    <a:p>
                      <a:r>
                        <a:rPr lang="en-IN" dirty="0"/>
                        <a:t>Fraud Detection</a:t>
                      </a:r>
                    </a:p>
                  </a:txBody>
                  <a:tcPr/>
                </a:tc>
                <a:tc>
                  <a:txBody>
                    <a:bodyPr/>
                    <a:lstStyle/>
                    <a:p>
                      <a:pPr algn="ctr"/>
                      <a:endParaRPr lang="en-IN" dirty="0"/>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432447299"/>
                  </a:ext>
                </a:extLst>
              </a:tr>
              <a:tr h="679290">
                <a:tc>
                  <a:txBody>
                    <a:bodyPr/>
                    <a:lstStyle/>
                    <a:p>
                      <a:r>
                        <a:rPr lang="en-IN" dirty="0"/>
                        <a:t>CRM</a:t>
                      </a:r>
                    </a:p>
                  </a:txBody>
                  <a:tcPr/>
                </a:tc>
                <a:tc>
                  <a:txBody>
                    <a:bodyPr/>
                    <a:lstStyle/>
                    <a:p>
                      <a:pPr algn="ctr"/>
                      <a:endParaRPr lang="en-IN" dirty="0"/>
                    </a:p>
                  </a:txBody>
                  <a:tcPr/>
                </a:tc>
                <a:tc>
                  <a:txBody>
                    <a:bodyPr/>
                    <a:lstStyle/>
                    <a:p>
                      <a:pPr algn="ctr"/>
                      <a:r>
                        <a:rPr lang="en-IN" dirty="0"/>
                        <a:t>X</a:t>
                      </a:r>
                    </a:p>
                  </a:txBody>
                  <a:tcPr/>
                </a:tc>
                <a:tc>
                  <a:txBody>
                    <a:bodyPr/>
                    <a:lstStyle/>
                    <a:p>
                      <a:pPr algn="ctr"/>
                      <a:r>
                        <a:rPr lang="en-IN" dirty="0"/>
                        <a:t>X</a:t>
                      </a:r>
                    </a:p>
                  </a:txBody>
                  <a:tcPr/>
                </a:tc>
                <a:tc>
                  <a:txBody>
                    <a:bodyPr/>
                    <a:lstStyle/>
                    <a:p>
                      <a:pPr algn="ctr"/>
                      <a:r>
                        <a:rPr lang="en-IN" dirty="0"/>
                        <a:t>X</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X</a:t>
                      </a:r>
                    </a:p>
                  </a:txBody>
                  <a:tcPr/>
                </a:tc>
                <a:extLst>
                  <a:ext uri="{0D108BD9-81ED-4DB2-BD59-A6C34878D82A}">
                    <a16:rowId xmlns:a16="http://schemas.microsoft.com/office/drawing/2014/main" val="3332558149"/>
                  </a:ext>
                </a:extLst>
              </a:tr>
            </a:tbl>
          </a:graphicData>
        </a:graphic>
      </p:graphicFrame>
      <p:sp>
        <p:nvSpPr>
          <p:cNvPr id="5" name="TextBox 4">
            <a:extLst>
              <a:ext uri="{FF2B5EF4-FFF2-40B4-BE49-F238E27FC236}">
                <a16:creationId xmlns:a16="http://schemas.microsoft.com/office/drawing/2014/main" id="{A1A14972-DB77-DC8A-6EDD-3F4E06CBBCA0}"/>
              </a:ext>
            </a:extLst>
          </p:cNvPr>
          <p:cNvSpPr txBox="1"/>
          <p:nvPr/>
        </p:nvSpPr>
        <p:spPr>
          <a:xfrm>
            <a:off x="3559277" y="245806"/>
            <a:ext cx="4798142" cy="584775"/>
          </a:xfrm>
          <a:prstGeom prst="rect">
            <a:avLst/>
          </a:prstGeom>
          <a:noFill/>
        </p:spPr>
        <p:txBody>
          <a:bodyPr wrap="square" rtlCol="0">
            <a:spAutoFit/>
          </a:bodyPr>
          <a:lstStyle/>
          <a:p>
            <a:pPr algn="ctr"/>
            <a:r>
              <a:rPr lang="en-CA" sz="3200" dirty="0">
                <a:latin typeface="Arial" panose="020B0604020202020204" pitchFamily="34" charset="0"/>
                <a:cs typeface="Arial" panose="020B0604020202020204" pitchFamily="34" charset="0"/>
              </a:rPr>
              <a:t>Business Matrix</a:t>
            </a:r>
          </a:p>
        </p:txBody>
      </p:sp>
    </p:spTree>
    <p:extLst>
      <p:ext uri="{BB962C8B-B14F-4D97-AF65-F5344CB8AC3E}">
        <p14:creationId xmlns:p14="http://schemas.microsoft.com/office/powerpoint/2010/main" val="170936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B743-3AD1-6685-6654-D9766EBBE623}"/>
              </a:ext>
            </a:extLst>
          </p:cNvPr>
          <p:cNvSpPr>
            <a:spLocks noGrp="1"/>
          </p:cNvSpPr>
          <p:nvPr>
            <p:ph type="title"/>
          </p:nvPr>
        </p:nvSpPr>
        <p:spPr>
          <a:xfrm>
            <a:off x="651387" y="89822"/>
            <a:ext cx="10515600" cy="716423"/>
          </a:xfrm>
        </p:spPr>
        <p:txBody>
          <a:bodyPr/>
          <a:lstStyle/>
          <a:p>
            <a:pPr algn="ctr"/>
            <a:r>
              <a:rPr lang="en-CA" dirty="0"/>
              <a:t>Consolidated Model</a:t>
            </a:r>
          </a:p>
        </p:txBody>
      </p:sp>
      <p:pic>
        <p:nvPicPr>
          <p:cNvPr id="5" name="Picture 4">
            <a:extLst>
              <a:ext uri="{FF2B5EF4-FFF2-40B4-BE49-F238E27FC236}">
                <a16:creationId xmlns:a16="http://schemas.microsoft.com/office/drawing/2014/main" id="{47EED401-9B96-0870-7140-64EE54C4264D}"/>
              </a:ext>
            </a:extLst>
          </p:cNvPr>
          <p:cNvPicPr>
            <a:picLocks noChangeAspect="1"/>
          </p:cNvPicPr>
          <p:nvPr/>
        </p:nvPicPr>
        <p:blipFill>
          <a:blip r:embed="rId2"/>
          <a:stretch>
            <a:fillRect/>
          </a:stretch>
        </p:blipFill>
        <p:spPr>
          <a:xfrm>
            <a:off x="0" y="1189702"/>
            <a:ext cx="12192000" cy="5668298"/>
          </a:xfrm>
          <a:prstGeom prst="rect">
            <a:avLst/>
          </a:prstGeom>
          <a:ln>
            <a:noFill/>
          </a:ln>
          <a:effectLst>
            <a:softEdge rad="112500"/>
          </a:effectLst>
        </p:spPr>
      </p:pic>
    </p:spTree>
    <p:extLst>
      <p:ext uri="{BB962C8B-B14F-4D97-AF65-F5344CB8AC3E}">
        <p14:creationId xmlns:p14="http://schemas.microsoft.com/office/powerpoint/2010/main" val="231935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48640-EEB4-0950-05A1-A25D7263019B}"/>
              </a:ext>
            </a:extLst>
          </p:cNvPr>
          <p:cNvSpPr txBox="1"/>
          <p:nvPr/>
        </p:nvSpPr>
        <p:spPr>
          <a:xfrm>
            <a:off x="245808" y="521110"/>
            <a:ext cx="5279921" cy="1446550"/>
          </a:xfrm>
          <a:prstGeom prst="rect">
            <a:avLst/>
          </a:prstGeom>
          <a:noFill/>
        </p:spPr>
        <p:txBody>
          <a:bodyPr wrap="square" rtlCol="0">
            <a:spAutoFit/>
          </a:bodyPr>
          <a:lstStyle/>
          <a:p>
            <a:pPr algn="ctr"/>
            <a:r>
              <a:rPr lang="en-CA" sz="4400" b="1" dirty="0">
                <a:latin typeface="Arial" panose="020B0604020202020204" pitchFamily="34" charset="0"/>
                <a:cs typeface="Arial" panose="020B0604020202020204" pitchFamily="34" charset="0"/>
              </a:rPr>
              <a:t>Know Your Customer (KYC)</a:t>
            </a:r>
          </a:p>
        </p:txBody>
      </p:sp>
      <p:sp>
        <p:nvSpPr>
          <p:cNvPr id="5" name="TextBox 4">
            <a:extLst>
              <a:ext uri="{FF2B5EF4-FFF2-40B4-BE49-F238E27FC236}">
                <a16:creationId xmlns:a16="http://schemas.microsoft.com/office/drawing/2014/main" id="{9D0AF6BA-2C42-3BBA-D8A9-9FEA9F06ECBD}"/>
              </a:ext>
            </a:extLst>
          </p:cNvPr>
          <p:cNvSpPr txBox="1"/>
          <p:nvPr/>
        </p:nvSpPr>
        <p:spPr>
          <a:xfrm>
            <a:off x="68825" y="1995927"/>
            <a:ext cx="5673213" cy="1477328"/>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KYC is a process used by banks to verify the identity of their clients, assess their risk levels, and ensure compliance with regulations, ultimately aiming to prevent money laundering, fraud, and other illicit activities.</a:t>
            </a:r>
          </a:p>
        </p:txBody>
      </p:sp>
      <p:pic>
        <p:nvPicPr>
          <p:cNvPr id="7" name="Picture 6">
            <a:extLst>
              <a:ext uri="{FF2B5EF4-FFF2-40B4-BE49-F238E27FC236}">
                <a16:creationId xmlns:a16="http://schemas.microsoft.com/office/drawing/2014/main" id="{35F1BC0E-73C6-EA19-6E5F-1758C63DF4F8}"/>
              </a:ext>
            </a:extLst>
          </p:cNvPr>
          <p:cNvPicPr>
            <a:picLocks noChangeAspect="1"/>
          </p:cNvPicPr>
          <p:nvPr/>
        </p:nvPicPr>
        <p:blipFill>
          <a:blip r:embed="rId2"/>
          <a:stretch>
            <a:fillRect/>
          </a:stretch>
        </p:blipFill>
        <p:spPr>
          <a:xfrm>
            <a:off x="147484" y="3652255"/>
            <a:ext cx="5004911" cy="3026744"/>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111EE82C-C28B-E4A6-ACE4-00A41461C2E6}"/>
              </a:ext>
            </a:extLst>
          </p:cNvPr>
          <p:cNvPicPr>
            <a:picLocks noChangeAspect="1"/>
          </p:cNvPicPr>
          <p:nvPr/>
        </p:nvPicPr>
        <p:blipFill rotWithShape="1">
          <a:blip r:embed="rId3">
            <a:extLst>
              <a:ext uri="{28A0092B-C50C-407E-A947-70E740481C1C}">
                <a14:useLocalDpi xmlns:a14="http://schemas.microsoft.com/office/drawing/2010/main" val="0"/>
              </a:ext>
            </a:extLst>
          </a:blip>
          <a:srcRect b="4661"/>
          <a:stretch/>
        </p:blipFill>
        <p:spPr>
          <a:xfrm>
            <a:off x="5614220" y="0"/>
            <a:ext cx="6577780" cy="6858000"/>
          </a:xfrm>
          <a:prstGeom prst="rect">
            <a:avLst/>
          </a:prstGeom>
        </p:spPr>
      </p:pic>
    </p:spTree>
    <p:extLst>
      <p:ext uri="{BB962C8B-B14F-4D97-AF65-F5344CB8AC3E}">
        <p14:creationId xmlns:p14="http://schemas.microsoft.com/office/powerpoint/2010/main" val="296546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B90D-6265-3EFD-8947-F2C309BB4023}"/>
              </a:ext>
            </a:extLst>
          </p:cNvPr>
          <p:cNvSpPr>
            <a:spLocks noGrp="1"/>
          </p:cNvSpPr>
          <p:nvPr>
            <p:ph type="title"/>
          </p:nvPr>
        </p:nvSpPr>
        <p:spPr>
          <a:xfrm>
            <a:off x="3084512" y="344563"/>
            <a:ext cx="5567876" cy="884469"/>
          </a:xfrm>
        </p:spPr>
        <p:txBody>
          <a:bodyPr/>
          <a:lstStyle/>
          <a:p>
            <a:pPr algn="ctr"/>
            <a:r>
              <a:rPr lang="en-CA" sz="4800" dirty="0">
                <a:latin typeface="Arial" panose="020B0604020202020204" pitchFamily="34" charset="0"/>
                <a:cs typeface="Arial" panose="020B0604020202020204" pitchFamily="34" charset="0"/>
              </a:rPr>
              <a:t>Importance</a:t>
            </a:r>
            <a:r>
              <a:rPr lang="en-CA" dirty="0">
                <a:latin typeface="Arial" panose="020B0604020202020204" pitchFamily="34" charset="0"/>
                <a:cs typeface="Arial" panose="020B0604020202020204" pitchFamily="34" charset="0"/>
              </a:rPr>
              <a:t> of KYC</a:t>
            </a:r>
          </a:p>
        </p:txBody>
      </p:sp>
      <p:sp>
        <p:nvSpPr>
          <p:cNvPr id="3" name="Content Placeholder 2">
            <a:extLst>
              <a:ext uri="{FF2B5EF4-FFF2-40B4-BE49-F238E27FC236}">
                <a16:creationId xmlns:a16="http://schemas.microsoft.com/office/drawing/2014/main" id="{CF996782-E52E-FE9D-23E9-2D3F05DA52AD}"/>
              </a:ext>
            </a:extLst>
          </p:cNvPr>
          <p:cNvSpPr>
            <a:spLocks noGrp="1"/>
          </p:cNvSpPr>
          <p:nvPr>
            <p:ph idx="1"/>
          </p:nvPr>
        </p:nvSpPr>
        <p:spPr>
          <a:xfrm>
            <a:off x="265472" y="1455174"/>
            <a:ext cx="11484076" cy="4793225"/>
          </a:xfrm>
        </p:spPr>
        <p:txBody>
          <a:bodyPr>
            <a:normAutofit/>
          </a:bodyPr>
          <a:lstStyle/>
          <a:p>
            <a:pPr>
              <a:lnSpc>
                <a:spcPct val="107000"/>
              </a:lnSpc>
              <a:spcAft>
                <a:spcPts val="800"/>
              </a:spcAft>
            </a:pPr>
            <a:r>
              <a:rPr lang="en-CA" sz="2000" kern="100" dirty="0">
                <a:solidFill>
                  <a:srgbClr val="FFFF00"/>
                </a:solidFill>
                <a:effectLst/>
                <a:latin typeface="Arial" panose="020B0604020202020204" pitchFamily="34" charset="0"/>
                <a:ea typeface="Aptos" panose="020B0004020202020204" pitchFamily="34" charset="0"/>
                <a:cs typeface="Arial" panose="020B0604020202020204" pitchFamily="34" charset="0"/>
              </a:rPr>
              <a:t>Enhanced Security</a:t>
            </a:r>
            <a:r>
              <a:rPr lang="en-CA" sz="2000" kern="100" dirty="0">
                <a:effectLst/>
                <a:latin typeface="Arial" panose="020B0604020202020204" pitchFamily="34" charset="0"/>
                <a:ea typeface="Aptos" panose="020B0004020202020204" pitchFamily="34" charset="0"/>
                <a:cs typeface="Arial" panose="020B0604020202020204" pitchFamily="34" charset="0"/>
              </a:rPr>
              <a:t>: KYC processes help banks mitigate fraud risks by verifying customer identities, ensuring secure transactions, and protecting against identity theft.</a:t>
            </a:r>
            <a:endParaRPr lang="en-CA" sz="1200" kern="100" dirty="0">
              <a:effectLst/>
              <a:latin typeface="Arial" panose="020B0604020202020204" pitchFamily="34" charset="0"/>
              <a:ea typeface="Aptos" panose="020B0004020202020204" pitchFamily="34" charset="0"/>
              <a:cs typeface="Arial" panose="020B0604020202020204" pitchFamily="34" charset="0"/>
            </a:endParaRPr>
          </a:p>
          <a:p>
            <a:pPr>
              <a:lnSpc>
                <a:spcPct val="107000"/>
              </a:lnSpc>
              <a:spcAft>
                <a:spcPts val="800"/>
              </a:spcAft>
            </a:pPr>
            <a:r>
              <a:rPr lang="en-CA" sz="2000" kern="100" dirty="0">
                <a:solidFill>
                  <a:srgbClr val="FFFF00"/>
                </a:solidFill>
                <a:effectLst/>
                <a:latin typeface="Arial" panose="020B0604020202020204" pitchFamily="34" charset="0"/>
                <a:ea typeface="Aptos" panose="020B0004020202020204" pitchFamily="34" charset="0"/>
                <a:cs typeface="Arial" panose="020B0604020202020204" pitchFamily="34" charset="0"/>
              </a:rPr>
              <a:t>Regulatory Compliance</a:t>
            </a:r>
            <a:r>
              <a:rPr lang="en-CA" sz="2000" kern="100" dirty="0">
                <a:effectLst/>
                <a:latin typeface="Arial" panose="020B0604020202020204" pitchFamily="34" charset="0"/>
                <a:ea typeface="Aptos" panose="020B0004020202020204" pitchFamily="34" charset="0"/>
                <a:cs typeface="Arial" panose="020B0604020202020204" pitchFamily="34" charset="0"/>
              </a:rPr>
              <a:t>: KYC is crucial for banks to comply with anti-money laundering (AML) regulations and counterterrorism financing standards, avoiding hefty penalties. </a:t>
            </a:r>
            <a:endParaRPr lang="en-CA" sz="1200" kern="100" dirty="0">
              <a:effectLst/>
              <a:latin typeface="Arial" panose="020B0604020202020204" pitchFamily="34" charset="0"/>
              <a:ea typeface="Aptos" panose="020B0004020202020204" pitchFamily="34" charset="0"/>
              <a:cs typeface="Arial" panose="020B0604020202020204" pitchFamily="34" charset="0"/>
            </a:endParaRPr>
          </a:p>
          <a:p>
            <a:pPr>
              <a:lnSpc>
                <a:spcPct val="107000"/>
              </a:lnSpc>
              <a:spcAft>
                <a:spcPts val="800"/>
              </a:spcAft>
            </a:pPr>
            <a:r>
              <a:rPr lang="en-CA" sz="2000" kern="100" dirty="0">
                <a:solidFill>
                  <a:srgbClr val="FFFF00"/>
                </a:solidFill>
                <a:effectLst/>
                <a:latin typeface="Arial" panose="020B0604020202020204" pitchFamily="34" charset="0"/>
                <a:ea typeface="Aptos" panose="020B0004020202020204" pitchFamily="34" charset="0"/>
                <a:cs typeface="Arial" panose="020B0604020202020204" pitchFamily="34" charset="0"/>
              </a:rPr>
              <a:t>Customer Trust</a:t>
            </a:r>
            <a:r>
              <a:rPr lang="en-CA" sz="2000" kern="100" dirty="0">
                <a:effectLst/>
                <a:latin typeface="Arial" panose="020B0604020202020204" pitchFamily="34" charset="0"/>
                <a:ea typeface="Aptos" panose="020B0004020202020204" pitchFamily="34" charset="0"/>
                <a:cs typeface="Arial" panose="020B0604020202020204" pitchFamily="34" charset="0"/>
              </a:rPr>
              <a:t>: Implementing rigorous KYC measures builds customer trust, as it demonstrates a bank’s commitment to safeguarding personal and financial information.</a:t>
            </a:r>
            <a:endParaRPr lang="en-CA" sz="1200" kern="100" dirty="0">
              <a:effectLst/>
              <a:latin typeface="Arial" panose="020B0604020202020204" pitchFamily="34" charset="0"/>
              <a:ea typeface="Aptos" panose="020B0004020202020204" pitchFamily="34" charset="0"/>
              <a:cs typeface="Arial" panose="020B0604020202020204" pitchFamily="34" charset="0"/>
            </a:endParaRPr>
          </a:p>
          <a:p>
            <a:pPr>
              <a:lnSpc>
                <a:spcPct val="107000"/>
              </a:lnSpc>
              <a:spcAft>
                <a:spcPts val="800"/>
              </a:spcAft>
            </a:pPr>
            <a:r>
              <a:rPr lang="en-CA" sz="2000" kern="100" dirty="0">
                <a:solidFill>
                  <a:srgbClr val="FFFF00"/>
                </a:solidFill>
                <a:effectLst/>
                <a:latin typeface="Arial" panose="020B0604020202020204" pitchFamily="34" charset="0"/>
                <a:ea typeface="Aptos" panose="020B0004020202020204" pitchFamily="34" charset="0"/>
                <a:cs typeface="Arial" panose="020B0604020202020204" pitchFamily="34" charset="0"/>
              </a:rPr>
              <a:t>Operational Efficiency</a:t>
            </a:r>
            <a:r>
              <a:rPr lang="en-CA" sz="2000" kern="100" dirty="0">
                <a:effectLst/>
                <a:latin typeface="Arial" panose="020B0604020202020204" pitchFamily="34" charset="0"/>
                <a:ea typeface="Aptos" panose="020B0004020202020204" pitchFamily="34" charset="0"/>
                <a:cs typeface="Arial" panose="020B0604020202020204" pitchFamily="34" charset="0"/>
              </a:rPr>
              <a:t>: Effective KYC procedures streamline customer onboarding and transaction processes, leading to improved operational efficiency and customer satisfaction.</a:t>
            </a:r>
            <a:endParaRPr lang="en-CA" sz="1200" kern="100" dirty="0">
              <a:effectLst/>
              <a:latin typeface="Arial" panose="020B0604020202020204" pitchFamily="34" charset="0"/>
              <a:ea typeface="Aptos" panose="020B0004020202020204" pitchFamily="34" charset="0"/>
              <a:cs typeface="Arial" panose="020B0604020202020204" pitchFamily="34" charset="0"/>
            </a:endParaRPr>
          </a:p>
          <a:p>
            <a:r>
              <a:rPr lang="en-CA" sz="2000" dirty="0">
                <a:solidFill>
                  <a:srgbClr val="FFFF00"/>
                </a:solidFill>
                <a:effectLst/>
                <a:latin typeface="Arial" panose="020B0604020202020204" pitchFamily="34" charset="0"/>
                <a:ea typeface="Aptos" panose="020B0004020202020204" pitchFamily="34" charset="0"/>
                <a:cs typeface="Arial" panose="020B0604020202020204" pitchFamily="34" charset="0"/>
              </a:rPr>
              <a:t>Risk Management</a:t>
            </a:r>
            <a:r>
              <a:rPr lang="en-CA" sz="2000" dirty="0">
                <a:effectLst/>
                <a:latin typeface="Arial" panose="020B0604020202020204" pitchFamily="34" charset="0"/>
                <a:ea typeface="Aptos" panose="020B0004020202020204" pitchFamily="34" charset="0"/>
                <a:cs typeface="Arial" panose="020B0604020202020204" pitchFamily="34" charset="0"/>
              </a:rPr>
              <a:t>: By knowing their customers, banks can better manage and mitigate risks associated with financial crimes, ensuring the stability and integrity of the banking</a:t>
            </a:r>
            <a:r>
              <a:rPr lang="en-CA" sz="1200" dirty="0">
                <a:effectLst/>
                <a:latin typeface="Arial" panose="020B0604020202020204" pitchFamily="34" charset="0"/>
                <a:ea typeface="Aptos" panose="020B0004020202020204" pitchFamily="34" charset="0"/>
                <a:cs typeface="Arial" panose="020B0604020202020204" pitchFamily="34" charset="0"/>
              </a:rPr>
              <a:t> </a:t>
            </a:r>
            <a:r>
              <a:rPr lang="en-CA" dirty="0">
                <a:effectLst/>
                <a:latin typeface="Arial" panose="020B0604020202020204" pitchFamily="34" charset="0"/>
                <a:ea typeface="Aptos" panose="020B0004020202020204" pitchFamily="34" charset="0"/>
                <a:cs typeface="Arial" panose="020B0604020202020204" pitchFamily="34" charset="0"/>
              </a:rPr>
              <a:t>systems.</a:t>
            </a:r>
            <a:endParaRPr lang="en-CA"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84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EBC9821F-D532-006B-E035-850C8A22F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68981" cy="6858000"/>
          </a:xfrm>
          <a:prstGeom prst="rect">
            <a:avLst/>
          </a:prstGeom>
        </p:spPr>
      </p:pic>
    </p:spTree>
    <p:extLst>
      <p:ext uri="{BB962C8B-B14F-4D97-AF65-F5344CB8AC3E}">
        <p14:creationId xmlns:p14="http://schemas.microsoft.com/office/powerpoint/2010/main" val="207316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0ADF-56CE-3BA1-53D5-84DD6C99AF44}"/>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Observations</a:t>
            </a:r>
          </a:p>
        </p:txBody>
      </p:sp>
      <p:sp>
        <p:nvSpPr>
          <p:cNvPr id="3" name="Content Placeholder 2">
            <a:extLst>
              <a:ext uri="{FF2B5EF4-FFF2-40B4-BE49-F238E27FC236}">
                <a16:creationId xmlns:a16="http://schemas.microsoft.com/office/drawing/2014/main" id="{CACC727F-1807-ED94-90B9-C30D36689A13}"/>
              </a:ext>
            </a:extLst>
          </p:cNvPr>
          <p:cNvSpPr>
            <a:spLocks noGrp="1"/>
          </p:cNvSpPr>
          <p:nvPr>
            <p:ph idx="1"/>
          </p:nvPr>
        </p:nvSpPr>
        <p:spPr>
          <a:xfrm>
            <a:off x="432619" y="1524000"/>
            <a:ext cx="11562735" cy="4724399"/>
          </a:xfrm>
        </p:spPr>
        <p:txBody>
          <a:bodyPr>
            <a:normAutofit/>
          </a:bodyPr>
          <a:lstStyle/>
          <a:p>
            <a:r>
              <a:rPr lang="en-CA" sz="2800" dirty="0">
                <a:latin typeface="Arial" panose="020B0604020202020204" pitchFamily="34" charset="0"/>
                <a:cs typeface="Arial" panose="020B0604020202020204" pitchFamily="34" charset="0"/>
              </a:rPr>
              <a:t>Total number of customers onboarded across 3 years (2019-2021) is 3000.</a:t>
            </a:r>
          </a:p>
          <a:p>
            <a:r>
              <a:rPr lang="en-CA" sz="2800" dirty="0">
                <a:latin typeface="Arial" panose="020B0604020202020204" pitchFamily="34" charset="0"/>
                <a:cs typeface="Arial" panose="020B0604020202020204" pitchFamily="34" charset="0"/>
              </a:rPr>
              <a:t>Total male-to-female ratio of customers is 1464:1536 </a:t>
            </a:r>
          </a:p>
          <a:p>
            <a:r>
              <a:rPr lang="en-US" sz="2800" dirty="0">
                <a:latin typeface="Arial" panose="020B0604020202020204" pitchFamily="34" charset="0"/>
                <a:cs typeface="Arial" panose="020B0604020202020204" pitchFamily="34" charset="0"/>
              </a:rPr>
              <a:t>Over the period, the highest number of accounts were created in Indore in 2019, while the lowest was in </a:t>
            </a:r>
            <a:r>
              <a:rPr lang="en-US" sz="2800">
                <a:latin typeface="Arial" panose="020B0604020202020204" pitchFamily="34" charset="0"/>
                <a:cs typeface="Arial" panose="020B0604020202020204" pitchFamily="34" charset="0"/>
              </a:rPr>
              <a:t>Sirsa.</a:t>
            </a:r>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12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437B0A-FC2D-046B-728A-D4DD04C3A58F}"/>
              </a:ext>
            </a:extLst>
          </p:cNvPr>
          <p:cNvSpPr txBox="1"/>
          <p:nvPr/>
        </p:nvSpPr>
        <p:spPr>
          <a:xfrm>
            <a:off x="98322" y="442453"/>
            <a:ext cx="4473678" cy="923330"/>
          </a:xfrm>
          <a:prstGeom prst="rect">
            <a:avLst/>
          </a:prstGeom>
          <a:noFill/>
        </p:spPr>
        <p:txBody>
          <a:bodyPr wrap="square" rtlCol="0">
            <a:spAutoFit/>
          </a:bodyPr>
          <a:lstStyle/>
          <a:p>
            <a:pPr algn="ctr"/>
            <a:r>
              <a:rPr lang="en-CA" sz="5400" dirty="0">
                <a:latin typeface="Arial" panose="020B0604020202020204" pitchFamily="34" charset="0"/>
                <a:cs typeface="Arial" panose="020B0604020202020204" pitchFamily="34" charset="0"/>
              </a:rPr>
              <a:t>Transactions</a:t>
            </a:r>
          </a:p>
        </p:txBody>
      </p:sp>
      <p:sp>
        <p:nvSpPr>
          <p:cNvPr id="6" name="TextBox 5">
            <a:extLst>
              <a:ext uri="{FF2B5EF4-FFF2-40B4-BE49-F238E27FC236}">
                <a16:creationId xmlns:a16="http://schemas.microsoft.com/office/drawing/2014/main" id="{A64397EB-C758-10F2-1736-6314A5083E08}"/>
              </a:ext>
            </a:extLst>
          </p:cNvPr>
          <p:cNvSpPr txBox="1"/>
          <p:nvPr/>
        </p:nvSpPr>
        <p:spPr>
          <a:xfrm>
            <a:off x="245806" y="1473938"/>
            <a:ext cx="5279923" cy="923330"/>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A transaction refers to the exchange of funds or assets between two parties, typically involving the transfer of money from one account to another.</a:t>
            </a:r>
          </a:p>
        </p:txBody>
      </p:sp>
      <p:pic>
        <p:nvPicPr>
          <p:cNvPr id="8" name="Picture 7">
            <a:extLst>
              <a:ext uri="{FF2B5EF4-FFF2-40B4-BE49-F238E27FC236}">
                <a16:creationId xmlns:a16="http://schemas.microsoft.com/office/drawing/2014/main" id="{7DE7C6FB-DDC3-920C-ADEC-A4727E4D3B76}"/>
              </a:ext>
            </a:extLst>
          </p:cNvPr>
          <p:cNvPicPr>
            <a:picLocks noChangeAspect="1"/>
          </p:cNvPicPr>
          <p:nvPr/>
        </p:nvPicPr>
        <p:blipFill>
          <a:blip r:embed="rId2"/>
          <a:stretch>
            <a:fillRect/>
          </a:stretch>
        </p:blipFill>
        <p:spPr>
          <a:xfrm>
            <a:off x="245806" y="2817440"/>
            <a:ext cx="5830114" cy="3858163"/>
          </a:xfrm>
          <a:prstGeom prst="rect">
            <a:avLst/>
          </a:prstGeom>
        </p:spPr>
      </p:pic>
      <p:pic>
        <p:nvPicPr>
          <p:cNvPr id="10" name="Picture 9" descr="A screenshot of a computer">
            <a:extLst>
              <a:ext uri="{FF2B5EF4-FFF2-40B4-BE49-F238E27FC236}">
                <a16:creationId xmlns:a16="http://schemas.microsoft.com/office/drawing/2014/main" id="{48928A50-0420-6547-6E7B-7C4D62544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923" y="0"/>
            <a:ext cx="5007077" cy="6858000"/>
          </a:xfrm>
          <a:prstGeom prst="rect">
            <a:avLst/>
          </a:prstGeom>
        </p:spPr>
      </p:pic>
    </p:spTree>
    <p:extLst>
      <p:ext uri="{BB962C8B-B14F-4D97-AF65-F5344CB8AC3E}">
        <p14:creationId xmlns:p14="http://schemas.microsoft.com/office/powerpoint/2010/main" val="105779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929</TotalTime>
  <Words>861</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PowerPoint Presentation</vt:lpstr>
      <vt:lpstr>Business Processes</vt:lpstr>
      <vt:lpstr>PowerPoint Presentation</vt:lpstr>
      <vt:lpstr>Consolidated Model</vt:lpstr>
      <vt:lpstr>PowerPoint Presentation</vt:lpstr>
      <vt:lpstr>Importance of KYC</vt:lpstr>
      <vt:lpstr>PowerPoint Presentation</vt:lpstr>
      <vt:lpstr>Observations</vt:lpstr>
      <vt:lpstr>PowerPoint Presentation</vt:lpstr>
      <vt:lpstr>PowerPoint Presentation</vt:lpstr>
      <vt:lpstr>Insights / Observations</vt:lpstr>
      <vt:lpstr>PowerPoint Presentation</vt:lpstr>
      <vt:lpstr>PowerPoint Presentation</vt:lpstr>
      <vt:lpstr>Insights / Observations</vt:lpstr>
      <vt:lpstr>PowerPoint Presentation</vt:lpstr>
      <vt:lpstr>PowerPoint Presentation</vt:lpstr>
      <vt:lpstr>Insights/ Observations</vt:lpstr>
      <vt:lpstr>PowerPoint Presentation</vt:lpstr>
      <vt:lpstr>PowerPoint Presentation</vt:lpstr>
      <vt:lpstr>Insights / Observations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Urala</dc:creator>
  <cp:lastModifiedBy>Karthik Urala</cp:lastModifiedBy>
  <cp:revision>33</cp:revision>
  <dcterms:created xsi:type="dcterms:W3CDTF">2024-04-07T22:05:33Z</dcterms:created>
  <dcterms:modified xsi:type="dcterms:W3CDTF">2024-04-10T01:02:31Z</dcterms:modified>
</cp:coreProperties>
</file>