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52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6300" y="368300"/>
            <a:ext cx="10439400" cy="126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682750"/>
            <a:ext cx="10534650" cy="4596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3416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Java 8</a:t>
            </a:r>
            <a:r>
              <a:rPr spc="-10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32355"/>
            <a:ext cx="10300335" cy="4753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28600" algn="l"/>
              </a:tabLst>
            </a:pPr>
            <a:r>
              <a:rPr sz="2750" spc="10" dirty="0">
                <a:latin typeface="Trebuchet MS"/>
                <a:cs typeface="Trebuchet MS"/>
              </a:rPr>
              <a:t>Most </a:t>
            </a:r>
            <a:r>
              <a:rPr sz="2750" spc="5" dirty="0">
                <a:latin typeface="Trebuchet MS"/>
                <a:cs typeface="Trebuchet MS"/>
              </a:rPr>
              <a:t>popular </a:t>
            </a:r>
            <a:r>
              <a:rPr sz="2750" spc="10" dirty="0">
                <a:latin typeface="Trebuchet MS"/>
                <a:cs typeface="Trebuchet MS"/>
              </a:rPr>
              <a:t>and </a:t>
            </a:r>
            <a:r>
              <a:rPr sz="2750" spc="5" dirty="0">
                <a:latin typeface="Trebuchet MS"/>
                <a:cs typeface="Trebuchet MS"/>
              </a:rPr>
              <a:t>widely </a:t>
            </a:r>
            <a:r>
              <a:rPr sz="2750" spc="10" dirty="0">
                <a:latin typeface="Trebuchet MS"/>
                <a:cs typeface="Trebuchet MS"/>
              </a:rPr>
              <a:t>accepted language </a:t>
            </a:r>
            <a:r>
              <a:rPr sz="2750" spc="5" dirty="0">
                <a:latin typeface="Trebuchet MS"/>
                <a:cs typeface="Trebuchet MS"/>
              </a:rPr>
              <a:t>in </a:t>
            </a:r>
            <a:r>
              <a:rPr sz="2750" spc="10" dirty="0">
                <a:latin typeface="Trebuchet MS"/>
                <a:cs typeface="Trebuchet MS"/>
              </a:rPr>
              <a:t>the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5" dirty="0">
                <a:latin typeface="Trebuchet MS"/>
                <a:cs typeface="Trebuchet MS"/>
              </a:rPr>
              <a:t>world.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300">
              <a:latin typeface="Trebuchet MS"/>
              <a:cs typeface="Trebuchet MS"/>
            </a:endParaRPr>
          </a:p>
          <a:p>
            <a:pPr marL="228600" marR="5080" indent="-215900">
              <a:lnSpc>
                <a:spcPts val="2800"/>
              </a:lnSpc>
              <a:spcBef>
                <a:spcPts val="5"/>
              </a:spcBef>
              <a:buFont typeface="Arial"/>
              <a:buChar char="•"/>
              <a:tabLst>
                <a:tab pos="228600" algn="l"/>
              </a:tabLst>
            </a:pPr>
            <a:r>
              <a:rPr sz="2750" spc="5" dirty="0">
                <a:latin typeface="Trebuchet MS"/>
                <a:cs typeface="Trebuchet MS"/>
              </a:rPr>
              <a:t>Java creators </a:t>
            </a:r>
            <a:r>
              <a:rPr sz="2750" spc="10" dirty="0">
                <a:latin typeface="Trebuchet MS"/>
                <a:cs typeface="Trebuchet MS"/>
              </a:rPr>
              <a:t>wanted to </a:t>
            </a:r>
            <a:r>
              <a:rPr sz="2750" spc="5" dirty="0">
                <a:latin typeface="Trebuchet MS"/>
                <a:cs typeface="Trebuchet MS"/>
              </a:rPr>
              <a:t>introduce </a:t>
            </a:r>
            <a:r>
              <a:rPr sz="2750" spc="10" dirty="0">
                <a:latin typeface="Trebuchet MS"/>
                <a:cs typeface="Trebuchet MS"/>
              </a:rPr>
              <a:t>the </a:t>
            </a:r>
            <a:r>
              <a:rPr sz="2750" spc="5" dirty="0">
                <a:latin typeface="Trebuchet MS"/>
                <a:cs typeface="Trebuchet MS"/>
              </a:rPr>
              <a:t>Functional features such  as:</a:t>
            </a:r>
            <a:endParaRPr sz="2750">
              <a:latin typeface="Trebuchet MS"/>
              <a:cs typeface="Trebuchet MS"/>
            </a:endParaRPr>
          </a:p>
          <a:p>
            <a:pPr marL="685800" lvl="1" indent="-2159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685800" algn="l"/>
              </a:tabLst>
            </a:pPr>
            <a:r>
              <a:rPr sz="2350" spc="5" dirty="0">
                <a:latin typeface="Trebuchet MS"/>
                <a:cs typeface="Trebuchet MS"/>
              </a:rPr>
              <a:t>Lambdas</a:t>
            </a:r>
            <a:endParaRPr sz="2350">
              <a:latin typeface="Trebuchet MS"/>
              <a:cs typeface="Trebuchet MS"/>
            </a:endParaRPr>
          </a:p>
          <a:p>
            <a:pPr marL="685800" lvl="1" indent="-215900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685800" algn="l"/>
              </a:tabLst>
            </a:pPr>
            <a:r>
              <a:rPr sz="2350" spc="10" dirty="0">
                <a:latin typeface="Trebuchet MS"/>
                <a:cs typeface="Trebuchet MS"/>
              </a:rPr>
              <a:t>Streams</a:t>
            </a:r>
            <a:endParaRPr sz="2350">
              <a:latin typeface="Trebuchet MS"/>
              <a:cs typeface="Trebuchet MS"/>
            </a:endParaRPr>
          </a:p>
          <a:p>
            <a:pPr marL="685800" lvl="1" indent="-2159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85800" algn="l"/>
              </a:tabLst>
            </a:pPr>
            <a:r>
              <a:rPr sz="2350" spc="5" dirty="0">
                <a:latin typeface="Trebuchet MS"/>
                <a:cs typeface="Trebuchet MS"/>
              </a:rPr>
              <a:t>Optional </a:t>
            </a:r>
            <a:r>
              <a:rPr sz="2350" spc="10" dirty="0">
                <a:latin typeface="Trebuchet MS"/>
                <a:cs typeface="Trebuchet MS"/>
              </a:rPr>
              <a:t>and</a:t>
            </a:r>
            <a:r>
              <a:rPr sz="2350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etc.,</a:t>
            </a:r>
            <a:endParaRPr sz="23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50">
              <a:latin typeface="Trebuchet MS"/>
              <a:cs typeface="Trebuchet MS"/>
            </a:endParaRPr>
          </a:p>
          <a:p>
            <a:pPr marL="228600" indent="-215900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750" spc="-20" dirty="0">
                <a:latin typeface="Trebuchet MS"/>
                <a:cs typeface="Trebuchet MS"/>
              </a:rPr>
              <a:t>Technological </a:t>
            </a:r>
            <a:r>
              <a:rPr sz="2750" spc="10" dirty="0">
                <a:latin typeface="Trebuchet MS"/>
                <a:cs typeface="Trebuchet MS"/>
              </a:rPr>
              <a:t>advancements </a:t>
            </a:r>
            <a:r>
              <a:rPr sz="2750" spc="5" dirty="0">
                <a:latin typeface="Trebuchet MS"/>
                <a:cs typeface="Trebuchet MS"/>
              </a:rPr>
              <a:t>with </a:t>
            </a:r>
            <a:r>
              <a:rPr sz="2750" spc="10" dirty="0">
                <a:latin typeface="Trebuchet MS"/>
                <a:cs typeface="Trebuchet MS"/>
              </a:rPr>
              <a:t>the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5" dirty="0">
                <a:latin typeface="Trebuchet MS"/>
                <a:cs typeface="Trebuchet MS"/>
              </a:rPr>
              <a:t>mobile/laptops/systems.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50">
              <a:latin typeface="Trebuchet MS"/>
              <a:cs typeface="Trebuchet MS"/>
            </a:endParaRPr>
          </a:p>
          <a:p>
            <a:pPr marL="228600" indent="-215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28600" algn="l"/>
              </a:tabLst>
            </a:pPr>
            <a:r>
              <a:rPr sz="2750" spc="10" dirty="0">
                <a:latin typeface="Trebuchet MS"/>
                <a:cs typeface="Trebuchet MS"/>
              </a:rPr>
              <a:t>New </a:t>
            </a:r>
            <a:r>
              <a:rPr sz="2750" b="1" spc="5" dirty="0">
                <a:latin typeface="Trebuchet MS"/>
                <a:cs typeface="Trebuchet MS"/>
              </a:rPr>
              <a:t>Java </a:t>
            </a:r>
            <a:r>
              <a:rPr sz="2750" b="1" spc="10" dirty="0">
                <a:latin typeface="Trebuchet MS"/>
                <a:cs typeface="Trebuchet MS"/>
              </a:rPr>
              <a:t>8 </a:t>
            </a:r>
            <a:r>
              <a:rPr sz="2750" spc="5" dirty="0">
                <a:latin typeface="Trebuchet MS"/>
                <a:cs typeface="Trebuchet MS"/>
              </a:rPr>
              <a:t>features simplify </a:t>
            </a:r>
            <a:r>
              <a:rPr sz="2750" spc="10" dirty="0">
                <a:latin typeface="Trebuchet MS"/>
                <a:cs typeface="Trebuchet MS"/>
              </a:rPr>
              <a:t>the </a:t>
            </a:r>
            <a:r>
              <a:rPr sz="2750" spc="5" dirty="0">
                <a:latin typeface="Trebuchet MS"/>
                <a:cs typeface="Trebuchet MS"/>
              </a:rPr>
              <a:t>concurrency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spc="5" dirty="0">
                <a:latin typeface="Trebuchet MS"/>
                <a:cs typeface="Trebuchet MS"/>
              </a:rPr>
              <a:t>operations.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4519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9525" algn="l"/>
              </a:tabLst>
            </a:pPr>
            <a:r>
              <a:rPr b="0" spc="-5" dirty="0">
                <a:latin typeface="Trebuchet MS"/>
                <a:cs typeface="Trebuchet MS"/>
              </a:rPr>
              <a:t>U</a:t>
            </a:r>
            <a:r>
              <a:rPr b="0" dirty="0">
                <a:latin typeface="Trebuchet MS"/>
                <a:cs typeface="Trebuchet MS"/>
              </a:rPr>
              <a:t>sages </a:t>
            </a:r>
            <a:r>
              <a:rPr b="0" spc="-5" dirty="0">
                <a:latin typeface="Trebuchet MS"/>
                <a:cs typeface="Trebuchet MS"/>
              </a:rPr>
              <a:t>o</a:t>
            </a:r>
            <a:r>
              <a:rPr b="0" dirty="0">
                <a:latin typeface="Trebuchet MS"/>
                <a:cs typeface="Trebuchet MS"/>
              </a:rPr>
              <a:t>f	</a:t>
            </a:r>
            <a:r>
              <a:rPr b="0" spc="-5" dirty="0">
                <a:latin typeface="Trebuchet MS"/>
                <a:cs typeface="Trebuchet MS"/>
              </a:rPr>
              <a:t>L</a:t>
            </a:r>
            <a:r>
              <a:rPr b="0" dirty="0">
                <a:latin typeface="Trebuchet MS"/>
                <a:cs typeface="Trebuchet MS"/>
              </a:rPr>
              <a:t>am</a:t>
            </a:r>
            <a:r>
              <a:rPr b="0" spc="-5" dirty="0">
                <a:latin typeface="Trebuchet MS"/>
                <a:cs typeface="Trebuchet MS"/>
              </a:rPr>
              <a:t>bd</a:t>
            </a:r>
            <a:r>
              <a:rPr b="0" dirty="0">
                <a:latin typeface="Trebuchet MS"/>
                <a:cs typeface="Trebuchet MS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260600"/>
            <a:ext cx="9515475" cy="3484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Lambda </a:t>
            </a:r>
            <a:r>
              <a:rPr sz="2500" dirty="0">
                <a:latin typeface="Trebuchet MS"/>
                <a:cs typeface="Trebuchet MS"/>
              </a:rPr>
              <a:t>is </a:t>
            </a:r>
            <a:r>
              <a:rPr sz="2500" spc="-5" dirty="0">
                <a:latin typeface="Trebuchet MS"/>
                <a:cs typeface="Trebuchet MS"/>
              </a:rPr>
              <a:t>mainly </a:t>
            </a:r>
            <a:r>
              <a:rPr sz="2500" dirty="0">
                <a:latin typeface="Trebuchet MS"/>
                <a:cs typeface="Trebuchet MS"/>
              </a:rPr>
              <a:t>used to </a:t>
            </a:r>
            <a:r>
              <a:rPr sz="2500" spc="-5" dirty="0">
                <a:latin typeface="Trebuchet MS"/>
                <a:cs typeface="Trebuchet MS"/>
              </a:rPr>
              <a:t>implement Functional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Interfaces(SAM).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rebuchet MS"/>
              <a:cs typeface="Trebuchet MS"/>
            </a:endParaRPr>
          </a:p>
          <a:p>
            <a:pPr marL="469900">
              <a:lnSpc>
                <a:spcPts val="2370"/>
              </a:lnSpc>
            </a:pPr>
            <a:r>
              <a:rPr sz="2200" spc="-5" dirty="0">
                <a:latin typeface="Trebuchet MS"/>
                <a:cs typeface="Trebuchet MS"/>
              </a:rPr>
              <a:t>@FunctionalInterface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ts val="2350"/>
              </a:lnSpc>
            </a:pPr>
            <a:r>
              <a:rPr sz="2200" b="1" dirty="0">
                <a:latin typeface="Trebuchet MS"/>
                <a:cs typeface="Trebuchet MS"/>
              </a:rPr>
              <a:t>public </a:t>
            </a:r>
            <a:r>
              <a:rPr sz="2200" b="1" spc="-5" dirty="0">
                <a:latin typeface="Trebuchet MS"/>
                <a:cs typeface="Trebuchet MS"/>
              </a:rPr>
              <a:t>interface </a:t>
            </a:r>
            <a:r>
              <a:rPr sz="2200" spc="-5" dirty="0">
                <a:latin typeface="Trebuchet MS"/>
                <a:cs typeface="Trebuchet MS"/>
              </a:rPr>
              <a:t>Comparator&lt;T&gt;</a:t>
            </a:r>
            <a:r>
              <a:rPr sz="2200" spc="-1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927100">
              <a:lnSpc>
                <a:spcPts val="2350"/>
              </a:lnSpc>
            </a:pPr>
            <a:r>
              <a:rPr sz="2200" b="1" dirty="0">
                <a:latin typeface="Trebuchet MS"/>
                <a:cs typeface="Trebuchet MS"/>
              </a:rPr>
              <a:t>int </a:t>
            </a:r>
            <a:r>
              <a:rPr sz="2200" spc="-5" dirty="0">
                <a:latin typeface="Trebuchet MS"/>
                <a:cs typeface="Trebuchet MS"/>
              </a:rPr>
              <a:t>compare(T o1, </a:t>
            </a:r>
            <a:r>
              <a:rPr sz="2200" dirty="0">
                <a:latin typeface="Trebuchet MS"/>
                <a:cs typeface="Trebuchet MS"/>
              </a:rPr>
              <a:t>T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o2);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ts val="2370"/>
              </a:lnSpc>
            </a:pPr>
            <a:r>
              <a:rPr sz="2200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rebuchet MS"/>
              <a:cs typeface="Trebuchet MS"/>
            </a:endParaRPr>
          </a:p>
          <a:p>
            <a:pPr marL="469900">
              <a:lnSpc>
                <a:spcPts val="2370"/>
              </a:lnSpc>
              <a:spcBef>
                <a:spcPts val="5"/>
              </a:spcBef>
            </a:pPr>
            <a:r>
              <a:rPr sz="2200" b="1" spc="-10" dirty="0">
                <a:latin typeface="Trebuchet MS"/>
                <a:cs typeface="Trebuchet MS"/>
              </a:rPr>
              <a:t>@FunctionalInterface</a:t>
            </a:r>
            <a:endParaRPr sz="2200">
              <a:latin typeface="Trebuchet MS"/>
              <a:cs typeface="Trebuchet MS"/>
            </a:endParaRPr>
          </a:p>
          <a:p>
            <a:pPr marL="806450" marR="5410200" indent="-337185">
              <a:lnSpc>
                <a:spcPct val="79500"/>
              </a:lnSpc>
              <a:spcBef>
                <a:spcPts val="270"/>
              </a:spcBef>
            </a:pPr>
            <a:r>
              <a:rPr sz="2200" spc="-5" dirty="0">
                <a:latin typeface="Trebuchet MS"/>
                <a:cs typeface="Trebuchet MS"/>
              </a:rPr>
              <a:t>public interface </a:t>
            </a:r>
            <a:r>
              <a:rPr sz="2200" spc="-15" dirty="0">
                <a:latin typeface="Trebuchet MS"/>
                <a:cs typeface="Trebuchet MS"/>
              </a:rPr>
              <a:t>Runnable </a:t>
            </a:r>
            <a:r>
              <a:rPr sz="2200" dirty="0">
                <a:latin typeface="Trebuchet MS"/>
                <a:cs typeface="Trebuchet MS"/>
              </a:rPr>
              <a:t>{  </a:t>
            </a:r>
            <a:r>
              <a:rPr sz="2200" spc="-5" dirty="0">
                <a:latin typeface="Trebuchet MS"/>
                <a:cs typeface="Trebuchet MS"/>
              </a:rPr>
              <a:t>public abstract void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run();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ts val="2100"/>
              </a:lnSpc>
            </a:pPr>
            <a:r>
              <a:rPr sz="2200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700" y="2746828"/>
            <a:ext cx="6586220" cy="11855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4000" spc="-5" dirty="0"/>
              <a:t>Lets </a:t>
            </a:r>
            <a:r>
              <a:rPr sz="4000" dirty="0"/>
              <a:t>code </a:t>
            </a:r>
            <a:r>
              <a:rPr sz="4000" spc="-5" dirty="0"/>
              <a:t>our </a:t>
            </a:r>
            <a:r>
              <a:rPr sz="4000" dirty="0"/>
              <a:t>first</a:t>
            </a:r>
            <a:r>
              <a:rPr sz="4000" spc="-45" dirty="0"/>
              <a:t> </a:t>
            </a:r>
            <a:r>
              <a:rPr sz="4000" spc="-5" dirty="0"/>
              <a:t>Lambda!</a:t>
            </a:r>
            <a:endParaRPr sz="4000"/>
          </a:p>
          <a:p>
            <a:pPr marR="3810" algn="ctr">
              <a:lnSpc>
                <a:spcPct val="100000"/>
              </a:lnSpc>
              <a:spcBef>
                <a:spcPts val="400"/>
              </a:spcBef>
            </a:pPr>
            <a:r>
              <a:rPr sz="2800" b="0" spc="-5" dirty="0">
                <a:latin typeface="Trebuchet MS"/>
                <a:cs typeface="Trebuchet MS"/>
              </a:rPr>
              <a:t>Implement </a:t>
            </a:r>
            <a:r>
              <a:rPr sz="2800" b="0" spc="-15" dirty="0">
                <a:latin typeface="Trebuchet MS"/>
                <a:cs typeface="Trebuchet MS"/>
              </a:rPr>
              <a:t>Runnable </a:t>
            </a:r>
            <a:r>
              <a:rPr sz="2800" b="0" dirty="0">
                <a:latin typeface="Trebuchet MS"/>
                <a:cs typeface="Trebuchet MS"/>
              </a:rPr>
              <a:t>using</a:t>
            </a:r>
            <a:r>
              <a:rPr sz="2800" b="0" spc="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Lambda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368300"/>
            <a:ext cx="9645650" cy="12674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  <a:tabLst>
                <a:tab pos="4973955" algn="l"/>
                <a:tab pos="7796530" algn="l"/>
                <a:tab pos="9167495" algn="l"/>
              </a:tabLst>
            </a:pPr>
            <a:r>
              <a:rPr b="0" spc="-5" dirty="0">
                <a:latin typeface="Trebuchet MS"/>
                <a:cs typeface="Trebuchet MS"/>
              </a:rPr>
              <a:t>L</a:t>
            </a:r>
            <a:r>
              <a:rPr b="0" dirty="0">
                <a:latin typeface="Trebuchet MS"/>
                <a:cs typeface="Trebuchet MS"/>
              </a:rPr>
              <a:t>am</a:t>
            </a:r>
            <a:r>
              <a:rPr b="0" spc="-5" dirty="0">
                <a:latin typeface="Trebuchet MS"/>
                <a:cs typeface="Trebuchet MS"/>
              </a:rPr>
              <a:t>bd</a:t>
            </a:r>
            <a:r>
              <a:rPr b="0" dirty="0">
                <a:latin typeface="Trebuchet MS"/>
                <a:cs typeface="Trebuchet MS"/>
              </a:rPr>
              <a:t>a in </a:t>
            </a:r>
            <a:r>
              <a:rPr b="0" spc="-210" dirty="0">
                <a:latin typeface="Trebuchet MS"/>
                <a:cs typeface="Trebuchet MS"/>
              </a:rPr>
              <a:t>P</a:t>
            </a:r>
            <a:r>
              <a:rPr b="0" dirty="0">
                <a:latin typeface="Trebuchet MS"/>
                <a:cs typeface="Trebuchet MS"/>
              </a:rPr>
              <a:t>ra</a:t>
            </a:r>
            <a:r>
              <a:rPr b="0" spc="-5" dirty="0">
                <a:latin typeface="Trebuchet MS"/>
                <a:cs typeface="Trebuchet MS"/>
              </a:rPr>
              <a:t>c</a:t>
            </a:r>
            <a:r>
              <a:rPr b="0" dirty="0">
                <a:latin typeface="Trebuchet MS"/>
                <a:cs typeface="Trebuchet MS"/>
              </a:rPr>
              <a:t>ti</a:t>
            </a:r>
            <a:r>
              <a:rPr b="0" spc="-5" dirty="0">
                <a:latin typeface="Trebuchet MS"/>
                <a:cs typeface="Trebuchet MS"/>
              </a:rPr>
              <a:t>c</a:t>
            </a:r>
            <a:r>
              <a:rPr b="0" dirty="0">
                <a:latin typeface="Trebuchet MS"/>
                <a:cs typeface="Trebuchet MS"/>
              </a:rPr>
              <a:t>e	(</a:t>
            </a:r>
            <a:r>
              <a:rPr b="0" spc="-8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Things</a:t>
            </a:r>
            <a:r>
              <a:rPr b="0" spc="-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to	keep	in  Mind)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324100"/>
            <a:ext cx="9761855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580"/>
              </a:spcBef>
            </a:pPr>
            <a:r>
              <a:rPr sz="2800" dirty="0">
                <a:latin typeface="Trebuchet MS"/>
                <a:cs typeface="Trebuchet MS"/>
              </a:rPr>
              <a:t>( ) -&gt; </a:t>
            </a:r>
            <a:r>
              <a:rPr sz="2800" spc="-5" dirty="0">
                <a:latin typeface="Trebuchet MS"/>
                <a:cs typeface="Trebuchet MS"/>
              </a:rPr>
              <a:t>Single </a:t>
            </a:r>
            <a:r>
              <a:rPr sz="2800" dirty="0">
                <a:latin typeface="Trebuchet MS"/>
                <a:cs typeface="Trebuchet MS"/>
              </a:rPr>
              <a:t>Statement </a:t>
            </a:r>
            <a:r>
              <a:rPr sz="2800" spc="-5" dirty="0">
                <a:latin typeface="Trebuchet MS"/>
                <a:cs typeface="Trebuchet MS"/>
              </a:rPr>
              <a:t>or Expression; </a:t>
            </a:r>
            <a:r>
              <a:rPr sz="2800" dirty="0">
                <a:latin typeface="Trebuchet MS"/>
                <a:cs typeface="Trebuchet MS"/>
              </a:rPr>
              <a:t>// </a:t>
            </a:r>
            <a:r>
              <a:rPr sz="2800" spc="-5" dirty="0">
                <a:latin typeface="Trebuchet MS"/>
                <a:cs typeface="Trebuchet MS"/>
              </a:rPr>
              <a:t>curly braces </a:t>
            </a:r>
            <a:r>
              <a:rPr sz="2800" dirty="0">
                <a:latin typeface="Trebuchet MS"/>
                <a:cs typeface="Trebuchet MS"/>
              </a:rPr>
              <a:t>are </a:t>
            </a:r>
            <a:r>
              <a:rPr sz="2800" spc="-5" dirty="0">
                <a:latin typeface="Trebuchet MS"/>
                <a:cs typeface="Trebuchet MS"/>
              </a:rPr>
              <a:t>not  needed.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3670300"/>
            <a:ext cx="4997450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580"/>
              </a:spcBef>
            </a:pPr>
            <a:r>
              <a:rPr sz="2800" dirty="0">
                <a:latin typeface="Trebuchet MS"/>
                <a:cs typeface="Trebuchet MS"/>
              </a:rPr>
              <a:t>( )-&gt; { </a:t>
            </a:r>
            <a:r>
              <a:rPr sz="2800" spc="-5" dirty="0">
                <a:latin typeface="Trebuchet MS"/>
                <a:cs typeface="Trebuchet MS"/>
              </a:rPr>
              <a:t>&lt;Multiple </a:t>
            </a:r>
            <a:r>
              <a:rPr sz="2800" dirty="0">
                <a:latin typeface="Trebuchet MS"/>
                <a:cs typeface="Trebuchet MS"/>
              </a:rPr>
              <a:t>Statements&gt;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};  </a:t>
            </a:r>
            <a:r>
              <a:rPr sz="2800" spc="-5" dirty="0">
                <a:latin typeface="Trebuchet MS"/>
                <a:cs typeface="Trebuchet MS"/>
              </a:rPr>
              <a:t>multiple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2012" y="3670300"/>
            <a:ext cx="4912995" cy="820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3130"/>
              </a:lnSpc>
              <a:spcBef>
                <a:spcPts val="100"/>
              </a:spcBef>
            </a:pPr>
            <a:r>
              <a:rPr sz="2800" dirty="0">
                <a:latin typeface="Trebuchet MS"/>
                <a:cs typeface="Trebuchet MS"/>
              </a:rPr>
              <a:t>// </a:t>
            </a:r>
            <a:r>
              <a:rPr sz="2800" spc="-5" dirty="0">
                <a:latin typeface="Trebuchet MS"/>
                <a:cs typeface="Trebuchet MS"/>
              </a:rPr>
              <a:t>curly braces </a:t>
            </a:r>
            <a:r>
              <a:rPr sz="2800" dirty="0">
                <a:latin typeface="Trebuchet MS"/>
                <a:cs typeface="Trebuchet MS"/>
              </a:rPr>
              <a:t>are </a:t>
            </a:r>
            <a:r>
              <a:rPr sz="2800" spc="-5" dirty="0">
                <a:latin typeface="Trebuchet MS"/>
                <a:cs typeface="Trebuchet MS"/>
              </a:rPr>
              <a:t>needed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for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130"/>
              </a:lnSpc>
            </a:pPr>
            <a:r>
              <a:rPr sz="2800" spc="-5" dirty="0">
                <a:latin typeface="Trebuchet MS"/>
                <a:cs typeface="Trebuchet MS"/>
              </a:rPr>
              <a:t>//statements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210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71740" algn="l"/>
              </a:tabLst>
            </a:pPr>
            <a:r>
              <a:rPr b="0" spc="-5" dirty="0">
                <a:latin typeface="Trebuchet MS"/>
                <a:cs typeface="Trebuchet MS"/>
              </a:rPr>
              <a:t>L</a:t>
            </a:r>
            <a:r>
              <a:rPr b="0" dirty="0">
                <a:latin typeface="Trebuchet MS"/>
                <a:cs typeface="Trebuchet MS"/>
              </a:rPr>
              <a:t>am</a:t>
            </a:r>
            <a:r>
              <a:rPr b="0" spc="-5" dirty="0">
                <a:latin typeface="Trebuchet MS"/>
                <a:cs typeface="Trebuchet MS"/>
              </a:rPr>
              <a:t>bd</a:t>
            </a:r>
            <a:r>
              <a:rPr b="0" dirty="0">
                <a:latin typeface="Trebuchet MS"/>
                <a:cs typeface="Trebuchet MS"/>
              </a:rPr>
              <a:t>as </a:t>
            </a:r>
            <a:r>
              <a:rPr b="0" spc="-5" dirty="0">
                <a:latin typeface="Trebuchet MS"/>
                <a:cs typeface="Trebuchet MS"/>
              </a:rPr>
              <a:t>v</a:t>
            </a:r>
            <a:r>
              <a:rPr b="0" dirty="0">
                <a:latin typeface="Trebuchet MS"/>
                <a:cs typeface="Trebuchet MS"/>
              </a:rPr>
              <a:t>s </a:t>
            </a:r>
            <a:r>
              <a:rPr b="0" spc="-5" dirty="0">
                <a:latin typeface="Trebuchet MS"/>
                <a:cs typeface="Trebuchet MS"/>
              </a:rPr>
              <a:t>L</a:t>
            </a:r>
            <a:r>
              <a:rPr b="0" dirty="0">
                <a:latin typeface="Trebuchet MS"/>
                <a:cs typeface="Trebuchet MS"/>
              </a:rPr>
              <a:t>ega</a:t>
            </a:r>
            <a:r>
              <a:rPr b="0" spc="-5" dirty="0">
                <a:latin typeface="Trebuchet MS"/>
                <a:cs typeface="Trebuchet MS"/>
              </a:rPr>
              <a:t>c</a:t>
            </a:r>
            <a:r>
              <a:rPr b="0" dirty="0">
                <a:latin typeface="Trebuchet MS"/>
                <a:cs typeface="Trebuchet MS"/>
              </a:rPr>
              <a:t>y Ja</a:t>
            </a:r>
            <a:r>
              <a:rPr b="0" spc="-5" dirty="0">
                <a:latin typeface="Trebuchet MS"/>
                <a:cs typeface="Trebuchet MS"/>
              </a:rPr>
              <a:t>v</a:t>
            </a:r>
            <a:r>
              <a:rPr b="0" dirty="0">
                <a:latin typeface="Trebuchet MS"/>
                <a:cs typeface="Trebuchet MS"/>
              </a:rPr>
              <a:t>a(until	Ja</a:t>
            </a:r>
            <a:r>
              <a:rPr b="0" spc="-5" dirty="0">
                <a:latin typeface="Trebuchet MS"/>
                <a:cs typeface="Trebuchet MS"/>
              </a:rPr>
              <a:t>v</a:t>
            </a:r>
            <a:r>
              <a:rPr b="0" dirty="0">
                <a:latin typeface="Trebuchet MS"/>
                <a:cs typeface="Trebuchet MS"/>
              </a:rPr>
              <a:t>a</a:t>
            </a:r>
            <a:r>
              <a:rPr b="0" spc="-5" dirty="0">
                <a:latin typeface="Trebuchet MS"/>
                <a:cs typeface="Trebuchet MS"/>
              </a:rPr>
              <a:t>7</a:t>
            </a:r>
            <a:r>
              <a:rPr b="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733973"/>
            <a:ext cx="9845675" cy="42964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800" b="1" spc="-5" dirty="0">
                <a:solidFill>
                  <a:srgbClr val="FF0000"/>
                </a:solidFill>
                <a:latin typeface="Trebuchet MS"/>
                <a:cs typeface="Trebuchet MS"/>
              </a:rPr>
              <a:t>Legacy:</a:t>
            </a:r>
            <a:endParaRPr sz="2800">
              <a:latin typeface="Trebuchet MS"/>
              <a:cs typeface="Trebuchet MS"/>
            </a:endParaRPr>
          </a:p>
          <a:p>
            <a:pPr marL="379730" marR="4563110" indent="-367665">
              <a:lnSpc>
                <a:spcPts val="2500"/>
              </a:lnSpc>
              <a:spcBef>
                <a:spcPts val="1040"/>
              </a:spcBef>
            </a:pPr>
            <a:r>
              <a:rPr sz="2400" spc="-15" dirty="0">
                <a:latin typeface="Trebuchet MS"/>
                <a:cs typeface="Trebuchet MS"/>
              </a:rPr>
              <a:t>Runnable </a:t>
            </a:r>
            <a:r>
              <a:rPr sz="2400" spc="-5" dirty="0">
                <a:latin typeface="Trebuchet MS"/>
                <a:cs typeface="Trebuchet MS"/>
              </a:rPr>
              <a:t>runnable </a:t>
            </a:r>
            <a:r>
              <a:rPr sz="2400" dirty="0">
                <a:latin typeface="Trebuchet MS"/>
                <a:cs typeface="Trebuchet MS"/>
              </a:rPr>
              <a:t>= </a:t>
            </a:r>
            <a:r>
              <a:rPr sz="2400" b="1" spc="-5" dirty="0">
                <a:latin typeface="Trebuchet MS"/>
                <a:cs typeface="Trebuchet MS"/>
              </a:rPr>
              <a:t>new </a:t>
            </a:r>
            <a:r>
              <a:rPr sz="2400" spc="-10" dirty="0">
                <a:latin typeface="Trebuchet MS"/>
                <a:cs typeface="Trebuchet MS"/>
              </a:rPr>
              <a:t>Runnable() </a:t>
            </a:r>
            <a:r>
              <a:rPr sz="2400" dirty="0">
                <a:latin typeface="Trebuchet MS"/>
                <a:cs typeface="Trebuchet MS"/>
              </a:rPr>
              <a:t>{  </a:t>
            </a:r>
            <a:r>
              <a:rPr sz="2400" spc="-5" dirty="0">
                <a:latin typeface="Trebuchet MS"/>
                <a:cs typeface="Trebuchet MS"/>
              </a:rPr>
              <a:t>@Override</a:t>
            </a:r>
            <a:endParaRPr sz="2400">
              <a:latin typeface="Trebuchet MS"/>
              <a:cs typeface="Trebuchet MS"/>
            </a:endParaRPr>
          </a:p>
          <a:p>
            <a:pPr marL="746760" marR="3418204" indent="-367665">
              <a:lnSpc>
                <a:spcPts val="2500"/>
              </a:lnSpc>
            </a:pPr>
            <a:r>
              <a:rPr sz="2400" b="1" dirty="0">
                <a:latin typeface="Trebuchet MS"/>
                <a:cs typeface="Trebuchet MS"/>
              </a:rPr>
              <a:t>public </a:t>
            </a:r>
            <a:r>
              <a:rPr sz="2400" b="1" spc="-5" dirty="0">
                <a:latin typeface="Trebuchet MS"/>
                <a:cs typeface="Trebuchet MS"/>
              </a:rPr>
              <a:t>void </a:t>
            </a:r>
            <a:r>
              <a:rPr sz="2400" dirty="0">
                <a:latin typeface="Trebuchet MS"/>
                <a:cs typeface="Trebuchet MS"/>
              </a:rPr>
              <a:t>run() {  </a:t>
            </a:r>
            <a:r>
              <a:rPr sz="2400" spc="-5" dirty="0">
                <a:latin typeface="Trebuchet MS"/>
                <a:cs typeface="Trebuchet MS"/>
              </a:rPr>
              <a:t>System.</a:t>
            </a:r>
            <a:r>
              <a:rPr sz="2400" b="1" i="1" spc="-5" dirty="0">
                <a:latin typeface="Trebuchet MS"/>
                <a:cs typeface="Trebuchet MS"/>
              </a:rPr>
              <a:t>out</a:t>
            </a:r>
            <a:r>
              <a:rPr sz="2400" spc="-5" dirty="0">
                <a:latin typeface="Trebuchet MS"/>
                <a:cs typeface="Trebuchet MS"/>
              </a:rPr>
              <a:t>.println(</a:t>
            </a:r>
            <a:r>
              <a:rPr sz="2400" b="1" spc="-5" dirty="0">
                <a:latin typeface="Trebuchet MS"/>
                <a:cs typeface="Trebuchet MS"/>
              </a:rPr>
              <a:t>"Inside Runnable</a:t>
            </a:r>
            <a:r>
              <a:rPr sz="2400" b="1" spc="4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1"</a:t>
            </a:r>
            <a:r>
              <a:rPr sz="2400" spc="-5" dirty="0">
                <a:latin typeface="Trebuchet MS"/>
                <a:cs typeface="Trebuchet MS"/>
              </a:rPr>
              <a:t>);</a:t>
            </a:r>
            <a:endParaRPr sz="2400">
              <a:latin typeface="Trebuchet MS"/>
              <a:cs typeface="Trebuchet MS"/>
            </a:endParaRPr>
          </a:p>
          <a:p>
            <a:pPr marL="379730">
              <a:lnSpc>
                <a:spcPts val="2390"/>
              </a:lnSpc>
            </a:pPr>
            <a:r>
              <a:rPr sz="2400" dirty="0"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690"/>
              </a:lnSpc>
            </a:pPr>
            <a:r>
              <a:rPr sz="2400" spc="-5" dirty="0">
                <a:latin typeface="Trebuchet MS"/>
                <a:cs typeface="Trebuchet MS"/>
              </a:rPr>
              <a:t>};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Java</a:t>
            </a:r>
            <a:r>
              <a:rPr sz="2800" b="1" spc="-5" dirty="0">
                <a:solidFill>
                  <a:srgbClr val="FF0000"/>
                </a:solidFill>
                <a:latin typeface="Trebuchet MS"/>
                <a:cs typeface="Trebuchet MS"/>
              </a:rPr>
              <a:t> 8: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2500"/>
              </a:lnSpc>
              <a:spcBef>
                <a:spcPts val="1040"/>
              </a:spcBef>
            </a:pPr>
            <a:r>
              <a:rPr sz="2400" spc="-10" dirty="0">
                <a:latin typeface="Trebuchet MS"/>
                <a:cs typeface="Trebuchet MS"/>
              </a:rPr>
              <a:t>Runnable </a:t>
            </a:r>
            <a:r>
              <a:rPr sz="2400" spc="-5" dirty="0">
                <a:latin typeface="Trebuchet MS"/>
                <a:cs typeface="Trebuchet MS"/>
              </a:rPr>
              <a:t>runnableLambda </a:t>
            </a:r>
            <a:r>
              <a:rPr sz="2400" dirty="0">
                <a:latin typeface="Trebuchet MS"/>
                <a:cs typeface="Trebuchet MS"/>
              </a:rPr>
              <a:t>= () -&gt; </a:t>
            </a:r>
            <a:r>
              <a:rPr sz="2400" spc="-5" dirty="0">
                <a:latin typeface="Trebuchet MS"/>
                <a:cs typeface="Trebuchet MS"/>
              </a:rPr>
              <a:t>{System.</a:t>
            </a:r>
            <a:r>
              <a:rPr sz="2400" b="1" i="1" spc="-5" dirty="0">
                <a:latin typeface="Trebuchet MS"/>
                <a:cs typeface="Trebuchet MS"/>
              </a:rPr>
              <a:t>out</a:t>
            </a:r>
            <a:r>
              <a:rPr sz="2400" spc="-5" dirty="0">
                <a:latin typeface="Trebuchet MS"/>
                <a:cs typeface="Trebuchet MS"/>
              </a:rPr>
              <a:t>.println(</a:t>
            </a:r>
            <a:r>
              <a:rPr sz="2400" b="1" spc="-5" dirty="0">
                <a:latin typeface="Trebuchet MS"/>
                <a:cs typeface="Trebuchet MS"/>
              </a:rPr>
              <a:t>"Inside Runnable  2"</a:t>
            </a:r>
            <a:r>
              <a:rPr sz="2400" spc="-5" dirty="0">
                <a:latin typeface="Trebuchet MS"/>
                <a:cs typeface="Trebuchet MS"/>
              </a:rPr>
              <a:t>);};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55556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2905" algn="l"/>
              </a:tabLst>
            </a:pPr>
            <a:r>
              <a:rPr spc="-25" dirty="0"/>
              <a:t>Functional	</a:t>
            </a:r>
            <a:r>
              <a:rPr spc="-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276475"/>
            <a:ext cx="9721850" cy="3761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28600" algn="l"/>
              </a:tabLst>
            </a:pPr>
            <a:r>
              <a:rPr sz="2450" spc="5" dirty="0">
                <a:latin typeface="Trebuchet MS"/>
                <a:cs typeface="Trebuchet MS"/>
              </a:rPr>
              <a:t>Exists </a:t>
            </a:r>
            <a:r>
              <a:rPr sz="2450" spc="10" dirty="0">
                <a:latin typeface="Trebuchet MS"/>
                <a:cs typeface="Trebuchet MS"/>
              </a:rPr>
              <a:t>since Java</a:t>
            </a:r>
            <a:r>
              <a:rPr sz="2450" spc="-5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1.0</a:t>
            </a:r>
            <a:endParaRPr sz="2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50" b="1" spc="10" dirty="0">
                <a:latin typeface="Trebuchet MS"/>
                <a:cs typeface="Trebuchet MS"/>
              </a:rPr>
              <a:t>Definition:</a:t>
            </a:r>
            <a:endParaRPr sz="2450">
              <a:latin typeface="Trebuchet MS"/>
              <a:cs typeface="Trebuchet MS"/>
            </a:endParaRPr>
          </a:p>
          <a:p>
            <a:pPr marL="685800" marR="5080" lvl="1" indent="-215900">
              <a:lnSpc>
                <a:spcPts val="2200"/>
              </a:lnSpc>
              <a:spcBef>
                <a:spcPts val="550"/>
              </a:spcBef>
              <a:buFont typeface="Arial"/>
              <a:buChar char="•"/>
              <a:tabLst>
                <a:tab pos="685800" algn="l"/>
              </a:tabLst>
            </a:pPr>
            <a:r>
              <a:rPr sz="2150" spc="15" dirty="0">
                <a:latin typeface="Trebuchet MS"/>
                <a:cs typeface="Trebuchet MS"/>
              </a:rPr>
              <a:t>A </a:t>
            </a:r>
            <a:r>
              <a:rPr sz="2150" spc="10" dirty="0">
                <a:latin typeface="Trebuchet MS"/>
                <a:cs typeface="Trebuchet MS"/>
              </a:rPr>
              <a:t>Functional Interface(SAM) </a:t>
            </a:r>
            <a:r>
              <a:rPr sz="2150" spc="5" dirty="0">
                <a:latin typeface="Trebuchet MS"/>
                <a:cs typeface="Trebuchet MS"/>
              </a:rPr>
              <a:t>is </a:t>
            </a:r>
            <a:r>
              <a:rPr sz="2150" spc="15" dirty="0">
                <a:latin typeface="Trebuchet MS"/>
                <a:cs typeface="Trebuchet MS"/>
              </a:rPr>
              <a:t>an </a:t>
            </a:r>
            <a:r>
              <a:rPr sz="2150" spc="10" dirty="0">
                <a:latin typeface="Trebuchet MS"/>
                <a:cs typeface="Trebuchet MS"/>
              </a:rPr>
              <a:t>interface that has exactly </a:t>
            </a:r>
            <a:r>
              <a:rPr sz="2150" spc="15" dirty="0">
                <a:latin typeface="Trebuchet MS"/>
                <a:cs typeface="Trebuchet MS"/>
              </a:rPr>
              <a:t>one</a:t>
            </a:r>
            <a:r>
              <a:rPr sz="2150" spc="-110" dirty="0">
                <a:latin typeface="Trebuchet MS"/>
                <a:cs typeface="Trebuchet MS"/>
              </a:rPr>
              <a:t> </a:t>
            </a:r>
            <a:r>
              <a:rPr sz="2150" spc="10" dirty="0">
                <a:latin typeface="Trebuchet MS"/>
                <a:cs typeface="Trebuchet MS"/>
              </a:rPr>
              <a:t>abstract  method.</a:t>
            </a:r>
            <a:endParaRPr sz="21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50" b="1" dirty="0">
                <a:latin typeface="Trebuchet MS"/>
                <a:cs typeface="Trebuchet MS"/>
              </a:rPr>
              <a:t>@FunctionalInterface:</a:t>
            </a:r>
            <a:endParaRPr sz="2450">
              <a:latin typeface="Trebuchet MS"/>
              <a:cs typeface="Trebuchet MS"/>
            </a:endParaRPr>
          </a:p>
          <a:p>
            <a:pPr marL="685800" lvl="1" indent="-2159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685800" algn="l"/>
              </a:tabLst>
            </a:pPr>
            <a:r>
              <a:rPr sz="2150" spc="10" dirty="0">
                <a:latin typeface="Trebuchet MS"/>
                <a:cs typeface="Trebuchet MS"/>
              </a:rPr>
              <a:t>This annotation </a:t>
            </a:r>
            <a:r>
              <a:rPr sz="2150" spc="5" dirty="0">
                <a:latin typeface="Trebuchet MS"/>
                <a:cs typeface="Trebuchet MS"/>
              </a:rPr>
              <a:t>is </a:t>
            </a:r>
            <a:r>
              <a:rPr sz="2150" spc="10" dirty="0">
                <a:latin typeface="Trebuchet MS"/>
                <a:cs typeface="Trebuchet MS"/>
              </a:rPr>
              <a:t>introduced as part of the </a:t>
            </a:r>
            <a:r>
              <a:rPr sz="2150" spc="15" dirty="0">
                <a:latin typeface="Trebuchet MS"/>
                <a:cs typeface="Trebuchet MS"/>
              </a:rPr>
              <a:t>JDK</a:t>
            </a:r>
            <a:r>
              <a:rPr sz="2150" spc="-10" dirty="0">
                <a:latin typeface="Trebuchet MS"/>
                <a:cs typeface="Trebuchet MS"/>
              </a:rPr>
              <a:t> </a:t>
            </a:r>
            <a:r>
              <a:rPr sz="2150" spc="10" dirty="0">
                <a:latin typeface="Trebuchet MS"/>
                <a:cs typeface="Trebuchet MS"/>
              </a:rPr>
              <a:t>1.8.</a:t>
            </a:r>
            <a:endParaRPr sz="21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500">
              <a:latin typeface="Trebuchet MS"/>
              <a:cs typeface="Trebuchet MS"/>
            </a:endParaRPr>
          </a:p>
          <a:p>
            <a:pPr marL="685800" lvl="1" indent="-215900">
              <a:lnSpc>
                <a:spcPct val="100000"/>
              </a:lnSpc>
              <a:buFont typeface="Arial"/>
              <a:buChar char="•"/>
              <a:tabLst>
                <a:tab pos="685800" algn="l"/>
              </a:tabLst>
            </a:pPr>
            <a:r>
              <a:rPr sz="2150" spc="10" dirty="0">
                <a:latin typeface="Trebuchet MS"/>
                <a:cs typeface="Trebuchet MS"/>
              </a:rPr>
              <a:t>Optional annotation to signify </a:t>
            </a:r>
            <a:r>
              <a:rPr sz="2150" spc="15" dirty="0">
                <a:latin typeface="Trebuchet MS"/>
                <a:cs typeface="Trebuchet MS"/>
              </a:rPr>
              <a:t>an </a:t>
            </a:r>
            <a:r>
              <a:rPr sz="2150" spc="10" dirty="0">
                <a:latin typeface="Trebuchet MS"/>
                <a:cs typeface="Trebuchet MS"/>
              </a:rPr>
              <a:t>interface as Functional</a:t>
            </a:r>
            <a:r>
              <a:rPr sz="2150" spc="-15" dirty="0">
                <a:latin typeface="Trebuchet MS"/>
                <a:cs typeface="Trebuchet MS"/>
              </a:rPr>
              <a:t> </a:t>
            </a:r>
            <a:r>
              <a:rPr sz="2150" spc="10" dirty="0">
                <a:latin typeface="Trebuchet MS"/>
                <a:cs typeface="Trebuchet MS"/>
              </a:rPr>
              <a:t>Interface.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201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New </a:t>
            </a:r>
            <a:r>
              <a:rPr spc="-25" dirty="0"/>
              <a:t>Functional </a:t>
            </a:r>
            <a:r>
              <a:rPr spc="-5" dirty="0"/>
              <a:t>Interfaces in</a:t>
            </a:r>
            <a:r>
              <a:rPr dirty="0"/>
              <a:t> </a:t>
            </a:r>
            <a:r>
              <a:rPr spc="-5" dirty="0"/>
              <a:t>Java8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816100" cy="3411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Consumer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Trebuchet MS"/>
                <a:cs typeface="Trebuchet MS"/>
              </a:rPr>
              <a:t>Predicate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Function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Supplier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201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New </a:t>
            </a:r>
            <a:r>
              <a:rPr spc="-25" dirty="0"/>
              <a:t>Functional </a:t>
            </a:r>
            <a:r>
              <a:rPr spc="-5" dirty="0"/>
              <a:t>Interfaces in</a:t>
            </a:r>
            <a:r>
              <a:rPr dirty="0"/>
              <a:t> </a:t>
            </a:r>
            <a:r>
              <a:rPr spc="-5" dirty="0"/>
              <a:t>Java8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095230" cy="3815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Trebuchet MS"/>
                <a:cs typeface="Trebuchet MS"/>
              </a:rPr>
              <a:t>Consumer </a:t>
            </a:r>
            <a:r>
              <a:rPr sz="3200" dirty="0">
                <a:latin typeface="Trebuchet MS"/>
                <a:cs typeface="Trebuchet MS"/>
              </a:rPr>
              <a:t>–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BiConsumer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latin typeface="Trebuchet MS"/>
                <a:cs typeface="Trebuchet MS"/>
              </a:rPr>
              <a:t>Predicate </a:t>
            </a:r>
            <a:r>
              <a:rPr sz="3200" dirty="0">
                <a:latin typeface="Trebuchet MS"/>
                <a:cs typeface="Trebuchet MS"/>
              </a:rPr>
              <a:t>-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BiPredicate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Trebuchet MS"/>
                <a:cs typeface="Trebuchet MS"/>
              </a:rPr>
              <a:t>Function </a:t>
            </a:r>
            <a:r>
              <a:rPr sz="3200" dirty="0">
                <a:latin typeface="Trebuchet MS"/>
                <a:cs typeface="Trebuchet MS"/>
              </a:rPr>
              <a:t>– </a:t>
            </a:r>
            <a:r>
              <a:rPr sz="3200" spc="-5" dirty="0">
                <a:latin typeface="Trebuchet MS"/>
                <a:cs typeface="Trebuchet MS"/>
              </a:rPr>
              <a:t>BiFunction, </a:t>
            </a:r>
            <a:r>
              <a:rPr sz="3200" spc="-35" dirty="0">
                <a:latin typeface="Trebuchet MS"/>
                <a:cs typeface="Trebuchet MS"/>
              </a:rPr>
              <a:t>UnaryOperator,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BinaryOperator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Trebuchet MS"/>
                <a:cs typeface="Trebuchet MS"/>
              </a:rPr>
              <a:t>Supplier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201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New </a:t>
            </a:r>
            <a:r>
              <a:rPr spc="-25" dirty="0"/>
              <a:t>Functional </a:t>
            </a:r>
            <a:r>
              <a:rPr spc="-5" dirty="0"/>
              <a:t>Interfaces in</a:t>
            </a:r>
            <a:r>
              <a:rPr dirty="0"/>
              <a:t> </a:t>
            </a:r>
            <a:r>
              <a:rPr spc="-5" dirty="0"/>
              <a:t>Java8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41500"/>
            <a:ext cx="9307195" cy="423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300" b="1" dirty="0">
                <a:latin typeface="Trebuchet MS"/>
                <a:cs typeface="Trebuchet MS"/>
              </a:rPr>
              <a:t>Consumer </a:t>
            </a:r>
            <a:r>
              <a:rPr sz="2300" dirty="0">
                <a:latin typeface="Trebuchet MS"/>
                <a:cs typeface="Trebuchet MS"/>
              </a:rPr>
              <a:t>– </a:t>
            </a:r>
            <a:r>
              <a:rPr sz="2300" spc="-30" dirty="0">
                <a:latin typeface="Trebuchet MS"/>
                <a:cs typeface="Trebuchet MS"/>
              </a:rPr>
              <a:t>IntConsumer, </a:t>
            </a:r>
            <a:r>
              <a:rPr sz="2300" spc="-25" dirty="0">
                <a:latin typeface="Trebuchet MS"/>
                <a:cs typeface="Trebuchet MS"/>
              </a:rPr>
              <a:t>DoubleConsumer,</a:t>
            </a:r>
            <a:r>
              <a:rPr sz="2300" spc="20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LongConsumer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300" b="1" dirty="0">
                <a:latin typeface="Trebuchet MS"/>
                <a:cs typeface="Trebuchet MS"/>
              </a:rPr>
              <a:t>Predicate </a:t>
            </a:r>
            <a:r>
              <a:rPr sz="2300" dirty="0">
                <a:latin typeface="Trebuchet MS"/>
                <a:cs typeface="Trebuchet MS"/>
              </a:rPr>
              <a:t>– </a:t>
            </a:r>
            <a:r>
              <a:rPr sz="2300" spc="-10" dirty="0">
                <a:latin typeface="Trebuchet MS"/>
                <a:cs typeface="Trebuchet MS"/>
              </a:rPr>
              <a:t>IntPredicate, BiPredicate,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LongPredicate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>
              <a:latin typeface="Trebuchet MS"/>
              <a:cs typeface="Trebuchet MS"/>
            </a:endParaRPr>
          </a:p>
          <a:p>
            <a:pPr marL="241300" indent="-228600">
              <a:lnSpc>
                <a:spcPts val="233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  <a:tab pos="1841500" algn="l"/>
              </a:tabLst>
            </a:pPr>
            <a:r>
              <a:rPr sz="2300" b="1" spc="-20" dirty="0">
                <a:latin typeface="Trebuchet MS"/>
                <a:cs typeface="Trebuchet MS"/>
              </a:rPr>
              <a:t>Function</a:t>
            </a:r>
            <a:r>
              <a:rPr sz="2300" b="1" spc="1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–	</a:t>
            </a:r>
            <a:r>
              <a:rPr sz="2300" spc="-5" dirty="0">
                <a:latin typeface="Trebuchet MS"/>
                <a:cs typeface="Trebuchet MS"/>
              </a:rPr>
              <a:t>IntFunction, DoubleFunction,</a:t>
            </a:r>
            <a:endParaRPr sz="2300">
              <a:latin typeface="Trebuchet MS"/>
              <a:cs typeface="Trebuchet MS"/>
            </a:endParaRPr>
          </a:p>
          <a:p>
            <a:pPr marL="926465" marR="3234690">
              <a:lnSpc>
                <a:spcPct val="72500"/>
              </a:lnSpc>
              <a:spcBef>
                <a:spcPts val="325"/>
              </a:spcBef>
            </a:pPr>
            <a:r>
              <a:rPr sz="2300" spc="-10" dirty="0">
                <a:latin typeface="Trebuchet MS"/>
                <a:cs typeface="Trebuchet MS"/>
              </a:rPr>
              <a:t>LongFunction,IntToDoubleFunction,  </a:t>
            </a:r>
            <a:r>
              <a:rPr sz="2300" spc="-5" dirty="0">
                <a:latin typeface="Trebuchet MS"/>
                <a:cs typeface="Trebuchet MS"/>
              </a:rPr>
              <a:t>IntoLongFunction,DoubletoIntFunction,</a:t>
            </a:r>
            <a:endParaRPr sz="2300">
              <a:latin typeface="Trebuchet MS"/>
              <a:cs typeface="Trebuchet MS"/>
            </a:endParaRPr>
          </a:p>
          <a:p>
            <a:pPr marL="1840864">
              <a:lnSpc>
                <a:spcPct val="100000"/>
              </a:lnSpc>
              <a:spcBef>
                <a:spcPts val="140"/>
              </a:spcBef>
            </a:pPr>
            <a:r>
              <a:rPr sz="2300" spc="-5" dirty="0">
                <a:latin typeface="Trebuchet MS"/>
                <a:cs typeface="Trebuchet MS"/>
              </a:rPr>
              <a:t>DoubletoLongFunction,LongtoIntFunction,</a:t>
            </a:r>
            <a:endParaRPr sz="2300">
              <a:latin typeface="Trebuchet MS"/>
              <a:cs typeface="Trebuchet MS"/>
            </a:endParaRPr>
          </a:p>
          <a:p>
            <a:pPr marL="1840864" marR="2543810">
              <a:lnSpc>
                <a:spcPct val="105100"/>
              </a:lnSpc>
              <a:spcBef>
                <a:spcPts val="100"/>
              </a:spcBef>
            </a:pPr>
            <a:r>
              <a:rPr sz="2300" spc="-5" dirty="0">
                <a:latin typeface="Trebuchet MS"/>
                <a:cs typeface="Trebuchet MS"/>
              </a:rPr>
              <a:t>L</a:t>
            </a:r>
            <a:r>
              <a:rPr sz="2300" dirty="0">
                <a:latin typeface="Trebuchet MS"/>
                <a:cs typeface="Trebuchet MS"/>
              </a:rPr>
              <a:t>ongtoDou</a:t>
            </a:r>
            <a:r>
              <a:rPr sz="2300" spc="-5" dirty="0">
                <a:latin typeface="Trebuchet MS"/>
                <a:cs typeface="Trebuchet MS"/>
              </a:rPr>
              <a:t>bl</a:t>
            </a:r>
            <a:r>
              <a:rPr sz="2300" dirty="0">
                <a:latin typeface="Trebuchet MS"/>
                <a:cs typeface="Trebuchet MS"/>
              </a:rPr>
              <a:t>eFunction,</a:t>
            </a:r>
            <a:r>
              <a:rPr sz="2300" spc="-290" dirty="0">
                <a:latin typeface="Trebuchet MS"/>
                <a:cs typeface="Trebuchet MS"/>
              </a:rPr>
              <a:t>T</a:t>
            </a:r>
            <a:r>
              <a:rPr sz="2300" dirty="0">
                <a:latin typeface="Trebuchet MS"/>
                <a:cs typeface="Trebuchet MS"/>
              </a:rPr>
              <a:t>oIntFunction,  </a:t>
            </a:r>
            <a:r>
              <a:rPr sz="2300" spc="-20" dirty="0">
                <a:latin typeface="Trebuchet MS"/>
                <a:cs typeface="Trebuchet MS"/>
              </a:rPr>
              <a:t>ToDoubleFunction,ToLongFunction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300" b="1" spc="-5" dirty="0">
                <a:latin typeface="Trebuchet MS"/>
                <a:cs typeface="Trebuchet MS"/>
              </a:rPr>
              <a:t>Supplier </a:t>
            </a:r>
            <a:r>
              <a:rPr sz="2300" dirty="0">
                <a:latin typeface="Trebuchet MS"/>
                <a:cs typeface="Trebuchet MS"/>
              </a:rPr>
              <a:t>– </a:t>
            </a:r>
            <a:r>
              <a:rPr sz="2300" spc="-30" dirty="0">
                <a:latin typeface="Trebuchet MS"/>
                <a:cs typeface="Trebuchet MS"/>
              </a:rPr>
              <a:t>IntSupplier, LongSupplier, </a:t>
            </a:r>
            <a:r>
              <a:rPr sz="2300" spc="-25" dirty="0">
                <a:latin typeface="Trebuchet MS"/>
                <a:cs typeface="Trebuchet MS"/>
              </a:rPr>
              <a:t>DoubleSupplier,</a:t>
            </a:r>
            <a:r>
              <a:rPr sz="2300" spc="105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BooleanSupplier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4812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</a:t>
            </a:r>
            <a:r>
              <a:rPr spc="-60" dirty="0"/>
              <a:t> </a:t>
            </a:r>
            <a:r>
              <a:rPr spc="-5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324100"/>
            <a:ext cx="10060305" cy="2788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Introduced as part of Java </a:t>
            </a:r>
            <a:r>
              <a:rPr sz="2800" dirty="0">
                <a:latin typeface="Trebuchet MS"/>
                <a:cs typeface="Trebuchet MS"/>
              </a:rPr>
              <a:t>8 </a:t>
            </a:r>
            <a:r>
              <a:rPr sz="2800" spc="-5" dirty="0">
                <a:latin typeface="Trebuchet MS"/>
                <a:cs typeface="Trebuchet MS"/>
              </a:rPr>
              <a:t>and </a:t>
            </a:r>
            <a:r>
              <a:rPr sz="2800" dirty="0">
                <a:latin typeface="Trebuchet MS"/>
                <a:cs typeface="Trebuchet MS"/>
              </a:rPr>
              <a:t>its </a:t>
            </a:r>
            <a:r>
              <a:rPr sz="2800" spc="-5" dirty="0">
                <a:latin typeface="Trebuchet MS"/>
                <a:cs typeface="Trebuchet MS"/>
              </a:rPr>
              <a:t>purpose </a:t>
            </a:r>
            <a:r>
              <a:rPr sz="2800" dirty="0">
                <a:latin typeface="Trebuchet MS"/>
                <a:cs typeface="Trebuchet MS"/>
              </a:rPr>
              <a:t>is </a:t>
            </a:r>
            <a:r>
              <a:rPr sz="2800" spc="-5" dirty="0">
                <a:latin typeface="Trebuchet MS"/>
                <a:cs typeface="Trebuchet MS"/>
              </a:rPr>
              <a:t>to simplify the  implementation Functional Interfaces.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Shortcut for writing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b="1" spc="-5" dirty="0">
                <a:latin typeface="Trebuchet MS"/>
                <a:cs typeface="Trebuchet MS"/>
              </a:rPr>
              <a:t>Lambda</a:t>
            </a:r>
            <a:r>
              <a:rPr sz="2800" b="1" spc="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Expressions</a:t>
            </a:r>
            <a:r>
              <a:rPr sz="2800" spc="-5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Trebuchet MS"/>
                <a:cs typeface="Trebuchet MS"/>
              </a:rPr>
              <a:t>Refer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method </a:t>
            </a:r>
            <a:r>
              <a:rPr sz="2800" dirty="0">
                <a:latin typeface="Trebuchet MS"/>
                <a:cs typeface="Trebuchet MS"/>
              </a:rPr>
              <a:t>in a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class.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0491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0630" algn="l"/>
                <a:tab pos="4507865" algn="l"/>
              </a:tabLst>
            </a:pPr>
            <a:r>
              <a:rPr b="0" dirty="0">
                <a:latin typeface="Trebuchet MS"/>
                <a:cs typeface="Trebuchet MS"/>
              </a:rPr>
              <a:t>Syntax </a:t>
            </a:r>
            <a:r>
              <a:rPr b="0" spc="-5" dirty="0">
                <a:latin typeface="Trebuchet MS"/>
                <a:cs typeface="Trebuchet MS"/>
              </a:rPr>
              <a:t>of	Method	</a:t>
            </a:r>
            <a:r>
              <a:rPr b="0" spc="-25" dirty="0">
                <a:latin typeface="Trebuchet MS"/>
                <a:cs typeface="Trebuchet MS"/>
              </a:rPr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0682" y="2324100"/>
            <a:ext cx="7536815" cy="311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latin typeface="Trebuchet MS"/>
                <a:cs typeface="Trebuchet MS"/>
              </a:rPr>
              <a:t>ClassName</a:t>
            </a:r>
            <a:r>
              <a:rPr sz="3800" spc="-5" dirty="0">
                <a:solidFill>
                  <a:srgbClr val="FF0000"/>
                </a:solidFill>
                <a:latin typeface="Trebuchet MS"/>
                <a:cs typeface="Trebuchet MS"/>
              </a:rPr>
              <a:t>::</a:t>
            </a:r>
            <a:r>
              <a:rPr sz="3800" spc="-5" dirty="0">
                <a:latin typeface="Trebuchet MS"/>
                <a:cs typeface="Trebuchet MS"/>
              </a:rPr>
              <a:t>instance-methodName</a:t>
            </a:r>
            <a:endParaRPr sz="3800">
              <a:latin typeface="Trebuchet MS"/>
              <a:cs typeface="Trebuchet MS"/>
            </a:endParaRPr>
          </a:p>
          <a:p>
            <a:pPr marL="12700" marR="602615">
              <a:lnSpc>
                <a:spcPct val="217099"/>
              </a:lnSpc>
            </a:pPr>
            <a:r>
              <a:rPr sz="3800" spc="-5" dirty="0">
                <a:latin typeface="Trebuchet MS"/>
                <a:cs typeface="Trebuchet MS"/>
              </a:rPr>
              <a:t>ClassName</a:t>
            </a:r>
            <a:r>
              <a:rPr sz="3800" spc="-5" dirty="0">
                <a:solidFill>
                  <a:srgbClr val="FF0000"/>
                </a:solidFill>
                <a:latin typeface="Trebuchet MS"/>
                <a:cs typeface="Trebuchet MS"/>
              </a:rPr>
              <a:t>::</a:t>
            </a:r>
            <a:r>
              <a:rPr sz="3800" spc="-5" dirty="0">
                <a:latin typeface="Trebuchet MS"/>
                <a:cs typeface="Trebuchet MS"/>
              </a:rPr>
              <a:t>static-methodName  Instance</a:t>
            </a:r>
            <a:r>
              <a:rPr sz="3800" spc="-5" dirty="0">
                <a:solidFill>
                  <a:srgbClr val="FF0000"/>
                </a:solidFill>
                <a:latin typeface="Trebuchet MS"/>
                <a:cs typeface="Trebuchet MS"/>
              </a:rPr>
              <a:t>::</a:t>
            </a:r>
            <a:r>
              <a:rPr sz="3800" spc="-5" dirty="0">
                <a:latin typeface="Trebuchet MS"/>
                <a:cs typeface="Trebuchet MS"/>
              </a:rPr>
              <a:t>methodName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562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3540" algn="l"/>
              </a:tabLst>
            </a:pPr>
            <a:r>
              <a:rPr spc="-25" dirty="0"/>
              <a:t>Functional	</a:t>
            </a:r>
            <a:r>
              <a:rPr spc="-15" dirty="0"/>
              <a:t>Programming: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7743825" cy="4249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Embraces </a:t>
            </a:r>
            <a:r>
              <a:rPr sz="2800" dirty="0">
                <a:latin typeface="Trebuchet MS"/>
                <a:cs typeface="Trebuchet MS"/>
              </a:rPr>
              <a:t>creating </a:t>
            </a:r>
            <a:r>
              <a:rPr sz="2800" spc="-5" dirty="0">
                <a:latin typeface="Trebuchet MS"/>
                <a:cs typeface="Trebuchet MS"/>
              </a:rPr>
              <a:t>Immutable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objects.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More concise and readable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code.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3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Using functions/methods </a:t>
            </a:r>
            <a:r>
              <a:rPr sz="2800" dirty="0">
                <a:latin typeface="Trebuchet MS"/>
                <a:cs typeface="Trebuchet MS"/>
              </a:rPr>
              <a:t>as </a:t>
            </a:r>
            <a:r>
              <a:rPr sz="2800" spc="-5" dirty="0">
                <a:latin typeface="Trebuchet MS"/>
                <a:cs typeface="Trebuchet MS"/>
              </a:rPr>
              <a:t>first class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citizens.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b="1" spc="-5" dirty="0"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  <a:p>
            <a:pPr marL="12700" marR="1822450">
              <a:lnSpc>
                <a:spcPct val="79200"/>
              </a:lnSpc>
              <a:spcBef>
                <a:spcPts val="740"/>
              </a:spcBef>
              <a:tabLst>
                <a:tab pos="4801870" algn="l"/>
              </a:tabLst>
            </a:pPr>
            <a:r>
              <a:rPr sz="2000" dirty="0">
                <a:latin typeface="Trebuchet MS"/>
                <a:cs typeface="Trebuchet MS"/>
              </a:rPr>
              <a:t>Function&lt;String,String&gt;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addSomeString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=	(name)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-&gt;  </a:t>
            </a:r>
            <a:r>
              <a:rPr sz="2000" spc="-5" dirty="0">
                <a:latin typeface="Trebuchet MS"/>
                <a:cs typeface="Trebuchet MS"/>
              </a:rPr>
              <a:t>name.toUpperCase().concat("default");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Trebuchet MS"/>
                <a:cs typeface="Trebuchet MS"/>
              </a:rPr>
              <a:t>Write </a:t>
            </a:r>
            <a:r>
              <a:rPr sz="2800" spc="-5" dirty="0">
                <a:latin typeface="Trebuchet MS"/>
                <a:cs typeface="Trebuchet MS"/>
              </a:rPr>
              <a:t>code </a:t>
            </a:r>
            <a:r>
              <a:rPr sz="2800" dirty="0">
                <a:latin typeface="Trebuchet MS"/>
                <a:cs typeface="Trebuchet MS"/>
              </a:rPr>
              <a:t>using </a:t>
            </a:r>
            <a:r>
              <a:rPr sz="2800" b="1" spc="-10" dirty="0">
                <a:latin typeface="Trebuchet MS"/>
                <a:cs typeface="Trebuchet MS"/>
              </a:rPr>
              <a:t>Declarative</a:t>
            </a:r>
            <a:r>
              <a:rPr sz="2800" b="1" spc="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approach</a:t>
            </a:r>
            <a:r>
              <a:rPr sz="2800" spc="-5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700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Where to use </a:t>
            </a:r>
            <a:r>
              <a:rPr spc="-5" dirty="0"/>
              <a:t>Method</a:t>
            </a:r>
            <a:r>
              <a:rPr spc="-60" dirty="0"/>
              <a:t> </a:t>
            </a:r>
            <a:r>
              <a:rPr spc="-5" dirty="0"/>
              <a:t>Reference?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825625"/>
            <a:ext cx="10515600" cy="4351655"/>
          </a:xfrm>
          <a:prstGeom prst="rect">
            <a:avLst/>
          </a:prstGeom>
          <a:ln w="9525">
            <a:solidFill>
              <a:srgbClr val="44546A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292100" algn="l"/>
              </a:tabLst>
            </a:pPr>
            <a:r>
              <a:rPr sz="2800" spc="-5" dirty="0">
                <a:latin typeface="Trebuchet MS"/>
                <a:cs typeface="Trebuchet MS"/>
              </a:rPr>
              <a:t>Lambda expressions referring </a:t>
            </a:r>
            <a:r>
              <a:rPr sz="2800" dirty="0">
                <a:latin typeface="Trebuchet MS"/>
                <a:cs typeface="Trebuchet MS"/>
              </a:rPr>
              <a:t>to a </a:t>
            </a:r>
            <a:r>
              <a:rPr sz="2800" spc="-5" dirty="0">
                <a:latin typeface="Trebuchet MS"/>
                <a:cs typeface="Trebuchet MS"/>
              </a:rPr>
              <a:t>method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directly.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Using Lambda:</a:t>
            </a:r>
            <a:endParaRPr sz="28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540"/>
              </a:spcBef>
            </a:pPr>
            <a:r>
              <a:rPr sz="2400" spc="-5" dirty="0">
                <a:latin typeface="Trebuchet MS"/>
                <a:cs typeface="Trebuchet MS"/>
              </a:rPr>
              <a:t>Function&lt;String,String&gt; </a:t>
            </a:r>
            <a:r>
              <a:rPr sz="2400" i="1" spc="-5" dirty="0">
                <a:latin typeface="Trebuchet MS"/>
                <a:cs typeface="Trebuchet MS"/>
              </a:rPr>
              <a:t>toUpperCaseLambda </a:t>
            </a:r>
            <a:r>
              <a:rPr sz="2400" dirty="0">
                <a:latin typeface="Trebuchet MS"/>
                <a:cs typeface="Trebuchet MS"/>
              </a:rPr>
              <a:t>=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(s)-&gt;s.toUpperCase();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5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Using Method</a:t>
            </a:r>
            <a:r>
              <a:rPr sz="2800" b="1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Reference:</a:t>
            </a:r>
            <a:endParaRPr sz="2800">
              <a:latin typeface="Trebuchet MS"/>
              <a:cs typeface="Trebuchet MS"/>
            </a:endParaRPr>
          </a:p>
          <a:p>
            <a:pPr marL="63500" marR="2901950">
              <a:lnSpc>
                <a:spcPts val="2500"/>
              </a:lnSpc>
              <a:spcBef>
                <a:spcPts val="1040"/>
              </a:spcBef>
            </a:pPr>
            <a:r>
              <a:rPr sz="2400" spc="-5" dirty="0">
                <a:latin typeface="Trebuchet MS"/>
                <a:cs typeface="Trebuchet MS"/>
              </a:rPr>
              <a:t>Function&lt;String,String&gt; </a:t>
            </a:r>
            <a:r>
              <a:rPr sz="2400" i="1" spc="-5" dirty="0">
                <a:latin typeface="Trebuchet MS"/>
                <a:cs typeface="Trebuchet MS"/>
              </a:rPr>
              <a:t>toUpperCaseMethodRefernce </a:t>
            </a:r>
            <a:r>
              <a:rPr sz="2400" dirty="0">
                <a:latin typeface="Trebuchet MS"/>
                <a:cs typeface="Trebuchet MS"/>
              </a:rPr>
              <a:t>= 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String::toUpperCase;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</a:pPr>
            <a:r>
              <a:rPr dirty="0"/>
              <a:t>Where </a:t>
            </a:r>
            <a:r>
              <a:rPr spc="-5" dirty="0"/>
              <a:t>Method Reference </a:t>
            </a:r>
            <a:r>
              <a:rPr dirty="0"/>
              <a:t>is </a:t>
            </a:r>
            <a:r>
              <a:rPr spc="-5" dirty="0"/>
              <a:t>not  Applicable</a:t>
            </a:r>
            <a:r>
              <a:rPr spc="-1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229273"/>
            <a:ext cx="10090785" cy="9944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800" b="1" spc="-5" dirty="0"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spc="-10" dirty="0">
                <a:latin typeface="Trebuchet MS"/>
                <a:cs typeface="Trebuchet MS"/>
              </a:rPr>
              <a:t>Predicate&lt;Student&gt; </a:t>
            </a:r>
            <a:r>
              <a:rPr sz="2400" i="1" spc="-5" dirty="0">
                <a:latin typeface="Trebuchet MS"/>
                <a:cs typeface="Trebuchet MS"/>
              </a:rPr>
              <a:t>predicateUsingLambda </a:t>
            </a:r>
            <a:r>
              <a:rPr sz="2400" dirty="0">
                <a:latin typeface="Trebuchet MS"/>
                <a:cs typeface="Trebuchet MS"/>
              </a:rPr>
              <a:t>= (s) -&gt;</a:t>
            </a:r>
            <a:r>
              <a:rPr sz="2400" spc="1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s.getGradeLevel()&gt;=3;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5641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rebuchet MS"/>
                <a:cs typeface="Trebuchet MS"/>
              </a:rPr>
              <a:t>Constructor</a:t>
            </a:r>
            <a:r>
              <a:rPr b="0" spc="-55" dirty="0">
                <a:latin typeface="Trebuchet MS"/>
                <a:cs typeface="Trebuchet MS"/>
              </a:rPr>
              <a:t> </a:t>
            </a:r>
            <a:r>
              <a:rPr b="0" spc="-30" dirty="0">
                <a:latin typeface="Trebuchet MS"/>
                <a:cs typeface="Trebuchet MS"/>
              </a:rPr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5048885" cy="203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Introduced as part of Java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1.8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rebuchet MS"/>
              <a:cs typeface="Trebuchet MS"/>
            </a:endParaRPr>
          </a:p>
          <a:p>
            <a:pPr marR="3601085" algn="ctr">
              <a:lnSpc>
                <a:spcPct val="100000"/>
              </a:lnSpc>
            </a:pPr>
            <a:r>
              <a:rPr sz="3200" b="1" spc="-5" dirty="0">
                <a:latin typeface="Trebuchet MS"/>
                <a:cs typeface="Trebuchet MS"/>
              </a:rPr>
              <a:t>Syntax:</a:t>
            </a:r>
            <a:endParaRPr sz="3200">
              <a:latin typeface="Trebuchet MS"/>
              <a:cs typeface="Trebuchet MS"/>
            </a:endParaRPr>
          </a:p>
          <a:p>
            <a:pPr marR="610235" algn="ctr">
              <a:lnSpc>
                <a:spcPct val="100000"/>
              </a:lnSpc>
              <a:spcBef>
                <a:spcPts val="860"/>
              </a:spcBef>
            </a:pPr>
            <a:r>
              <a:rPr sz="2800" spc="-5" dirty="0">
                <a:latin typeface="Trebuchet MS"/>
                <a:cs typeface="Trebuchet MS"/>
              </a:rPr>
              <a:t>Classname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::</a:t>
            </a:r>
            <a:r>
              <a:rPr sz="2800" spc="-5" dirty="0">
                <a:latin typeface="Trebuchet MS"/>
                <a:cs typeface="Trebuchet MS"/>
              </a:rPr>
              <a:t>new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1760220"/>
            <a:ext cx="9665335" cy="24892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b="1" spc="-5" dirty="0"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latin typeface="Trebuchet MS"/>
                <a:cs typeface="Trebuchet MS"/>
              </a:rPr>
              <a:t>Supplier&lt;Student&gt; </a:t>
            </a:r>
            <a:r>
              <a:rPr sz="2800" i="1" spc="-5" dirty="0">
                <a:latin typeface="Trebuchet MS"/>
                <a:cs typeface="Trebuchet MS"/>
              </a:rPr>
              <a:t>studentSupplier </a:t>
            </a:r>
            <a:r>
              <a:rPr sz="2800" dirty="0">
                <a:latin typeface="Trebuchet MS"/>
                <a:cs typeface="Trebuchet MS"/>
              </a:rPr>
              <a:t>=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Student</a:t>
            </a:r>
            <a:r>
              <a:rPr sz="2800" b="1" spc="-5" dirty="0">
                <a:latin typeface="Trebuchet MS"/>
                <a:cs typeface="Trebuchet MS"/>
              </a:rPr>
              <a:t>::new</a:t>
            </a:r>
            <a:r>
              <a:rPr sz="2800" spc="-5" dirty="0">
                <a:latin typeface="Trebuchet MS"/>
                <a:cs typeface="Trebuchet MS"/>
              </a:rPr>
              <a:t>;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Invalid:</a:t>
            </a:r>
            <a:endParaRPr sz="2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440"/>
              </a:spcBef>
              <a:tabLst>
                <a:tab pos="3982085" algn="l"/>
              </a:tabLst>
            </a:pPr>
            <a:r>
              <a:rPr sz="2800" spc="-5" dirty="0">
                <a:latin typeface="Trebuchet MS"/>
                <a:cs typeface="Trebuchet MS"/>
              </a:rPr>
              <a:t>Student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student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=	</a:t>
            </a:r>
            <a:r>
              <a:rPr sz="2800" spc="-5" dirty="0">
                <a:latin typeface="Trebuchet MS"/>
                <a:cs typeface="Trebuchet MS"/>
              </a:rPr>
              <a:t>Student::</a:t>
            </a:r>
            <a:r>
              <a:rPr sz="2800" b="1" spc="-5" dirty="0">
                <a:latin typeface="Trebuchet MS"/>
                <a:cs typeface="Trebuchet MS"/>
              </a:rPr>
              <a:t>new</a:t>
            </a:r>
            <a:r>
              <a:rPr sz="2800" spc="-5" dirty="0">
                <a:latin typeface="Trebuchet MS"/>
                <a:cs typeface="Trebuchet MS"/>
              </a:rPr>
              <a:t>; // compilation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issue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494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Lambdas and </a:t>
            </a:r>
            <a:r>
              <a:rPr dirty="0"/>
              <a:t>Local</a:t>
            </a:r>
            <a:r>
              <a:rPr spc="-55" dirty="0"/>
              <a:t> </a:t>
            </a:r>
            <a:r>
              <a:rPr spc="-4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200005" cy="402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40"/>
              </a:lnSpc>
              <a:spcBef>
                <a:spcPts val="100"/>
              </a:spcBef>
            </a:pPr>
            <a:r>
              <a:rPr sz="2900" dirty="0">
                <a:latin typeface="Trebuchet MS"/>
                <a:cs typeface="Trebuchet MS"/>
              </a:rPr>
              <a:t>What </a:t>
            </a:r>
            <a:r>
              <a:rPr sz="2900" spc="-5" dirty="0">
                <a:latin typeface="Trebuchet MS"/>
                <a:cs typeface="Trebuchet MS"/>
              </a:rPr>
              <a:t>is </a:t>
            </a:r>
            <a:r>
              <a:rPr sz="2900" dirty="0">
                <a:latin typeface="Trebuchet MS"/>
                <a:cs typeface="Trebuchet MS"/>
              </a:rPr>
              <a:t>a </a:t>
            </a:r>
            <a:r>
              <a:rPr sz="2900" b="1" dirty="0">
                <a:latin typeface="Trebuchet MS"/>
                <a:cs typeface="Trebuchet MS"/>
              </a:rPr>
              <a:t>Local variable</a:t>
            </a:r>
            <a:r>
              <a:rPr sz="2900" b="1" spc="-2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?</a:t>
            </a:r>
            <a:endParaRPr sz="2900">
              <a:latin typeface="Trebuchet MS"/>
              <a:cs typeface="Trebuchet MS"/>
            </a:endParaRPr>
          </a:p>
          <a:p>
            <a:pPr marL="698500" marR="5080" indent="-228600">
              <a:lnSpc>
                <a:spcPct val="77200"/>
              </a:lnSpc>
              <a:spcBef>
                <a:spcPts val="595"/>
              </a:spcBef>
              <a:buFont typeface="Arial"/>
              <a:buChar char="•"/>
              <a:tabLst>
                <a:tab pos="698500" algn="l"/>
              </a:tabLst>
            </a:pPr>
            <a:r>
              <a:rPr sz="2700" spc="-5" dirty="0">
                <a:latin typeface="Trebuchet MS"/>
                <a:cs typeface="Trebuchet MS"/>
              </a:rPr>
              <a:t>Any variable </a:t>
            </a:r>
            <a:r>
              <a:rPr sz="2700" dirty="0">
                <a:latin typeface="Trebuchet MS"/>
                <a:cs typeface="Trebuchet MS"/>
              </a:rPr>
              <a:t>that </a:t>
            </a:r>
            <a:r>
              <a:rPr sz="2700" spc="-5" dirty="0">
                <a:latin typeface="Trebuchet MS"/>
                <a:cs typeface="Trebuchet MS"/>
              </a:rPr>
              <a:t>is declared inside </a:t>
            </a:r>
            <a:r>
              <a:rPr sz="2700" dirty="0">
                <a:latin typeface="Trebuchet MS"/>
                <a:cs typeface="Trebuchet MS"/>
              </a:rPr>
              <a:t>a </a:t>
            </a:r>
            <a:r>
              <a:rPr sz="2700" spc="-5" dirty="0">
                <a:latin typeface="Trebuchet MS"/>
                <a:cs typeface="Trebuchet MS"/>
              </a:rPr>
              <a:t>method is called </a:t>
            </a:r>
            <a:r>
              <a:rPr sz="2700" dirty="0">
                <a:latin typeface="Trebuchet MS"/>
                <a:cs typeface="Trebuchet MS"/>
              </a:rPr>
              <a:t>a </a:t>
            </a:r>
            <a:r>
              <a:rPr sz="2700" spc="-5" dirty="0">
                <a:latin typeface="Trebuchet MS"/>
                <a:cs typeface="Trebuchet MS"/>
              </a:rPr>
              <a:t>local  variable.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rebuchet MS"/>
              <a:cs typeface="Trebuchet MS"/>
            </a:endParaRPr>
          </a:p>
          <a:p>
            <a:pPr marL="241300" indent="-228600">
              <a:lnSpc>
                <a:spcPts val="3340"/>
              </a:lnSpc>
              <a:buFont typeface="Arial"/>
              <a:buChar char="•"/>
              <a:tabLst>
                <a:tab pos="241300" algn="l"/>
              </a:tabLst>
            </a:pPr>
            <a:r>
              <a:rPr sz="2900" spc="-5" dirty="0">
                <a:latin typeface="Trebuchet MS"/>
                <a:cs typeface="Trebuchet MS"/>
              </a:rPr>
              <a:t>Lambdas have some restrictions on </a:t>
            </a:r>
            <a:r>
              <a:rPr sz="2900" dirty="0">
                <a:latin typeface="Trebuchet MS"/>
                <a:cs typeface="Trebuchet MS"/>
              </a:rPr>
              <a:t>using </a:t>
            </a:r>
            <a:r>
              <a:rPr sz="2900" spc="-5" dirty="0">
                <a:latin typeface="Trebuchet MS"/>
                <a:cs typeface="Trebuchet MS"/>
              </a:rPr>
              <a:t>local</a:t>
            </a:r>
            <a:r>
              <a:rPr sz="2900" spc="55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variables:</a:t>
            </a:r>
            <a:endParaRPr sz="2900">
              <a:latin typeface="Trebuchet MS"/>
              <a:cs typeface="Trebuchet MS"/>
            </a:endParaRPr>
          </a:p>
          <a:p>
            <a:pPr marL="698500" lvl="1" indent="-228600">
              <a:lnSpc>
                <a:spcPts val="2900"/>
              </a:lnSpc>
              <a:buFont typeface="Arial"/>
              <a:buChar char="•"/>
              <a:tabLst>
                <a:tab pos="698500" algn="l"/>
                <a:tab pos="9643110" algn="l"/>
              </a:tabLst>
            </a:pPr>
            <a:r>
              <a:rPr sz="2900" spc="-5" dirty="0">
                <a:latin typeface="Trebuchet MS"/>
                <a:cs typeface="Trebuchet MS"/>
              </a:rPr>
              <a:t>Not allowed to use the </a:t>
            </a:r>
            <a:r>
              <a:rPr sz="2900" dirty="0">
                <a:latin typeface="Trebuchet MS"/>
                <a:cs typeface="Trebuchet MS"/>
              </a:rPr>
              <a:t>same </a:t>
            </a:r>
            <a:r>
              <a:rPr sz="2900" spc="-5" dirty="0">
                <a:latin typeface="Trebuchet MS"/>
                <a:cs typeface="Trebuchet MS"/>
              </a:rPr>
              <a:t>the local</a:t>
            </a:r>
            <a:r>
              <a:rPr sz="2900" spc="35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variable</a:t>
            </a:r>
            <a:r>
              <a:rPr sz="290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name	as</a:t>
            </a:r>
            <a:endParaRPr sz="2900">
              <a:latin typeface="Trebuchet MS"/>
              <a:cs typeface="Trebuchet MS"/>
            </a:endParaRPr>
          </a:p>
          <a:p>
            <a:pPr marL="698500">
              <a:lnSpc>
                <a:spcPts val="2900"/>
              </a:lnSpc>
            </a:pPr>
            <a:r>
              <a:rPr sz="2900" b="1" spc="-5" dirty="0">
                <a:latin typeface="Trebuchet MS"/>
                <a:cs typeface="Trebuchet MS"/>
              </a:rPr>
              <a:t>lambda </a:t>
            </a:r>
            <a:r>
              <a:rPr sz="2900" b="1" spc="-10" dirty="0">
                <a:latin typeface="Trebuchet MS"/>
                <a:cs typeface="Trebuchet MS"/>
              </a:rPr>
              <a:t>parameters </a:t>
            </a:r>
            <a:r>
              <a:rPr sz="2900" spc="-5" dirty="0">
                <a:latin typeface="Trebuchet MS"/>
                <a:cs typeface="Trebuchet MS"/>
              </a:rPr>
              <a:t>or inside the </a:t>
            </a:r>
            <a:r>
              <a:rPr sz="2900" b="1" spc="-5" dirty="0">
                <a:latin typeface="Trebuchet MS"/>
                <a:cs typeface="Trebuchet MS"/>
              </a:rPr>
              <a:t>lambda</a:t>
            </a:r>
            <a:r>
              <a:rPr sz="2900" b="1" dirty="0">
                <a:latin typeface="Trebuchet MS"/>
                <a:cs typeface="Trebuchet MS"/>
              </a:rPr>
              <a:t> </a:t>
            </a:r>
            <a:r>
              <a:rPr sz="2900" b="1" spc="-5" dirty="0">
                <a:latin typeface="Trebuchet MS"/>
                <a:cs typeface="Trebuchet MS"/>
              </a:rPr>
              <a:t>body</a:t>
            </a:r>
            <a:r>
              <a:rPr sz="2900" spc="-5" dirty="0">
                <a:latin typeface="Trebuchet MS"/>
                <a:cs typeface="Trebuchet MS"/>
              </a:rPr>
              <a:t>.</a:t>
            </a:r>
            <a:endParaRPr sz="2900">
              <a:latin typeface="Trebuchet MS"/>
              <a:cs typeface="Trebuchet MS"/>
            </a:endParaRPr>
          </a:p>
          <a:p>
            <a:pPr marL="698500" lvl="1" indent="-228600">
              <a:lnSpc>
                <a:spcPts val="3340"/>
              </a:lnSpc>
              <a:buFont typeface="Arial"/>
              <a:buChar char="•"/>
              <a:tabLst>
                <a:tab pos="698500" algn="l"/>
              </a:tabLst>
            </a:pPr>
            <a:r>
              <a:rPr sz="2900" spc="-5" dirty="0">
                <a:latin typeface="Trebuchet MS"/>
                <a:cs typeface="Trebuchet MS"/>
              </a:rPr>
              <a:t>Not allowed </a:t>
            </a:r>
            <a:r>
              <a:rPr sz="2900" b="1" spc="-5" dirty="0">
                <a:latin typeface="Trebuchet MS"/>
                <a:cs typeface="Trebuchet MS"/>
              </a:rPr>
              <a:t>re-assign </a:t>
            </a:r>
            <a:r>
              <a:rPr sz="2900" dirty="0">
                <a:latin typeface="Trebuchet MS"/>
                <a:cs typeface="Trebuchet MS"/>
              </a:rPr>
              <a:t>a </a:t>
            </a:r>
            <a:r>
              <a:rPr sz="2900" spc="-5" dirty="0">
                <a:latin typeface="Trebuchet MS"/>
                <a:cs typeface="Trebuchet MS"/>
              </a:rPr>
              <a:t>value to </a:t>
            </a:r>
            <a:r>
              <a:rPr sz="2900" dirty="0">
                <a:latin typeface="Trebuchet MS"/>
                <a:cs typeface="Trebuchet MS"/>
              </a:rPr>
              <a:t>a </a:t>
            </a:r>
            <a:r>
              <a:rPr sz="2900" spc="-5" dirty="0">
                <a:latin typeface="Trebuchet MS"/>
                <a:cs typeface="Trebuchet MS"/>
              </a:rPr>
              <a:t>local</a:t>
            </a:r>
            <a:r>
              <a:rPr sz="2900" spc="1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variable.</a:t>
            </a:r>
            <a:endParaRPr sz="2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900" dirty="0">
                <a:latin typeface="Trebuchet MS"/>
                <a:cs typeface="Trebuchet MS"/>
              </a:rPr>
              <a:t>No </a:t>
            </a:r>
            <a:r>
              <a:rPr sz="2900" spc="-5" dirty="0">
                <a:latin typeface="Trebuchet MS"/>
                <a:cs typeface="Trebuchet MS"/>
              </a:rPr>
              <a:t>restrictions on </a:t>
            </a:r>
            <a:r>
              <a:rPr sz="2900" b="1" spc="-5" dirty="0">
                <a:latin typeface="Trebuchet MS"/>
                <a:cs typeface="Trebuchet MS"/>
              </a:rPr>
              <a:t>instance</a:t>
            </a:r>
            <a:r>
              <a:rPr sz="2900" b="1" spc="2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variables.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602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Local </a:t>
            </a:r>
            <a:r>
              <a:rPr spc="-40" dirty="0"/>
              <a:t>Variables </a:t>
            </a:r>
            <a:r>
              <a:rPr dirty="0"/>
              <a:t>– </a:t>
            </a:r>
            <a:r>
              <a:rPr spc="-5" dirty="0"/>
              <a:t>Not</a:t>
            </a:r>
            <a:r>
              <a:rPr spc="-265" dirty="0"/>
              <a:t> </a:t>
            </a:r>
            <a:r>
              <a:rPr spc="-5" dirty="0"/>
              <a:t>Allowed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3500" y="1828800"/>
            <a:ext cx="9798050" cy="406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rebuchet MS"/>
                <a:cs typeface="Trebuchet MS"/>
              </a:rPr>
              <a:t>Repeated </a:t>
            </a:r>
            <a:r>
              <a:rPr sz="3200" b="1" spc="-30" dirty="0">
                <a:latin typeface="Trebuchet MS"/>
                <a:cs typeface="Trebuchet MS"/>
              </a:rPr>
              <a:t>Variable</a:t>
            </a:r>
            <a:r>
              <a:rPr sz="3200" b="1" dirty="0">
                <a:latin typeface="Trebuchet MS"/>
                <a:cs typeface="Trebuchet MS"/>
              </a:rPr>
              <a:t> Name:</a:t>
            </a:r>
            <a:endParaRPr sz="3200">
              <a:latin typeface="Trebuchet MS"/>
              <a:cs typeface="Trebuchet MS"/>
            </a:endParaRPr>
          </a:p>
          <a:p>
            <a:pPr marL="698500" marR="118745" indent="-228600">
              <a:lnSpc>
                <a:spcPct val="76400"/>
              </a:lnSpc>
              <a:spcBef>
                <a:spcPts val="3240"/>
              </a:spcBef>
              <a:buFont typeface="Arial"/>
              <a:buChar char="•"/>
              <a:tabLst>
                <a:tab pos="698500" algn="l"/>
                <a:tab pos="2171065" algn="l"/>
              </a:tabLst>
            </a:pPr>
            <a:r>
              <a:rPr sz="2400" spc="-30" dirty="0">
                <a:latin typeface="Trebuchet MS"/>
                <a:cs typeface="Trebuchet MS"/>
              </a:rPr>
              <a:t>Variable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i	</a:t>
            </a:r>
            <a:r>
              <a:rPr sz="2400" dirty="0">
                <a:latin typeface="Trebuchet MS"/>
                <a:cs typeface="Trebuchet MS"/>
              </a:rPr>
              <a:t>is </a:t>
            </a:r>
            <a:r>
              <a:rPr sz="2400" spc="-5" dirty="0">
                <a:latin typeface="Trebuchet MS"/>
                <a:cs typeface="Trebuchet MS"/>
              </a:rPr>
              <a:t>declared </a:t>
            </a:r>
            <a:r>
              <a:rPr sz="2400" dirty="0">
                <a:latin typeface="Trebuchet MS"/>
                <a:cs typeface="Trebuchet MS"/>
              </a:rPr>
              <a:t>in </a:t>
            </a:r>
            <a:r>
              <a:rPr sz="2400" spc="-5" dirty="0">
                <a:latin typeface="Trebuchet MS"/>
                <a:cs typeface="Trebuchet MS"/>
              </a:rPr>
              <a:t>the same scope and used as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parameter  in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Lambda.</a:t>
            </a:r>
            <a:endParaRPr sz="2400">
              <a:latin typeface="Trebuchet MS"/>
              <a:cs typeface="Trebuchet MS"/>
            </a:endParaRPr>
          </a:p>
          <a:p>
            <a:pPr marL="698500" marR="5080" indent="-228600">
              <a:lnSpc>
                <a:spcPct val="79900"/>
              </a:lnSpc>
              <a:spcBef>
                <a:spcPts val="49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5" dirty="0">
                <a:latin typeface="Trebuchet MS"/>
                <a:cs typeface="Trebuchet MS"/>
              </a:rPr>
              <a:t>You </a:t>
            </a:r>
            <a:r>
              <a:rPr sz="2400" spc="-5" dirty="0">
                <a:latin typeface="Trebuchet MS"/>
                <a:cs typeface="Trebuchet MS"/>
              </a:rPr>
              <a:t>cannot use </a:t>
            </a: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same variable </a:t>
            </a:r>
            <a:r>
              <a:rPr sz="2400" dirty="0">
                <a:latin typeface="Trebuchet MS"/>
                <a:cs typeface="Trebuchet MS"/>
              </a:rPr>
              <a:t>as a </a:t>
            </a:r>
            <a:r>
              <a:rPr sz="2400" spc="-5" dirty="0">
                <a:latin typeface="Trebuchet MS"/>
                <a:cs typeface="Trebuchet MS"/>
              </a:rPr>
              <a:t>lambda parameter or inside  the lambda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body.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2000" b="1" spc="-5" dirty="0">
                <a:latin typeface="Trebuchet MS"/>
                <a:cs typeface="Trebuchet MS"/>
              </a:rPr>
              <a:t>Same </a:t>
            </a:r>
            <a:r>
              <a:rPr sz="2000" b="1" spc="-25" dirty="0">
                <a:latin typeface="Trebuchet MS"/>
                <a:cs typeface="Trebuchet MS"/>
              </a:rPr>
              <a:t>Variable </a:t>
            </a:r>
            <a:r>
              <a:rPr sz="2000" b="1" spc="-5" dirty="0">
                <a:latin typeface="Trebuchet MS"/>
                <a:cs typeface="Trebuchet MS"/>
              </a:rPr>
              <a:t>as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Input:</a:t>
            </a:r>
            <a:endParaRPr sz="2000">
              <a:latin typeface="Trebuchet MS"/>
              <a:cs typeface="Trebuchet MS"/>
            </a:endParaRPr>
          </a:p>
          <a:p>
            <a:pPr marL="469265">
              <a:lnSpc>
                <a:spcPts val="2540"/>
              </a:lnSpc>
              <a:tabLst>
                <a:tab pos="1664335" algn="l"/>
              </a:tabLst>
            </a:pPr>
            <a:r>
              <a:rPr sz="2400" i="1" spc="-5" dirty="0">
                <a:latin typeface="Trebuchet MS"/>
                <a:cs typeface="Trebuchet MS"/>
              </a:rPr>
              <a:t>int</a:t>
            </a:r>
            <a:r>
              <a:rPr sz="2400" i="1" dirty="0">
                <a:latin typeface="Trebuchet MS"/>
                <a:cs typeface="Trebuchet MS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400" i="1" dirty="0">
                <a:latin typeface="Trebuchet MS"/>
                <a:cs typeface="Trebuchet MS"/>
              </a:rPr>
              <a:t>=0;	</a:t>
            </a:r>
            <a:r>
              <a:rPr sz="2400" i="1" spc="-5" dirty="0">
                <a:latin typeface="Trebuchet MS"/>
                <a:cs typeface="Trebuchet MS"/>
              </a:rPr>
              <a:t>//Repeated varibale </a:t>
            </a:r>
            <a:r>
              <a:rPr sz="2400" i="1" dirty="0">
                <a:latin typeface="Trebuchet MS"/>
                <a:cs typeface="Trebuchet MS"/>
              </a:rPr>
              <a:t>name </a:t>
            </a:r>
            <a:r>
              <a:rPr sz="2400" i="1" spc="-5" dirty="0">
                <a:latin typeface="Trebuchet MS"/>
                <a:cs typeface="Trebuchet MS"/>
              </a:rPr>
              <a:t>not</a:t>
            </a:r>
            <a:r>
              <a:rPr sz="2400" i="1" spc="10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allowed</a:t>
            </a:r>
            <a:endParaRPr sz="2400">
              <a:latin typeface="Trebuchet MS"/>
              <a:cs typeface="Trebuchet MS"/>
            </a:endParaRPr>
          </a:p>
          <a:p>
            <a:pPr marL="563245">
              <a:lnSpc>
                <a:spcPts val="2500"/>
              </a:lnSpc>
            </a:pPr>
            <a:r>
              <a:rPr sz="2400" spc="-5" dirty="0">
                <a:latin typeface="Trebuchet MS"/>
                <a:cs typeface="Trebuchet MS"/>
              </a:rPr>
              <a:t>Consumer&lt;Integer&gt; </a:t>
            </a:r>
            <a:r>
              <a:rPr sz="2400" dirty="0">
                <a:latin typeface="Trebuchet MS"/>
                <a:cs typeface="Trebuchet MS"/>
              </a:rPr>
              <a:t>c1 = </a:t>
            </a:r>
            <a:r>
              <a:rPr sz="2400" spc="-5" dirty="0">
                <a:latin typeface="Trebuchet MS"/>
                <a:cs typeface="Trebuchet MS"/>
              </a:rPr>
              <a:t>(</a:t>
            </a:r>
            <a:r>
              <a:rPr sz="24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400" spc="-5" dirty="0">
                <a:latin typeface="Trebuchet MS"/>
                <a:cs typeface="Trebuchet MS"/>
              </a:rPr>
              <a:t>) -&gt; </a:t>
            </a:r>
            <a:r>
              <a:rPr sz="2400" dirty="0"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384300">
              <a:lnSpc>
                <a:spcPts val="2550"/>
              </a:lnSpc>
            </a:pPr>
            <a:r>
              <a:rPr sz="2400" spc="-5" dirty="0">
                <a:latin typeface="Trebuchet MS"/>
                <a:cs typeface="Trebuchet MS"/>
              </a:rPr>
              <a:t>System.</a:t>
            </a:r>
            <a:r>
              <a:rPr sz="2400" b="1" i="1" spc="-5" dirty="0">
                <a:latin typeface="Trebuchet MS"/>
                <a:cs typeface="Trebuchet MS"/>
              </a:rPr>
              <a:t>out</a:t>
            </a:r>
            <a:r>
              <a:rPr sz="2400" spc="-5" dirty="0">
                <a:latin typeface="Trebuchet MS"/>
                <a:cs typeface="Trebuchet MS"/>
              </a:rPr>
              <a:t>.println(i+</a:t>
            </a:r>
            <a:r>
              <a:rPr sz="2400" i="1" spc="-5" dirty="0">
                <a:latin typeface="Trebuchet MS"/>
                <a:cs typeface="Trebuchet MS"/>
              </a:rPr>
              <a:t>value</a:t>
            </a:r>
            <a:r>
              <a:rPr sz="2400" spc="-5" dirty="0">
                <a:latin typeface="Trebuchet MS"/>
                <a:cs typeface="Trebuchet MS"/>
              </a:rPr>
              <a:t>);</a:t>
            </a:r>
            <a:endParaRPr sz="2400">
              <a:latin typeface="Trebuchet MS"/>
              <a:cs typeface="Trebuchet MS"/>
            </a:endParaRPr>
          </a:p>
          <a:p>
            <a:pPr marL="563245">
              <a:lnSpc>
                <a:spcPts val="2590"/>
              </a:lnSpc>
            </a:pPr>
            <a:r>
              <a:rPr sz="2400" dirty="0">
                <a:latin typeface="Trebuchet MS"/>
                <a:cs typeface="Trebuchet MS"/>
              </a:rPr>
              <a:t>};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0700" y="2265679"/>
            <a:ext cx="9004935" cy="3787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090"/>
              </a:lnSpc>
              <a:spcBef>
                <a:spcPts val="110"/>
              </a:spcBef>
            </a:pPr>
            <a:r>
              <a:rPr sz="2650" b="1" dirty="0">
                <a:latin typeface="Trebuchet MS"/>
                <a:cs typeface="Trebuchet MS"/>
              </a:rPr>
              <a:t>Same </a:t>
            </a:r>
            <a:r>
              <a:rPr sz="2650" b="1" spc="-25" dirty="0">
                <a:latin typeface="Trebuchet MS"/>
                <a:cs typeface="Trebuchet MS"/>
              </a:rPr>
              <a:t>Variable </a:t>
            </a:r>
            <a:r>
              <a:rPr sz="2650" b="1" dirty="0">
                <a:latin typeface="Trebuchet MS"/>
                <a:cs typeface="Trebuchet MS"/>
              </a:rPr>
              <a:t>as Lambda</a:t>
            </a:r>
            <a:r>
              <a:rPr sz="2650" b="1" spc="15" dirty="0">
                <a:latin typeface="Trebuchet MS"/>
                <a:cs typeface="Trebuchet MS"/>
              </a:rPr>
              <a:t> </a:t>
            </a:r>
            <a:r>
              <a:rPr sz="2650" b="1" spc="-10" dirty="0">
                <a:latin typeface="Trebuchet MS"/>
                <a:cs typeface="Trebuchet MS"/>
              </a:rPr>
              <a:t>parameter:</a:t>
            </a:r>
            <a:endParaRPr sz="2650">
              <a:latin typeface="Trebuchet MS"/>
              <a:cs typeface="Trebuchet MS"/>
            </a:endParaRPr>
          </a:p>
          <a:p>
            <a:pPr marL="593725">
              <a:lnSpc>
                <a:spcPts val="2560"/>
              </a:lnSpc>
            </a:pPr>
            <a:r>
              <a:rPr sz="2250" i="1" spc="10" dirty="0">
                <a:latin typeface="Trebuchet MS"/>
                <a:cs typeface="Trebuchet MS"/>
              </a:rPr>
              <a:t>int</a:t>
            </a:r>
            <a:r>
              <a:rPr sz="2250" i="1" dirty="0">
                <a:latin typeface="Trebuchet MS"/>
                <a:cs typeface="Trebuchet MS"/>
              </a:rPr>
              <a:t> </a:t>
            </a:r>
            <a:r>
              <a:rPr sz="2250" b="1" i="1" spc="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250" i="1" spc="5" dirty="0">
                <a:latin typeface="Trebuchet MS"/>
                <a:cs typeface="Trebuchet MS"/>
              </a:rPr>
              <a:t>=0;</a:t>
            </a:r>
            <a:endParaRPr sz="2250">
              <a:latin typeface="Trebuchet MS"/>
              <a:cs typeface="Trebuchet MS"/>
            </a:endParaRPr>
          </a:p>
          <a:p>
            <a:pPr marL="12700" marR="5080" indent="610235">
              <a:lnSpc>
                <a:spcPct val="77800"/>
              </a:lnSpc>
              <a:spcBef>
                <a:spcPts val="550"/>
              </a:spcBef>
              <a:tabLst>
                <a:tab pos="4856480" algn="l"/>
              </a:tabLst>
            </a:pPr>
            <a:r>
              <a:rPr sz="2250" spc="15" dirty="0">
                <a:latin typeface="Trebuchet MS"/>
                <a:cs typeface="Trebuchet MS"/>
              </a:rPr>
              <a:t>Consumer&lt;Integer&gt; c1 = </a:t>
            </a:r>
            <a:r>
              <a:rPr sz="2250" spc="5" dirty="0">
                <a:latin typeface="Trebuchet MS"/>
                <a:cs typeface="Trebuchet MS"/>
              </a:rPr>
              <a:t>(</a:t>
            </a:r>
            <a:r>
              <a:rPr sz="2250" b="1" i="1" spc="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250" spc="5" dirty="0">
                <a:latin typeface="Trebuchet MS"/>
                <a:cs typeface="Trebuchet MS"/>
              </a:rPr>
              <a:t>)</a:t>
            </a:r>
            <a:r>
              <a:rPr sz="2250" spc="-20" dirty="0">
                <a:latin typeface="Trebuchet MS"/>
                <a:cs typeface="Trebuchet MS"/>
              </a:rPr>
              <a:t> </a:t>
            </a:r>
            <a:r>
              <a:rPr sz="2250" spc="10" dirty="0">
                <a:latin typeface="Trebuchet MS"/>
                <a:cs typeface="Trebuchet MS"/>
              </a:rPr>
              <a:t>-&gt; {	</a:t>
            </a:r>
            <a:r>
              <a:rPr sz="225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//Repeated variable </a:t>
            </a:r>
            <a:r>
              <a:rPr sz="2250" b="1" i="1" spc="15" dirty="0">
                <a:solidFill>
                  <a:srgbClr val="FF0000"/>
                </a:solidFill>
                <a:latin typeface="Trebuchet MS"/>
                <a:cs typeface="Trebuchet MS"/>
              </a:rPr>
              <a:t>name </a:t>
            </a:r>
            <a:r>
              <a:rPr sz="225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not  </a:t>
            </a:r>
            <a:r>
              <a:rPr sz="2250" b="1" i="1" spc="15" dirty="0">
                <a:solidFill>
                  <a:srgbClr val="FF0000"/>
                </a:solidFill>
                <a:latin typeface="Trebuchet MS"/>
                <a:cs typeface="Trebuchet MS"/>
              </a:rPr>
              <a:t>allowed</a:t>
            </a:r>
            <a:endParaRPr sz="2250">
              <a:latin typeface="Trebuchet MS"/>
              <a:cs typeface="Trebuchet MS"/>
            </a:endParaRPr>
          </a:p>
          <a:p>
            <a:pPr marL="927100">
              <a:lnSpc>
                <a:spcPts val="2300"/>
              </a:lnSpc>
            </a:pPr>
            <a:r>
              <a:rPr sz="2250" spc="10" dirty="0">
                <a:latin typeface="Trebuchet MS"/>
                <a:cs typeface="Trebuchet MS"/>
              </a:rPr>
              <a:t>System.</a:t>
            </a:r>
            <a:r>
              <a:rPr sz="2250" b="1" i="1" spc="10" dirty="0">
                <a:latin typeface="Trebuchet MS"/>
                <a:cs typeface="Trebuchet MS"/>
              </a:rPr>
              <a:t>out</a:t>
            </a:r>
            <a:r>
              <a:rPr sz="2250" spc="10" dirty="0">
                <a:latin typeface="Trebuchet MS"/>
                <a:cs typeface="Trebuchet MS"/>
              </a:rPr>
              <a:t>.println(i+</a:t>
            </a:r>
            <a:r>
              <a:rPr sz="2250" i="1" spc="10" dirty="0">
                <a:latin typeface="Trebuchet MS"/>
                <a:cs typeface="Trebuchet MS"/>
              </a:rPr>
              <a:t>value</a:t>
            </a:r>
            <a:r>
              <a:rPr sz="2250" spc="10" dirty="0">
                <a:latin typeface="Trebuchet MS"/>
                <a:cs typeface="Trebuchet MS"/>
              </a:rPr>
              <a:t>);</a:t>
            </a:r>
            <a:endParaRPr sz="2250">
              <a:latin typeface="Trebuchet MS"/>
              <a:cs typeface="Trebuchet MS"/>
            </a:endParaRPr>
          </a:p>
          <a:p>
            <a:pPr marL="710565">
              <a:lnSpc>
                <a:spcPts val="2350"/>
              </a:lnSpc>
            </a:pPr>
            <a:r>
              <a:rPr sz="2250" spc="10" dirty="0">
                <a:latin typeface="Trebuchet MS"/>
                <a:cs typeface="Trebuchet MS"/>
              </a:rPr>
              <a:t>};</a:t>
            </a:r>
            <a:endParaRPr sz="2250">
              <a:latin typeface="Trebuchet MS"/>
              <a:cs typeface="Trebuchet MS"/>
            </a:endParaRPr>
          </a:p>
          <a:p>
            <a:pPr marL="12700">
              <a:lnSpc>
                <a:spcPts val="3040"/>
              </a:lnSpc>
            </a:pPr>
            <a:r>
              <a:rPr sz="2650" b="1" dirty="0">
                <a:latin typeface="Trebuchet MS"/>
                <a:cs typeface="Trebuchet MS"/>
              </a:rPr>
              <a:t>Same </a:t>
            </a:r>
            <a:r>
              <a:rPr sz="2650" b="1" spc="-25" dirty="0">
                <a:latin typeface="Trebuchet MS"/>
                <a:cs typeface="Trebuchet MS"/>
              </a:rPr>
              <a:t>Variable </a:t>
            </a:r>
            <a:r>
              <a:rPr sz="2650" b="1" dirty="0">
                <a:latin typeface="Trebuchet MS"/>
                <a:cs typeface="Trebuchet MS"/>
              </a:rPr>
              <a:t>in Lambda</a:t>
            </a:r>
            <a:r>
              <a:rPr sz="2650" b="1" spc="15" dirty="0">
                <a:latin typeface="Trebuchet MS"/>
                <a:cs typeface="Trebuchet MS"/>
              </a:rPr>
              <a:t> </a:t>
            </a:r>
            <a:r>
              <a:rPr sz="2650" b="1" dirty="0">
                <a:latin typeface="Trebuchet MS"/>
                <a:cs typeface="Trebuchet MS"/>
              </a:rPr>
              <a:t>Body:</a:t>
            </a:r>
            <a:endParaRPr sz="2650">
              <a:latin typeface="Trebuchet MS"/>
              <a:cs typeface="Trebuchet MS"/>
            </a:endParaRPr>
          </a:p>
          <a:p>
            <a:pPr marL="556895">
              <a:lnSpc>
                <a:spcPts val="2510"/>
              </a:lnSpc>
            </a:pPr>
            <a:r>
              <a:rPr sz="2250" b="1" spc="5" dirty="0">
                <a:latin typeface="Trebuchet MS"/>
                <a:cs typeface="Trebuchet MS"/>
              </a:rPr>
              <a:t>int </a:t>
            </a:r>
            <a:r>
              <a:rPr sz="2250" spc="5" dirty="0">
                <a:latin typeface="Trebuchet MS"/>
                <a:cs typeface="Trebuchet MS"/>
              </a:rPr>
              <a:t>i=0;</a:t>
            </a:r>
            <a:endParaRPr sz="2250">
              <a:latin typeface="Trebuchet MS"/>
              <a:cs typeface="Trebuchet MS"/>
            </a:endParaRPr>
          </a:p>
          <a:p>
            <a:pPr marL="469900">
              <a:lnSpc>
                <a:spcPts val="2300"/>
              </a:lnSpc>
            </a:pPr>
            <a:r>
              <a:rPr sz="2250" spc="15" dirty="0">
                <a:latin typeface="Trebuchet MS"/>
                <a:cs typeface="Trebuchet MS"/>
              </a:rPr>
              <a:t>Consumer&lt;Integer&gt; c1 = </a:t>
            </a:r>
            <a:r>
              <a:rPr sz="2250" spc="10" dirty="0">
                <a:latin typeface="Trebuchet MS"/>
                <a:cs typeface="Trebuchet MS"/>
              </a:rPr>
              <a:t>(a) -&gt;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spc="10" dirty="0">
                <a:latin typeface="Trebuchet MS"/>
                <a:cs typeface="Trebuchet MS"/>
              </a:rPr>
              <a:t>{</a:t>
            </a:r>
            <a:endParaRPr sz="2250">
              <a:latin typeface="Trebuchet MS"/>
              <a:cs typeface="Trebuchet MS"/>
            </a:endParaRPr>
          </a:p>
          <a:p>
            <a:pPr marL="818515">
              <a:lnSpc>
                <a:spcPts val="2150"/>
              </a:lnSpc>
            </a:pPr>
            <a:r>
              <a:rPr sz="2250" b="1" spc="5" dirty="0">
                <a:latin typeface="Trebuchet MS"/>
                <a:cs typeface="Trebuchet MS"/>
              </a:rPr>
              <a:t>int </a:t>
            </a:r>
            <a:r>
              <a:rPr sz="2250" spc="5" dirty="0">
                <a:latin typeface="Trebuchet MS"/>
                <a:cs typeface="Trebuchet MS"/>
              </a:rPr>
              <a:t>i=0; </a:t>
            </a:r>
            <a:r>
              <a:rPr sz="225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//Repeated variable </a:t>
            </a:r>
            <a:r>
              <a:rPr sz="2250" b="1" i="1" spc="15" dirty="0">
                <a:solidFill>
                  <a:srgbClr val="FF0000"/>
                </a:solidFill>
                <a:latin typeface="Trebuchet MS"/>
                <a:cs typeface="Trebuchet MS"/>
              </a:rPr>
              <a:t>name </a:t>
            </a:r>
            <a:r>
              <a:rPr sz="225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2250" b="1" i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5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allowed</a:t>
            </a:r>
            <a:endParaRPr sz="2250">
              <a:latin typeface="Trebuchet MS"/>
              <a:cs typeface="Trebuchet MS"/>
            </a:endParaRPr>
          </a:p>
          <a:p>
            <a:pPr marL="818515">
              <a:lnSpc>
                <a:spcPts val="2150"/>
              </a:lnSpc>
            </a:pPr>
            <a:r>
              <a:rPr sz="2250" spc="10" dirty="0">
                <a:latin typeface="Trebuchet MS"/>
                <a:cs typeface="Trebuchet MS"/>
              </a:rPr>
              <a:t>System.</a:t>
            </a:r>
            <a:r>
              <a:rPr sz="2250" b="1" i="1" spc="10" dirty="0">
                <a:latin typeface="Trebuchet MS"/>
                <a:cs typeface="Trebuchet MS"/>
              </a:rPr>
              <a:t>out</a:t>
            </a:r>
            <a:r>
              <a:rPr sz="2250" spc="10" dirty="0">
                <a:latin typeface="Trebuchet MS"/>
                <a:cs typeface="Trebuchet MS"/>
              </a:rPr>
              <a:t>.println(i+</a:t>
            </a:r>
            <a:r>
              <a:rPr sz="2250" i="1" spc="10" dirty="0">
                <a:latin typeface="Trebuchet MS"/>
                <a:cs typeface="Trebuchet MS"/>
              </a:rPr>
              <a:t>value</a:t>
            </a:r>
            <a:r>
              <a:rPr sz="2250" spc="10" dirty="0">
                <a:latin typeface="Trebuchet MS"/>
                <a:cs typeface="Trebuchet MS"/>
              </a:rPr>
              <a:t>);</a:t>
            </a:r>
            <a:endParaRPr sz="2250">
              <a:latin typeface="Trebuchet MS"/>
              <a:cs typeface="Trebuchet MS"/>
            </a:endParaRPr>
          </a:p>
          <a:p>
            <a:pPr marL="469900">
              <a:lnSpc>
                <a:spcPts val="2400"/>
              </a:lnSpc>
            </a:pPr>
            <a:r>
              <a:rPr sz="2250" spc="10" dirty="0">
                <a:latin typeface="Trebuchet MS"/>
                <a:cs typeface="Trebuchet MS"/>
              </a:rPr>
              <a:t>};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602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Local </a:t>
            </a:r>
            <a:r>
              <a:rPr spc="-40" dirty="0"/>
              <a:t>Variables </a:t>
            </a:r>
            <a:r>
              <a:rPr dirty="0"/>
              <a:t>– </a:t>
            </a:r>
            <a:r>
              <a:rPr spc="-5" dirty="0"/>
              <a:t>Not</a:t>
            </a:r>
            <a:r>
              <a:rPr spc="-265" dirty="0"/>
              <a:t> </a:t>
            </a:r>
            <a:r>
              <a:rPr spc="-5" dirty="0"/>
              <a:t>Allowed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602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Local </a:t>
            </a:r>
            <a:r>
              <a:rPr spc="-40" dirty="0"/>
              <a:t>Variables </a:t>
            </a:r>
            <a:r>
              <a:rPr dirty="0"/>
              <a:t>– </a:t>
            </a:r>
            <a:r>
              <a:rPr spc="-5" dirty="0"/>
              <a:t>Not</a:t>
            </a:r>
            <a:r>
              <a:rPr spc="-265" dirty="0"/>
              <a:t> </a:t>
            </a:r>
            <a:r>
              <a:rPr spc="-5" dirty="0"/>
              <a:t>Allowed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8150859" cy="211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Not allowed to modify the value inside the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lamda</a:t>
            </a:r>
            <a:endParaRPr sz="2800">
              <a:latin typeface="Trebuchet MS"/>
              <a:cs typeface="Trebuchet MS"/>
            </a:endParaRPr>
          </a:p>
          <a:p>
            <a:pPr marL="927100" marR="2882265">
              <a:lnSpc>
                <a:spcPts val="2500"/>
              </a:lnSpc>
              <a:spcBef>
                <a:spcPts val="540"/>
              </a:spcBef>
            </a:pPr>
            <a:r>
              <a:rPr sz="2400" b="1" spc="-5" dirty="0">
                <a:latin typeface="Trebuchet MS"/>
                <a:cs typeface="Trebuchet MS"/>
              </a:rPr>
              <a:t>int </a:t>
            </a:r>
            <a:r>
              <a:rPr sz="2400" spc="-5" dirty="0">
                <a:latin typeface="Trebuchet MS"/>
                <a:cs typeface="Trebuchet MS"/>
              </a:rPr>
              <a:t>value </a:t>
            </a:r>
            <a:r>
              <a:rPr sz="2400" dirty="0">
                <a:latin typeface="Trebuchet MS"/>
                <a:cs typeface="Trebuchet MS"/>
              </a:rPr>
              <a:t>=4;  </a:t>
            </a:r>
            <a:r>
              <a:rPr sz="2400" spc="-5" dirty="0">
                <a:latin typeface="Trebuchet MS"/>
                <a:cs typeface="Trebuchet MS"/>
              </a:rPr>
              <a:t>Consumer&lt;Integer&gt; </a:t>
            </a:r>
            <a:r>
              <a:rPr sz="2400" dirty="0">
                <a:latin typeface="Trebuchet MS"/>
                <a:cs typeface="Trebuchet MS"/>
              </a:rPr>
              <a:t>c1 = (a) -&gt;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94130">
              <a:lnSpc>
                <a:spcPts val="2290"/>
              </a:lnSpc>
            </a:pPr>
            <a:r>
              <a:rPr sz="2400" i="1" spc="-5" dirty="0">
                <a:latin typeface="Trebuchet MS"/>
                <a:cs typeface="Trebuchet MS"/>
              </a:rPr>
              <a:t>//value=6; </a:t>
            </a:r>
            <a:r>
              <a:rPr sz="24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//reassigning not</a:t>
            </a:r>
            <a:r>
              <a:rPr sz="240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allowed</a:t>
            </a:r>
            <a:endParaRPr sz="2400">
              <a:latin typeface="Trebuchet MS"/>
              <a:cs typeface="Trebuchet MS"/>
            </a:endParaRPr>
          </a:p>
          <a:p>
            <a:pPr marL="1294130">
              <a:lnSpc>
                <a:spcPts val="2550"/>
              </a:lnSpc>
              <a:tabLst>
                <a:tab pos="1797685" algn="l"/>
              </a:tabLst>
            </a:pPr>
            <a:r>
              <a:rPr sz="2400" i="1" dirty="0">
                <a:latin typeface="Trebuchet MS"/>
                <a:cs typeface="Trebuchet MS"/>
              </a:rPr>
              <a:t>//	</a:t>
            </a:r>
            <a:r>
              <a:rPr sz="2400" i="1" spc="-5" dirty="0">
                <a:latin typeface="Trebuchet MS"/>
                <a:cs typeface="Trebuchet MS"/>
              </a:rPr>
              <a:t>System.out.println(i+value);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ts val="2740"/>
              </a:lnSpc>
            </a:pPr>
            <a:r>
              <a:rPr sz="2400" dirty="0">
                <a:latin typeface="Trebuchet MS"/>
                <a:cs typeface="Trebuchet MS"/>
              </a:rPr>
              <a:t>};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4287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Effectively</a:t>
            </a:r>
            <a:r>
              <a:rPr spc="-65" dirty="0"/>
              <a:t> </a:t>
            </a:r>
            <a:r>
              <a:rPr dirty="0"/>
              <a:t>Final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386695" cy="4132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7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700" spc="-30" dirty="0">
                <a:latin typeface="Trebuchet MS"/>
                <a:cs typeface="Trebuchet MS"/>
              </a:rPr>
              <a:t>Lambda’s </a:t>
            </a:r>
            <a:r>
              <a:rPr sz="2700" spc="-5" dirty="0">
                <a:latin typeface="Trebuchet MS"/>
                <a:cs typeface="Trebuchet MS"/>
              </a:rPr>
              <a:t>are allowed to use local variables </a:t>
            </a:r>
            <a:r>
              <a:rPr sz="2700" dirty="0">
                <a:latin typeface="Trebuchet MS"/>
                <a:cs typeface="Trebuchet MS"/>
              </a:rPr>
              <a:t>but </a:t>
            </a:r>
            <a:r>
              <a:rPr sz="2700" spc="-5" dirty="0">
                <a:latin typeface="Trebuchet MS"/>
                <a:cs typeface="Trebuchet MS"/>
              </a:rPr>
              <a:t>not allowed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to</a:t>
            </a:r>
            <a:endParaRPr sz="2700">
              <a:latin typeface="Trebuchet MS"/>
              <a:cs typeface="Trebuchet MS"/>
            </a:endParaRPr>
          </a:p>
          <a:p>
            <a:pPr marL="241300" marR="5080">
              <a:lnSpc>
                <a:spcPct val="67900"/>
              </a:lnSpc>
              <a:spcBef>
                <a:spcPts val="570"/>
              </a:spcBef>
            </a:pPr>
            <a:r>
              <a:rPr sz="2700" spc="-5" dirty="0">
                <a:latin typeface="Trebuchet MS"/>
                <a:cs typeface="Trebuchet MS"/>
              </a:rPr>
              <a:t>modify </a:t>
            </a:r>
            <a:r>
              <a:rPr sz="2700" dirty="0">
                <a:latin typeface="Trebuchet MS"/>
                <a:cs typeface="Trebuchet MS"/>
              </a:rPr>
              <a:t>it </a:t>
            </a:r>
            <a:r>
              <a:rPr sz="2700" spc="-5" dirty="0">
                <a:latin typeface="Trebuchet MS"/>
                <a:cs typeface="Trebuchet MS"/>
              </a:rPr>
              <a:t>even though </a:t>
            </a:r>
            <a:r>
              <a:rPr sz="2700" dirty="0">
                <a:latin typeface="Trebuchet MS"/>
                <a:cs typeface="Trebuchet MS"/>
              </a:rPr>
              <a:t>they are </a:t>
            </a:r>
            <a:r>
              <a:rPr sz="2700" spc="-5" dirty="0">
                <a:latin typeface="Trebuchet MS"/>
                <a:cs typeface="Trebuchet MS"/>
              </a:rPr>
              <a:t>not declared final. </a:t>
            </a:r>
            <a:r>
              <a:rPr sz="2700" dirty="0">
                <a:latin typeface="Trebuchet MS"/>
                <a:cs typeface="Trebuchet MS"/>
              </a:rPr>
              <a:t>This </a:t>
            </a:r>
            <a:r>
              <a:rPr sz="2700" spc="-5" dirty="0">
                <a:latin typeface="Trebuchet MS"/>
                <a:cs typeface="Trebuchet MS"/>
              </a:rPr>
              <a:t>concept </a:t>
            </a:r>
            <a:r>
              <a:rPr sz="2700" dirty="0">
                <a:latin typeface="Trebuchet MS"/>
                <a:cs typeface="Trebuchet MS"/>
              </a:rPr>
              <a:t>is  </a:t>
            </a:r>
            <a:r>
              <a:rPr sz="2700" spc="-5" dirty="0">
                <a:latin typeface="Trebuchet MS"/>
                <a:cs typeface="Trebuchet MS"/>
              </a:rPr>
              <a:t>called </a:t>
            </a:r>
            <a:r>
              <a:rPr sz="2700" b="1" spc="-5" dirty="0">
                <a:latin typeface="Trebuchet MS"/>
                <a:cs typeface="Trebuchet MS"/>
              </a:rPr>
              <a:t>Effectively</a:t>
            </a:r>
            <a:r>
              <a:rPr sz="2700" b="1" dirty="0">
                <a:latin typeface="Trebuchet MS"/>
                <a:cs typeface="Trebuchet MS"/>
              </a:rPr>
              <a:t> Final.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rebuchet MS"/>
              <a:cs typeface="Trebuchet MS"/>
            </a:endParaRPr>
          </a:p>
          <a:p>
            <a:pPr marL="241300" indent="-228600">
              <a:lnSpc>
                <a:spcPts val="28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Not allowed to modify the value inside the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lamda</a:t>
            </a:r>
            <a:endParaRPr sz="2500">
              <a:latin typeface="Trebuchet MS"/>
              <a:cs typeface="Trebuchet MS"/>
            </a:endParaRPr>
          </a:p>
          <a:p>
            <a:pPr marL="927100">
              <a:lnSpc>
                <a:spcPts val="2070"/>
              </a:lnSpc>
            </a:pPr>
            <a:r>
              <a:rPr sz="2200" b="1" spc="-5" dirty="0">
                <a:latin typeface="Trebuchet MS"/>
                <a:cs typeface="Trebuchet MS"/>
              </a:rPr>
              <a:t>int </a:t>
            </a:r>
            <a:r>
              <a:rPr sz="2200" spc="-5" dirty="0">
                <a:latin typeface="Trebuchet MS"/>
                <a:cs typeface="Trebuchet MS"/>
              </a:rPr>
              <a:t>value</a:t>
            </a:r>
            <a:r>
              <a:rPr sz="2200" dirty="0">
                <a:latin typeface="Trebuchet MS"/>
                <a:cs typeface="Trebuchet MS"/>
              </a:rPr>
              <a:t> =4;</a:t>
            </a:r>
            <a:endParaRPr sz="2200">
              <a:latin typeface="Trebuchet MS"/>
              <a:cs typeface="Trebuchet MS"/>
            </a:endParaRPr>
          </a:p>
          <a:p>
            <a:pPr marL="927100">
              <a:lnSpc>
                <a:spcPts val="1900"/>
              </a:lnSpc>
            </a:pPr>
            <a:r>
              <a:rPr sz="2200" spc="-5" dirty="0">
                <a:latin typeface="Trebuchet MS"/>
                <a:cs typeface="Trebuchet MS"/>
              </a:rPr>
              <a:t>Consumer&lt;Integer&gt; </a:t>
            </a:r>
            <a:r>
              <a:rPr sz="2200" dirty="0">
                <a:latin typeface="Trebuchet MS"/>
                <a:cs typeface="Trebuchet MS"/>
              </a:rPr>
              <a:t>c1 = (a) -&gt; {</a:t>
            </a:r>
            <a:endParaRPr sz="2200">
              <a:latin typeface="Trebuchet MS"/>
              <a:cs typeface="Trebuchet MS"/>
            </a:endParaRPr>
          </a:p>
          <a:p>
            <a:pPr marL="1263650">
              <a:lnSpc>
                <a:spcPts val="1850"/>
              </a:lnSpc>
            </a:pPr>
            <a:r>
              <a:rPr sz="2200" i="1" spc="-5" dirty="0">
                <a:latin typeface="Trebuchet MS"/>
                <a:cs typeface="Trebuchet MS"/>
              </a:rPr>
              <a:t>//value=6; </a:t>
            </a:r>
            <a:r>
              <a:rPr sz="22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//reassigning not</a:t>
            </a:r>
            <a:r>
              <a:rPr sz="220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allowed</a:t>
            </a:r>
            <a:endParaRPr sz="2200">
              <a:latin typeface="Trebuchet MS"/>
              <a:cs typeface="Trebuchet MS"/>
            </a:endParaRPr>
          </a:p>
          <a:p>
            <a:pPr marL="1263650">
              <a:lnSpc>
                <a:spcPts val="1850"/>
              </a:lnSpc>
              <a:tabLst>
                <a:tab pos="1724660" algn="l"/>
              </a:tabLst>
            </a:pPr>
            <a:r>
              <a:rPr sz="2200" i="1" dirty="0">
                <a:latin typeface="Trebuchet MS"/>
                <a:cs typeface="Trebuchet MS"/>
              </a:rPr>
              <a:t>//	</a:t>
            </a:r>
            <a:r>
              <a:rPr sz="2200" i="1" spc="-5" dirty="0">
                <a:latin typeface="Trebuchet MS"/>
                <a:cs typeface="Trebuchet MS"/>
              </a:rPr>
              <a:t>System.out.println(i+value);</a:t>
            </a:r>
            <a:endParaRPr sz="2200">
              <a:latin typeface="Trebuchet MS"/>
              <a:cs typeface="Trebuchet MS"/>
            </a:endParaRPr>
          </a:p>
          <a:p>
            <a:pPr marL="927100">
              <a:lnSpc>
                <a:spcPts val="2270"/>
              </a:lnSpc>
            </a:pPr>
            <a:r>
              <a:rPr sz="2200" dirty="0">
                <a:latin typeface="Trebuchet MS"/>
                <a:cs typeface="Trebuchet MS"/>
              </a:rPr>
              <a:t>};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700">
              <a:latin typeface="Trebuchet MS"/>
              <a:cs typeface="Trebuchet MS"/>
            </a:endParaRPr>
          </a:p>
          <a:p>
            <a:pPr marL="241300" marR="483234" indent="-228600">
              <a:lnSpc>
                <a:spcPct val="67900"/>
              </a:lnSpc>
              <a:buFont typeface="Arial"/>
              <a:buChar char="•"/>
              <a:tabLst>
                <a:tab pos="241300" algn="l"/>
              </a:tabLst>
            </a:pPr>
            <a:r>
              <a:rPr sz="2700" spc="-30" dirty="0">
                <a:latin typeface="Trebuchet MS"/>
                <a:cs typeface="Trebuchet MS"/>
              </a:rPr>
              <a:t>Prior </a:t>
            </a:r>
            <a:r>
              <a:rPr sz="2700" dirty="0">
                <a:latin typeface="Trebuchet MS"/>
                <a:cs typeface="Trebuchet MS"/>
              </a:rPr>
              <a:t>to </a:t>
            </a:r>
            <a:r>
              <a:rPr sz="2700" spc="-5" dirty="0">
                <a:latin typeface="Trebuchet MS"/>
                <a:cs typeface="Trebuchet MS"/>
              </a:rPr>
              <a:t>Java </a:t>
            </a:r>
            <a:r>
              <a:rPr sz="2700" dirty="0">
                <a:latin typeface="Trebuchet MS"/>
                <a:cs typeface="Trebuchet MS"/>
              </a:rPr>
              <a:t>8 , any </a:t>
            </a:r>
            <a:r>
              <a:rPr sz="2700" spc="-5" dirty="0">
                <a:latin typeface="Trebuchet MS"/>
                <a:cs typeface="Trebuchet MS"/>
              </a:rPr>
              <a:t>variable </a:t>
            </a:r>
            <a:r>
              <a:rPr sz="2700" spc="-35" dirty="0">
                <a:latin typeface="Trebuchet MS"/>
                <a:cs typeface="Trebuchet MS"/>
              </a:rPr>
              <a:t>that’s </a:t>
            </a:r>
            <a:r>
              <a:rPr sz="2700" spc="-5" dirty="0">
                <a:latin typeface="Trebuchet MS"/>
                <a:cs typeface="Trebuchet MS"/>
              </a:rPr>
              <a:t>used inside </a:t>
            </a:r>
            <a:r>
              <a:rPr sz="2700" dirty="0">
                <a:latin typeface="Trebuchet MS"/>
                <a:cs typeface="Trebuchet MS"/>
              </a:rPr>
              <a:t>the </a:t>
            </a:r>
            <a:r>
              <a:rPr sz="2700" spc="-5" dirty="0">
                <a:latin typeface="Trebuchet MS"/>
                <a:cs typeface="Trebuchet MS"/>
              </a:rPr>
              <a:t>anonymous  class should be declared</a:t>
            </a:r>
            <a:r>
              <a:rPr sz="2700" spc="5" dirty="0">
                <a:latin typeface="Trebuchet MS"/>
                <a:cs typeface="Trebuchet MS"/>
              </a:rPr>
              <a:t> </a:t>
            </a:r>
            <a:r>
              <a:rPr sz="2700" b="1" spc="-5" dirty="0">
                <a:latin typeface="Trebuchet MS"/>
                <a:cs typeface="Trebuchet MS"/>
              </a:rPr>
              <a:t>final.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310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3495" algn="l"/>
              </a:tabLst>
            </a:pPr>
            <a:r>
              <a:rPr spc="-5" dirty="0"/>
              <a:t>Advantages</a:t>
            </a:r>
            <a:r>
              <a:rPr spc="10" dirty="0"/>
              <a:t> </a:t>
            </a:r>
            <a:r>
              <a:rPr spc="-5" dirty="0"/>
              <a:t>of	Effectively</a:t>
            </a:r>
            <a:r>
              <a:rPr spc="-60" dirty="0"/>
              <a:t> </a:t>
            </a:r>
            <a:r>
              <a:rPr spc="-5" dirty="0"/>
              <a:t>Final: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324100"/>
            <a:ext cx="965517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Trebuchet MS"/>
                <a:cs typeface="Trebuchet MS"/>
              </a:rPr>
              <a:t>Easy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perform concurrency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operations.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4650">
              <a:latin typeface="Trebuchet MS"/>
              <a:cs typeface="Trebuchet MS"/>
            </a:endParaRPr>
          </a:p>
          <a:p>
            <a:pPr marL="241300" marR="5080" indent="-228600">
              <a:lnSpc>
                <a:spcPts val="3300"/>
              </a:lnSpc>
              <a:buFont typeface="Arial"/>
              <a:buChar char="•"/>
              <a:tabLst>
                <a:tab pos="241300" algn="l"/>
              </a:tabLst>
            </a:pPr>
            <a:r>
              <a:rPr sz="3200" spc="-25" dirty="0">
                <a:latin typeface="Trebuchet MS"/>
                <a:cs typeface="Trebuchet MS"/>
              </a:rPr>
              <a:t>Promotes </a:t>
            </a:r>
            <a:r>
              <a:rPr sz="3200" spc="-5" dirty="0">
                <a:latin typeface="Trebuchet MS"/>
                <a:cs typeface="Trebuchet MS"/>
              </a:rPr>
              <a:t>Functional </a:t>
            </a:r>
            <a:r>
              <a:rPr sz="3200" spc="-15" dirty="0">
                <a:latin typeface="Trebuchet MS"/>
                <a:cs typeface="Trebuchet MS"/>
              </a:rPr>
              <a:t>Programming </a:t>
            </a:r>
            <a:r>
              <a:rPr sz="3200" dirty="0">
                <a:latin typeface="Trebuchet MS"/>
                <a:cs typeface="Trebuchet MS"/>
              </a:rPr>
              <a:t>and </a:t>
            </a:r>
            <a:r>
              <a:rPr sz="3200" spc="-5" dirty="0">
                <a:latin typeface="Trebuchet MS"/>
                <a:cs typeface="Trebuchet MS"/>
              </a:rPr>
              <a:t>demotes </a:t>
            </a:r>
            <a:r>
              <a:rPr sz="3200" dirty="0">
                <a:latin typeface="Trebuchet MS"/>
                <a:cs typeface="Trebuchet MS"/>
              </a:rPr>
              <a:t>the  </a:t>
            </a:r>
            <a:r>
              <a:rPr sz="3200" spc="-5" dirty="0">
                <a:latin typeface="Trebuchet MS"/>
                <a:cs typeface="Trebuchet MS"/>
              </a:rPr>
              <a:t>Imperative style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programming.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2590800"/>
            <a:ext cx="10243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6405" algn="l"/>
                <a:tab pos="6809740" algn="l"/>
              </a:tabLst>
            </a:pPr>
            <a:r>
              <a:rPr spc="-20" dirty="0"/>
              <a:t>Imperative	</a:t>
            </a:r>
            <a:r>
              <a:rPr spc="-5" dirty="0"/>
              <a:t>vs</a:t>
            </a:r>
            <a:r>
              <a:rPr spc="25" dirty="0"/>
              <a:t> </a:t>
            </a:r>
            <a:r>
              <a:rPr spc="-20" dirty="0"/>
              <a:t>Declarative	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3983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 to Streams</a:t>
            </a:r>
            <a:r>
              <a:rPr spc="-320" dirty="0"/>
              <a:t> </a:t>
            </a:r>
            <a:r>
              <a:rPr dirty="0"/>
              <a:t>API: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918065" cy="377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Introduced as part of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Java8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Main purpose </a:t>
            </a:r>
            <a:r>
              <a:rPr sz="2800" dirty="0">
                <a:latin typeface="Trebuchet MS"/>
                <a:cs typeface="Trebuchet MS"/>
              </a:rPr>
              <a:t>is to </a:t>
            </a:r>
            <a:r>
              <a:rPr sz="2800" spc="-5" dirty="0">
                <a:latin typeface="Trebuchet MS"/>
                <a:cs typeface="Trebuchet MS"/>
              </a:rPr>
              <a:t>perform some </a:t>
            </a:r>
            <a:r>
              <a:rPr sz="2800" b="1" spc="-15" dirty="0">
                <a:latin typeface="Trebuchet MS"/>
                <a:cs typeface="Trebuchet MS"/>
              </a:rPr>
              <a:t>Operation </a:t>
            </a:r>
            <a:r>
              <a:rPr sz="2800" b="1" dirty="0">
                <a:latin typeface="Trebuchet MS"/>
                <a:cs typeface="Trebuchet MS"/>
              </a:rPr>
              <a:t>on </a:t>
            </a:r>
            <a:r>
              <a:rPr sz="2800" b="1" spc="-5" dirty="0">
                <a:latin typeface="Trebuchet MS"/>
                <a:cs typeface="Trebuchet MS"/>
              </a:rPr>
              <a:t>Collections.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150">
              <a:latin typeface="Trebuchet MS"/>
              <a:cs typeface="Trebuchet MS"/>
            </a:endParaRPr>
          </a:p>
          <a:p>
            <a:pPr marL="241300" marR="530860" indent="-228600">
              <a:lnSpc>
                <a:spcPts val="29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30" dirty="0">
                <a:latin typeface="Trebuchet MS"/>
                <a:cs typeface="Trebuchet MS"/>
              </a:rPr>
              <a:t>Parallel </a:t>
            </a:r>
            <a:r>
              <a:rPr sz="2800" b="1" spc="-10" dirty="0">
                <a:latin typeface="Trebuchet MS"/>
                <a:cs typeface="Trebuchet MS"/>
              </a:rPr>
              <a:t>operations </a:t>
            </a:r>
            <a:r>
              <a:rPr sz="2800" dirty="0">
                <a:latin typeface="Trebuchet MS"/>
                <a:cs typeface="Trebuchet MS"/>
              </a:rPr>
              <a:t>are easy to </a:t>
            </a:r>
            <a:r>
              <a:rPr sz="2800" spc="-5" dirty="0">
                <a:latin typeface="Trebuchet MS"/>
                <a:cs typeface="Trebuchet MS"/>
              </a:rPr>
              <a:t>perform with </a:t>
            </a:r>
            <a:r>
              <a:rPr sz="2800" dirty="0">
                <a:latin typeface="Trebuchet MS"/>
                <a:cs typeface="Trebuchet MS"/>
              </a:rPr>
              <a:t>Streams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API  without having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spc="-5" dirty="0">
                <a:latin typeface="Trebuchet MS"/>
                <a:cs typeface="Trebuchet MS"/>
              </a:rPr>
              <a:t>spawn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multiple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threads.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Streams </a:t>
            </a:r>
            <a:r>
              <a:rPr sz="2800" spc="-5" dirty="0">
                <a:latin typeface="Trebuchet MS"/>
                <a:cs typeface="Trebuchet MS"/>
              </a:rPr>
              <a:t>API </a:t>
            </a:r>
            <a:r>
              <a:rPr sz="2800" dirty="0">
                <a:latin typeface="Trebuchet MS"/>
                <a:cs typeface="Trebuchet MS"/>
              </a:rPr>
              <a:t>can </a:t>
            </a:r>
            <a:r>
              <a:rPr sz="2800" spc="-5" dirty="0">
                <a:latin typeface="Trebuchet MS"/>
                <a:cs typeface="Trebuchet MS"/>
              </a:rPr>
              <a:t>be also </a:t>
            </a:r>
            <a:r>
              <a:rPr sz="2800" dirty="0">
                <a:latin typeface="Trebuchet MS"/>
                <a:cs typeface="Trebuchet MS"/>
              </a:rPr>
              <a:t>used </a:t>
            </a:r>
            <a:r>
              <a:rPr sz="2800" spc="-5" dirty="0">
                <a:latin typeface="Trebuchet MS"/>
                <a:cs typeface="Trebuchet MS"/>
              </a:rPr>
              <a:t>with </a:t>
            </a:r>
            <a:r>
              <a:rPr sz="2800" dirty="0">
                <a:latin typeface="Trebuchet MS"/>
                <a:cs typeface="Trebuchet MS"/>
              </a:rPr>
              <a:t>arrays </a:t>
            </a:r>
            <a:r>
              <a:rPr sz="2800" spc="-5" dirty="0">
                <a:latin typeface="Trebuchet MS"/>
                <a:cs typeface="Trebuchet MS"/>
              </a:rPr>
              <a:t>or </a:t>
            </a:r>
            <a:r>
              <a:rPr sz="2800" dirty="0">
                <a:latin typeface="Trebuchet MS"/>
                <a:cs typeface="Trebuchet MS"/>
              </a:rPr>
              <a:t>any kind </a:t>
            </a:r>
            <a:r>
              <a:rPr sz="2800" spc="-5" dirty="0">
                <a:latin typeface="Trebuchet MS"/>
                <a:cs typeface="Trebuchet MS"/>
              </a:rPr>
              <a:t>of I/O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4840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 a </a:t>
            </a:r>
            <a:r>
              <a:rPr spc="-5" dirty="0"/>
              <a:t>Stream</a:t>
            </a:r>
            <a:r>
              <a:rPr spc="-8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346055" cy="3959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Stream is a </a:t>
            </a:r>
            <a:r>
              <a:rPr sz="2800" spc="-5" dirty="0">
                <a:latin typeface="Trebuchet MS"/>
                <a:cs typeface="Trebuchet MS"/>
              </a:rPr>
              <a:t>sequence of elements which </a:t>
            </a:r>
            <a:r>
              <a:rPr sz="2800" dirty="0">
                <a:latin typeface="Trebuchet MS"/>
                <a:cs typeface="Trebuchet MS"/>
              </a:rPr>
              <a:t>can </a:t>
            </a:r>
            <a:r>
              <a:rPr sz="2800" spc="-5" dirty="0">
                <a:latin typeface="Trebuchet MS"/>
                <a:cs typeface="Trebuchet MS"/>
              </a:rPr>
              <a:t>be </a:t>
            </a:r>
            <a:r>
              <a:rPr sz="2800" dirty="0">
                <a:latin typeface="Trebuchet MS"/>
                <a:cs typeface="Trebuchet MS"/>
              </a:rPr>
              <a:t>created </a:t>
            </a:r>
            <a:r>
              <a:rPr sz="2800" spc="-5" dirty="0">
                <a:latin typeface="Trebuchet MS"/>
                <a:cs typeface="Trebuchet MS"/>
              </a:rPr>
              <a:t>out of 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collections such </a:t>
            </a:r>
            <a:r>
              <a:rPr sz="2800" dirty="0">
                <a:latin typeface="Trebuchet MS"/>
                <a:cs typeface="Trebuchet MS"/>
              </a:rPr>
              <a:t>as </a:t>
            </a:r>
            <a:r>
              <a:rPr sz="2800" b="1" spc="-5" dirty="0">
                <a:latin typeface="Trebuchet MS"/>
                <a:cs typeface="Trebuchet MS"/>
              </a:rPr>
              <a:t>List or </a:t>
            </a:r>
            <a:r>
              <a:rPr sz="2800" b="1" spc="-15" dirty="0">
                <a:latin typeface="Trebuchet MS"/>
                <a:cs typeface="Trebuchet MS"/>
              </a:rPr>
              <a:t>Arrays </a:t>
            </a:r>
            <a:r>
              <a:rPr sz="2800" spc="-5" dirty="0">
                <a:latin typeface="Trebuchet MS"/>
                <a:cs typeface="Trebuchet MS"/>
              </a:rPr>
              <a:t>or any kind of </a:t>
            </a:r>
            <a:r>
              <a:rPr sz="2800" b="1" spc="-5" dirty="0">
                <a:latin typeface="Trebuchet MS"/>
                <a:cs typeface="Trebuchet MS"/>
              </a:rPr>
              <a:t>I/O </a:t>
            </a:r>
            <a:r>
              <a:rPr sz="2800" spc="-5" dirty="0">
                <a:latin typeface="Trebuchet MS"/>
                <a:cs typeface="Trebuchet MS"/>
              </a:rPr>
              <a:t>resources  and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etc.,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450">
              <a:latin typeface="Trebuchet MS"/>
              <a:cs typeface="Trebuchet MS"/>
            </a:endParaRPr>
          </a:p>
          <a:p>
            <a:pPr marL="927100" marR="1457325">
              <a:lnSpc>
                <a:spcPts val="2500"/>
              </a:lnSpc>
              <a:spcBef>
                <a:spcPts val="5"/>
              </a:spcBef>
              <a:tabLst>
                <a:tab pos="3409315" algn="l"/>
              </a:tabLst>
            </a:pPr>
            <a:r>
              <a:rPr sz="2400" spc="-5" dirty="0">
                <a:latin typeface="Trebuchet MS"/>
                <a:cs typeface="Trebuchet MS"/>
              </a:rPr>
              <a:t>List&lt;String&gt; </a:t>
            </a:r>
            <a:r>
              <a:rPr sz="2400" dirty="0">
                <a:latin typeface="Trebuchet MS"/>
                <a:cs typeface="Trebuchet MS"/>
              </a:rPr>
              <a:t>names = </a:t>
            </a:r>
            <a:r>
              <a:rPr sz="2400" spc="-5" dirty="0">
                <a:latin typeface="Trebuchet MS"/>
                <a:cs typeface="Trebuchet MS"/>
              </a:rPr>
              <a:t>Arrays.</a:t>
            </a:r>
            <a:r>
              <a:rPr sz="2400" i="1" spc="-5" dirty="0">
                <a:latin typeface="Trebuchet MS"/>
                <a:cs typeface="Trebuchet MS"/>
              </a:rPr>
              <a:t>asList</a:t>
            </a:r>
            <a:r>
              <a:rPr sz="2400" spc="-5" dirty="0">
                <a:latin typeface="Trebuchet MS"/>
                <a:cs typeface="Trebuchet MS"/>
              </a:rPr>
              <a:t>(</a:t>
            </a:r>
            <a:r>
              <a:rPr sz="2400" b="1" spc="-5" dirty="0">
                <a:latin typeface="Trebuchet MS"/>
                <a:cs typeface="Trebuchet MS"/>
              </a:rPr>
              <a:t>"adam"</a:t>
            </a:r>
            <a:r>
              <a:rPr sz="2400" spc="-5" dirty="0">
                <a:latin typeface="Trebuchet MS"/>
                <a:cs typeface="Trebuchet MS"/>
              </a:rPr>
              <a:t>,</a:t>
            </a:r>
            <a:r>
              <a:rPr sz="2400" b="1" spc="-5" dirty="0">
                <a:latin typeface="Trebuchet MS"/>
                <a:cs typeface="Trebuchet MS"/>
              </a:rPr>
              <a:t>"dan"</a:t>
            </a:r>
            <a:r>
              <a:rPr sz="2400" spc="-5" dirty="0">
                <a:latin typeface="Trebuchet MS"/>
                <a:cs typeface="Trebuchet MS"/>
              </a:rPr>
              <a:t>,</a:t>
            </a:r>
            <a:r>
              <a:rPr sz="2400" b="1" spc="-5" dirty="0">
                <a:latin typeface="Trebuchet MS"/>
                <a:cs typeface="Trebuchet MS"/>
              </a:rPr>
              <a:t>"jenny"</a:t>
            </a:r>
            <a:r>
              <a:rPr sz="2400" spc="-5" dirty="0">
                <a:latin typeface="Trebuchet MS"/>
                <a:cs typeface="Trebuchet MS"/>
              </a:rPr>
              <a:t>);  names.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stream()</a:t>
            </a:r>
            <a:r>
              <a:rPr sz="2400" spc="-5" dirty="0">
                <a:latin typeface="Trebuchet MS"/>
                <a:cs typeface="Trebuchet MS"/>
              </a:rPr>
              <a:t>;	// creates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stream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rebuchet MS"/>
              <a:cs typeface="Trebuchet MS"/>
            </a:endParaRPr>
          </a:p>
          <a:p>
            <a:pPr marL="241300" indent="-228600">
              <a:lnSpc>
                <a:spcPts val="313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Stream </a:t>
            </a:r>
            <a:r>
              <a:rPr sz="2800" spc="-5" dirty="0">
                <a:latin typeface="Trebuchet MS"/>
                <a:cs typeface="Trebuchet MS"/>
              </a:rPr>
              <a:t>operations </a:t>
            </a:r>
            <a:r>
              <a:rPr sz="2800" dirty="0">
                <a:latin typeface="Trebuchet MS"/>
                <a:cs typeface="Trebuchet MS"/>
              </a:rPr>
              <a:t>can </a:t>
            </a:r>
            <a:r>
              <a:rPr sz="2800" spc="-5" dirty="0">
                <a:latin typeface="Trebuchet MS"/>
                <a:cs typeface="Trebuchet MS"/>
              </a:rPr>
              <a:t>be performed </a:t>
            </a:r>
            <a:r>
              <a:rPr sz="2800" dirty="0">
                <a:latin typeface="Trebuchet MS"/>
                <a:cs typeface="Trebuchet MS"/>
              </a:rPr>
              <a:t>either </a:t>
            </a:r>
            <a:r>
              <a:rPr sz="2800" b="1" spc="-5" dirty="0">
                <a:latin typeface="Trebuchet MS"/>
                <a:cs typeface="Trebuchet MS"/>
              </a:rPr>
              <a:t>sequentially</a:t>
            </a:r>
            <a:r>
              <a:rPr sz="2800" b="1" spc="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or</a:t>
            </a:r>
            <a:endParaRPr sz="2800">
              <a:latin typeface="Trebuchet MS"/>
              <a:cs typeface="Trebuchet MS"/>
            </a:endParaRPr>
          </a:p>
          <a:p>
            <a:pPr marL="241300">
              <a:lnSpc>
                <a:spcPts val="3130"/>
              </a:lnSpc>
            </a:pPr>
            <a:r>
              <a:rPr sz="2800" b="1" spc="-15" dirty="0">
                <a:latin typeface="Trebuchet MS"/>
                <a:cs typeface="Trebuchet MS"/>
              </a:rPr>
              <a:t>parallel</a:t>
            </a:r>
            <a:r>
              <a:rPr sz="2800" spc="-15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640"/>
              </a:spcBef>
            </a:pPr>
            <a:r>
              <a:rPr sz="2400" spc="-10" dirty="0">
                <a:latin typeface="Trebuchet MS"/>
                <a:cs typeface="Trebuchet MS"/>
              </a:rPr>
              <a:t>names.</a:t>
            </a:r>
            <a:r>
              <a:rPr sz="2400" b="1" spc="-10" dirty="0">
                <a:solidFill>
                  <a:srgbClr val="FF0000"/>
                </a:solidFill>
                <a:latin typeface="Trebuchet MS"/>
                <a:cs typeface="Trebuchet MS"/>
              </a:rPr>
              <a:t>parallelStream(); </a:t>
            </a:r>
            <a:r>
              <a:rPr sz="2400" spc="-5" dirty="0">
                <a:latin typeface="Trebuchet MS"/>
                <a:cs typeface="Trebuchet MS"/>
              </a:rPr>
              <a:t>// creates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parallel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stream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319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5" dirty="0"/>
              <a:t>Stream API </a:t>
            </a:r>
            <a:r>
              <a:rPr spc="-20" dirty="0"/>
              <a:t>Works</a:t>
            </a:r>
            <a:r>
              <a:rPr spc="-29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1041104" y="1292225"/>
            <a:ext cx="10109784" cy="5161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272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Collections </a:t>
            </a:r>
            <a:r>
              <a:rPr dirty="0"/>
              <a:t>and</a:t>
            </a:r>
            <a:r>
              <a:rPr spc="-55" dirty="0"/>
              <a:t> </a:t>
            </a:r>
            <a:r>
              <a:rPr spc="-5" dirty="0"/>
              <a:t>Streams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682750"/>
          <a:ext cx="10515600" cy="4583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0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Collections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Streams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236">
                <a:tc>
                  <a:txBody>
                    <a:bodyPr/>
                    <a:lstStyle/>
                    <a:p>
                      <a:pPr marL="50800" marR="114300">
                        <a:lnSpc>
                          <a:spcPts val="2100"/>
                        </a:lnSpc>
                        <a:spcBef>
                          <a:spcPts val="43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Can add or modify elements at any point of time. 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Example: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50800">
                        <a:lnSpc>
                          <a:spcPts val="2039"/>
                        </a:lnSpc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List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-&gt;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list.add(&lt;element&gt;)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228600">
                        <a:lnSpc>
                          <a:spcPts val="2100"/>
                        </a:lnSpc>
                        <a:spcBef>
                          <a:spcPts val="43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Cannot add or modify elements in the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stream.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It 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is a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fixed data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set.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4340">
                <a:tc>
                  <a:txBody>
                    <a:bodyPr/>
                    <a:lstStyle/>
                    <a:p>
                      <a:pPr marL="50800" marR="99060">
                        <a:lnSpc>
                          <a:spcPts val="210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Elements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in the collection can be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accessed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in any  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order.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Use appropriate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methods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based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on the 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collection.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50800">
                        <a:lnSpc>
                          <a:spcPts val="201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Example: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50800">
                        <a:lnSpc>
                          <a:spcPts val="2130"/>
                        </a:lnSpc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List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-&gt;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list.get(4);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320040">
                        <a:lnSpc>
                          <a:spcPts val="210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Elements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in the Stream can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accessed only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in 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sequence.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64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Collection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is eagerly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constructed.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Streams are lazily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constructed.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272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Collections </a:t>
            </a:r>
            <a:r>
              <a:rPr dirty="0"/>
              <a:t>and</a:t>
            </a:r>
            <a:r>
              <a:rPr spc="-55" dirty="0"/>
              <a:t> </a:t>
            </a:r>
            <a:r>
              <a:rPr spc="-5" dirty="0"/>
              <a:t>Streams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682750"/>
          <a:ext cx="10534650" cy="4596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0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Collections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Streams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640">
                <a:tc>
                  <a:txBody>
                    <a:bodyPr/>
                    <a:lstStyle/>
                    <a:p>
                      <a:pPr marL="50800" marR="661035">
                        <a:lnSpc>
                          <a:spcPts val="2100"/>
                        </a:lnSpc>
                        <a:spcBef>
                          <a:spcPts val="430"/>
                        </a:spcBef>
                        <a:tabLst>
                          <a:tab pos="3100070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Collections can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traversed	“n” number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of  times.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Streams can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be traversed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only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once.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406">
                <a:tc>
                  <a:txBody>
                    <a:bodyPr/>
                    <a:lstStyle/>
                    <a:p>
                      <a:pPr marL="50800" marR="415290">
                        <a:lnSpc>
                          <a:spcPts val="2100"/>
                        </a:lnSpc>
                        <a:spcBef>
                          <a:spcPts val="465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Performs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External 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Iteration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to iterate through 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elements.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63500">
                        <a:lnSpc>
                          <a:spcPts val="2100"/>
                        </a:lnSpc>
                        <a:spcBef>
                          <a:spcPts val="465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Performs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Internal 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Iteration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to iterate through the 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elements.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489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 API </a:t>
            </a:r>
            <a:r>
              <a:rPr dirty="0"/>
              <a:t>:</a:t>
            </a:r>
            <a:r>
              <a:rPr spc="-330" dirty="0"/>
              <a:t> </a:t>
            </a:r>
            <a:r>
              <a:rPr spc="-5" dirty="0"/>
              <a:t>map()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7732395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map </a:t>
            </a:r>
            <a:r>
              <a:rPr sz="2800" dirty="0">
                <a:latin typeface="Trebuchet MS"/>
                <a:cs typeface="Trebuchet MS"/>
              </a:rPr>
              <a:t>: </a:t>
            </a:r>
            <a:r>
              <a:rPr sz="2800" spc="-5" dirty="0">
                <a:latin typeface="Trebuchet MS"/>
                <a:cs typeface="Trebuchet MS"/>
              </a:rPr>
              <a:t>Convert(transform) one type to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another.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Don’t </a:t>
            </a:r>
            <a:r>
              <a:rPr sz="2800" dirty="0">
                <a:latin typeface="Trebuchet MS"/>
                <a:cs typeface="Trebuchet MS"/>
              </a:rPr>
              <a:t>get </a:t>
            </a:r>
            <a:r>
              <a:rPr sz="2800" spc="-5" dirty="0">
                <a:latin typeface="Trebuchet MS"/>
                <a:cs typeface="Trebuchet MS"/>
              </a:rPr>
              <a:t>confused </a:t>
            </a:r>
            <a:r>
              <a:rPr sz="2800" dirty="0">
                <a:latin typeface="Trebuchet MS"/>
                <a:cs typeface="Trebuchet MS"/>
              </a:rPr>
              <a:t>this </a:t>
            </a:r>
            <a:r>
              <a:rPr sz="2800" spc="-5" dirty="0">
                <a:latin typeface="Trebuchet MS"/>
                <a:cs typeface="Trebuchet MS"/>
              </a:rPr>
              <a:t>with </a:t>
            </a:r>
            <a:r>
              <a:rPr sz="2800" b="1" dirty="0">
                <a:latin typeface="Trebuchet MS"/>
                <a:cs typeface="Trebuchet MS"/>
              </a:rPr>
              <a:t>Map</a:t>
            </a:r>
            <a:r>
              <a:rPr sz="2800" b="1" spc="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Collection.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9454" y="1293011"/>
            <a:ext cx="7943274" cy="4335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5724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 API </a:t>
            </a:r>
            <a:r>
              <a:rPr dirty="0"/>
              <a:t>:</a:t>
            </a:r>
            <a:r>
              <a:rPr spc="-325" dirty="0"/>
              <a:t> </a:t>
            </a:r>
            <a:r>
              <a:rPr spc="-5" dirty="0"/>
              <a:t>flatMap()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613900" cy="34264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flatMap </a:t>
            </a:r>
            <a:r>
              <a:rPr sz="2800" dirty="0">
                <a:latin typeface="Trebuchet MS"/>
                <a:cs typeface="Trebuchet MS"/>
              </a:rPr>
              <a:t>: </a:t>
            </a:r>
            <a:r>
              <a:rPr sz="2800" spc="-20" dirty="0">
                <a:latin typeface="Trebuchet MS"/>
                <a:cs typeface="Trebuchet MS"/>
              </a:rPr>
              <a:t>Converts(Transforms) </a:t>
            </a:r>
            <a:r>
              <a:rPr sz="2800" spc="-5" dirty="0">
                <a:latin typeface="Trebuchet MS"/>
                <a:cs typeface="Trebuchet MS"/>
              </a:rPr>
              <a:t>one type to another as </a:t>
            </a:r>
            <a:r>
              <a:rPr sz="2800" dirty="0">
                <a:latin typeface="Trebuchet MS"/>
                <a:cs typeface="Trebuchet MS"/>
              </a:rPr>
              <a:t>like  </a:t>
            </a:r>
            <a:r>
              <a:rPr sz="2800" spc="-5" dirty="0">
                <a:latin typeface="Trebuchet MS"/>
                <a:cs typeface="Trebuchet MS"/>
              </a:rPr>
              <a:t>map()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method</a:t>
            </a:r>
            <a:endParaRPr sz="2800">
              <a:latin typeface="Trebuchet MS"/>
              <a:cs typeface="Trebuchet MS"/>
            </a:endParaRPr>
          </a:p>
          <a:p>
            <a:pPr marL="241300" marR="159385" indent="-228600">
              <a:lnSpc>
                <a:spcPts val="2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Used </a:t>
            </a:r>
            <a:r>
              <a:rPr sz="2800" dirty="0">
                <a:latin typeface="Trebuchet MS"/>
                <a:cs typeface="Trebuchet MS"/>
              </a:rPr>
              <a:t>in the </a:t>
            </a:r>
            <a:r>
              <a:rPr sz="2800" spc="-5" dirty="0">
                <a:latin typeface="Trebuchet MS"/>
                <a:cs typeface="Trebuchet MS"/>
              </a:rPr>
              <a:t>context of </a:t>
            </a:r>
            <a:r>
              <a:rPr sz="2800" dirty="0">
                <a:latin typeface="Trebuchet MS"/>
                <a:cs typeface="Trebuchet MS"/>
              </a:rPr>
              <a:t>Stream </a:t>
            </a:r>
            <a:r>
              <a:rPr sz="2800" spc="-5" dirty="0">
                <a:latin typeface="Trebuchet MS"/>
                <a:cs typeface="Trebuchet MS"/>
              </a:rPr>
              <a:t>where </a:t>
            </a:r>
            <a:r>
              <a:rPr sz="2800" dirty="0">
                <a:latin typeface="Trebuchet MS"/>
                <a:cs typeface="Trebuchet MS"/>
              </a:rPr>
              <a:t>each </a:t>
            </a:r>
            <a:r>
              <a:rPr sz="2800" spc="-5" dirty="0">
                <a:latin typeface="Trebuchet MS"/>
                <a:cs typeface="Trebuchet MS"/>
              </a:rPr>
              <a:t>element </a:t>
            </a:r>
            <a:r>
              <a:rPr sz="2800" dirty="0">
                <a:latin typeface="Trebuchet MS"/>
                <a:cs typeface="Trebuchet MS"/>
              </a:rPr>
              <a:t>in the  stream </a:t>
            </a:r>
            <a:r>
              <a:rPr sz="2800" spc="-5" dirty="0">
                <a:latin typeface="Trebuchet MS"/>
                <a:cs typeface="Trebuchet MS"/>
              </a:rPr>
              <a:t>represents multiple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elements.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800" b="1" spc="-5" dirty="0"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Each </a:t>
            </a:r>
            <a:r>
              <a:rPr sz="2800" dirty="0">
                <a:latin typeface="Trebuchet MS"/>
                <a:cs typeface="Trebuchet MS"/>
              </a:rPr>
              <a:t>Stream </a:t>
            </a:r>
            <a:r>
              <a:rPr sz="2800" spc="-5" dirty="0">
                <a:latin typeface="Trebuchet MS"/>
                <a:cs typeface="Trebuchet MS"/>
              </a:rPr>
              <a:t>element represents multiple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elements.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Stream&lt;List&gt;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Steam&lt;Arrays&gt;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</a:pPr>
            <a:r>
              <a:rPr spc="-5" dirty="0"/>
              <a:t>Stream API </a:t>
            </a:r>
            <a:r>
              <a:rPr dirty="0"/>
              <a:t>– </a:t>
            </a:r>
            <a:r>
              <a:rPr spc="-5" dirty="0"/>
              <a:t>distinct() </a:t>
            </a:r>
            <a:r>
              <a:rPr dirty="0"/>
              <a:t>, </a:t>
            </a:r>
            <a:r>
              <a:rPr spc="-5" dirty="0"/>
              <a:t>count()</a:t>
            </a:r>
            <a:r>
              <a:rPr spc="-310" dirty="0"/>
              <a:t> </a:t>
            </a:r>
            <a:r>
              <a:rPr spc="-5" dirty="0"/>
              <a:t>and  </a:t>
            </a:r>
            <a:r>
              <a:rPr dirty="0"/>
              <a:t>sorted()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657080" cy="278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distinct </a:t>
            </a:r>
            <a:r>
              <a:rPr sz="2800" dirty="0">
                <a:latin typeface="Trebuchet MS"/>
                <a:cs typeface="Trebuchet MS"/>
              </a:rPr>
              <a:t>– </a:t>
            </a:r>
            <a:r>
              <a:rPr sz="2800" spc="-20" dirty="0">
                <a:latin typeface="Trebuchet MS"/>
                <a:cs typeface="Trebuchet MS"/>
              </a:rPr>
              <a:t>Returns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stream </a:t>
            </a:r>
            <a:r>
              <a:rPr sz="2800" dirty="0">
                <a:latin typeface="Trebuchet MS"/>
                <a:cs typeface="Trebuchet MS"/>
              </a:rPr>
              <a:t>with </a:t>
            </a:r>
            <a:r>
              <a:rPr sz="2800" spc="-5" dirty="0">
                <a:latin typeface="Trebuchet MS"/>
                <a:cs typeface="Trebuchet MS"/>
              </a:rPr>
              <a:t>unique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elements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9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count </a:t>
            </a:r>
            <a:r>
              <a:rPr sz="2800" dirty="0">
                <a:latin typeface="Trebuchet MS"/>
                <a:cs typeface="Trebuchet MS"/>
              </a:rPr>
              <a:t>– </a:t>
            </a:r>
            <a:r>
              <a:rPr sz="2800" spc="-20" dirty="0">
                <a:latin typeface="Trebuchet MS"/>
                <a:cs typeface="Trebuchet MS"/>
              </a:rPr>
              <a:t>Returns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long with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total </a:t>
            </a:r>
            <a:r>
              <a:rPr sz="2800" dirty="0">
                <a:latin typeface="Trebuchet MS"/>
                <a:cs typeface="Trebuchet MS"/>
              </a:rPr>
              <a:t>no </a:t>
            </a:r>
            <a:r>
              <a:rPr sz="2800" spc="-5" dirty="0">
                <a:latin typeface="Trebuchet MS"/>
                <a:cs typeface="Trebuchet MS"/>
              </a:rPr>
              <a:t>of elements </a:t>
            </a:r>
            <a:r>
              <a:rPr sz="2800" dirty="0">
                <a:latin typeface="Trebuchet MS"/>
                <a:cs typeface="Trebuchet MS"/>
              </a:rPr>
              <a:t>in the  Stream.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Trebuchet MS"/>
                <a:cs typeface="Trebuchet MS"/>
              </a:rPr>
              <a:t>sorted </a:t>
            </a:r>
            <a:r>
              <a:rPr sz="2800" dirty="0">
                <a:latin typeface="Trebuchet MS"/>
                <a:cs typeface="Trebuchet MS"/>
              </a:rPr>
              <a:t>- </a:t>
            </a:r>
            <a:r>
              <a:rPr sz="2800" spc="-5" dirty="0">
                <a:latin typeface="Trebuchet MS"/>
                <a:cs typeface="Trebuchet MS"/>
              </a:rPr>
              <a:t>Sort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elements </a:t>
            </a:r>
            <a:r>
              <a:rPr sz="2800" dirty="0">
                <a:latin typeface="Trebuchet MS"/>
                <a:cs typeface="Trebuchet MS"/>
              </a:rPr>
              <a:t>in the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stream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5114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 API </a:t>
            </a:r>
            <a:r>
              <a:rPr dirty="0"/>
              <a:t>–</a:t>
            </a:r>
            <a:r>
              <a:rPr spc="-335" dirty="0"/>
              <a:t> </a:t>
            </a:r>
            <a:r>
              <a:rPr spc="-5" dirty="0"/>
              <a:t>filter()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8663305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filter </a:t>
            </a:r>
            <a:r>
              <a:rPr sz="2800" b="1" dirty="0">
                <a:latin typeface="Trebuchet MS"/>
                <a:cs typeface="Trebuchet MS"/>
              </a:rPr>
              <a:t>– </a:t>
            </a:r>
            <a:r>
              <a:rPr sz="2800" spc="-5" dirty="0">
                <a:latin typeface="Trebuchet MS"/>
                <a:cs typeface="Trebuchet MS"/>
              </a:rPr>
              <a:t>filters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elements </a:t>
            </a:r>
            <a:r>
              <a:rPr sz="2800" dirty="0">
                <a:latin typeface="Trebuchet MS"/>
                <a:cs typeface="Trebuchet MS"/>
              </a:rPr>
              <a:t>in the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rebuchet MS"/>
                <a:cs typeface="Trebuchet MS"/>
              </a:rPr>
              <a:t>Input to the filter </a:t>
            </a:r>
            <a:r>
              <a:rPr sz="2800" dirty="0">
                <a:latin typeface="Trebuchet MS"/>
                <a:cs typeface="Trebuchet MS"/>
              </a:rPr>
              <a:t>is a </a:t>
            </a:r>
            <a:r>
              <a:rPr sz="2800" b="1" dirty="0">
                <a:latin typeface="Trebuchet MS"/>
                <a:cs typeface="Trebuchet MS"/>
              </a:rPr>
              <a:t>Predicate </a:t>
            </a:r>
            <a:r>
              <a:rPr sz="2800" spc="-5" dirty="0">
                <a:latin typeface="Trebuchet MS"/>
                <a:cs typeface="Trebuchet MS"/>
              </a:rPr>
              <a:t>Functional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Interface.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570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6405" algn="l"/>
                <a:tab pos="4445635" algn="l"/>
                <a:tab pos="5137150" algn="l"/>
              </a:tabLst>
            </a:pPr>
            <a:r>
              <a:rPr spc="-20" dirty="0"/>
              <a:t>Imperative	</a:t>
            </a:r>
            <a:r>
              <a:rPr spc="-5" dirty="0"/>
              <a:t>Style	of	</a:t>
            </a:r>
            <a:r>
              <a:rPr spc="-2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41500"/>
            <a:ext cx="10270490" cy="410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rebuchet MS"/>
                <a:cs typeface="Trebuchet MS"/>
              </a:rPr>
              <a:t>Focuses on how to </a:t>
            </a:r>
            <a:r>
              <a:rPr sz="2500" spc="-5" dirty="0">
                <a:latin typeface="Trebuchet MS"/>
                <a:cs typeface="Trebuchet MS"/>
              </a:rPr>
              <a:t>perform </a:t>
            </a:r>
            <a:r>
              <a:rPr sz="2500" dirty="0">
                <a:latin typeface="Trebuchet MS"/>
                <a:cs typeface="Trebuchet MS"/>
              </a:rPr>
              <a:t>the</a:t>
            </a:r>
            <a:r>
              <a:rPr sz="2500" spc="-5" dirty="0">
                <a:latin typeface="Trebuchet MS"/>
                <a:cs typeface="Trebuchet MS"/>
              </a:rPr>
              <a:t> operations.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Embraces Object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30" dirty="0">
                <a:latin typeface="Trebuchet MS"/>
                <a:cs typeface="Trebuchet MS"/>
              </a:rPr>
              <a:t>mutability.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50">
              <a:latin typeface="Trebuchet MS"/>
              <a:cs typeface="Trebuchet MS"/>
            </a:endParaRPr>
          </a:p>
          <a:p>
            <a:pPr marL="241300" marR="5080" indent="-228600">
              <a:lnSpc>
                <a:spcPct val="76700"/>
              </a:lnSpc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rebuchet MS"/>
                <a:cs typeface="Trebuchet MS"/>
              </a:rPr>
              <a:t>This </a:t>
            </a:r>
            <a:r>
              <a:rPr sz="2500" spc="-5" dirty="0">
                <a:latin typeface="Trebuchet MS"/>
                <a:cs typeface="Trebuchet MS"/>
              </a:rPr>
              <a:t>style of programming lists </a:t>
            </a:r>
            <a:r>
              <a:rPr sz="2500" dirty="0">
                <a:latin typeface="Trebuchet MS"/>
                <a:cs typeface="Trebuchet MS"/>
              </a:rPr>
              <a:t>the step </a:t>
            </a:r>
            <a:r>
              <a:rPr sz="2500" spc="-5" dirty="0">
                <a:latin typeface="Trebuchet MS"/>
                <a:cs typeface="Trebuchet MS"/>
              </a:rPr>
              <a:t>by </a:t>
            </a:r>
            <a:r>
              <a:rPr sz="2500" dirty="0">
                <a:latin typeface="Trebuchet MS"/>
                <a:cs typeface="Trebuchet MS"/>
              </a:rPr>
              <a:t>step </a:t>
            </a:r>
            <a:r>
              <a:rPr sz="2500" spc="-5" dirty="0">
                <a:latin typeface="Trebuchet MS"/>
                <a:cs typeface="Trebuchet MS"/>
              </a:rPr>
              <a:t>of instructions on how  </a:t>
            </a:r>
            <a:r>
              <a:rPr sz="2500" dirty="0">
                <a:latin typeface="Trebuchet MS"/>
                <a:cs typeface="Trebuchet MS"/>
              </a:rPr>
              <a:t>to </a:t>
            </a:r>
            <a:r>
              <a:rPr sz="2500" spc="-5" dirty="0">
                <a:latin typeface="Trebuchet MS"/>
                <a:cs typeface="Trebuchet MS"/>
              </a:rPr>
              <a:t>achieve an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objective.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60" dirty="0">
                <a:latin typeface="Trebuchet MS"/>
                <a:cs typeface="Trebuchet MS"/>
              </a:rPr>
              <a:t>We </a:t>
            </a:r>
            <a:r>
              <a:rPr sz="2500" spc="-5" dirty="0">
                <a:latin typeface="Trebuchet MS"/>
                <a:cs typeface="Trebuchet MS"/>
              </a:rPr>
              <a:t>write the code on what needs to </a:t>
            </a:r>
            <a:r>
              <a:rPr sz="2500" dirty="0">
                <a:latin typeface="Trebuchet MS"/>
                <a:cs typeface="Trebuchet MS"/>
              </a:rPr>
              <a:t>be </a:t>
            </a:r>
            <a:r>
              <a:rPr sz="2500" spc="-5" dirty="0">
                <a:latin typeface="Trebuchet MS"/>
                <a:cs typeface="Trebuchet MS"/>
              </a:rPr>
              <a:t>done </a:t>
            </a:r>
            <a:r>
              <a:rPr sz="2500" dirty="0">
                <a:latin typeface="Trebuchet MS"/>
                <a:cs typeface="Trebuchet MS"/>
              </a:rPr>
              <a:t>in </a:t>
            </a:r>
            <a:r>
              <a:rPr sz="2500" spc="-5" dirty="0">
                <a:latin typeface="Trebuchet MS"/>
                <a:cs typeface="Trebuchet MS"/>
              </a:rPr>
              <a:t>each</a:t>
            </a:r>
            <a:r>
              <a:rPr sz="2500" spc="5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step.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Imperative style </a:t>
            </a:r>
            <a:r>
              <a:rPr sz="2500" dirty="0">
                <a:latin typeface="Trebuchet MS"/>
                <a:cs typeface="Trebuchet MS"/>
              </a:rPr>
              <a:t>is used </a:t>
            </a:r>
            <a:r>
              <a:rPr sz="2500" spc="-5" dirty="0">
                <a:latin typeface="Trebuchet MS"/>
                <a:cs typeface="Trebuchet MS"/>
              </a:rPr>
              <a:t>with classic Object Oriented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5" dirty="0">
                <a:latin typeface="Trebuchet MS"/>
                <a:cs typeface="Trebuchet MS"/>
              </a:rPr>
              <a:t>Programming.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5856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Streams API </a:t>
            </a:r>
            <a:r>
              <a:rPr dirty="0"/>
              <a:t>-</a:t>
            </a:r>
            <a:r>
              <a:rPr spc="-325" dirty="0"/>
              <a:t> </a:t>
            </a:r>
            <a:r>
              <a:rPr spc="-5" dirty="0"/>
              <a:t>reduce()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425940" cy="256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reduce </a:t>
            </a:r>
            <a:r>
              <a:rPr sz="2800" dirty="0">
                <a:latin typeface="Trebuchet MS"/>
                <a:cs typeface="Trebuchet MS"/>
              </a:rPr>
              <a:t>– </a:t>
            </a:r>
            <a:r>
              <a:rPr sz="2800" spc="-5" dirty="0">
                <a:latin typeface="Trebuchet MS"/>
                <a:cs typeface="Trebuchet MS"/>
              </a:rPr>
              <a:t>This </a:t>
            </a:r>
            <a:r>
              <a:rPr sz="2800" dirty="0">
                <a:latin typeface="Trebuchet MS"/>
                <a:cs typeface="Trebuchet MS"/>
              </a:rPr>
              <a:t>is a </a:t>
            </a:r>
            <a:r>
              <a:rPr sz="2800" spc="-5" dirty="0">
                <a:latin typeface="Trebuchet MS"/>
                <a:cs typeface="Trebuchet MS"/>
              </a:rPr>
              <a:t>terminal operation. Used to reduce the  contents of </a:t>
            </a:r>
            <a:r>
              <a:rPr sz="2800" dirty="0">
                <a:latin typeface="Trebuchet MS"/>
                <a:cs typeface="Trebuchet MS"/>
              </a:rPr>
              <a:t>a stream to a </a:t>
            </a:r>
            <a:r>
              <a:rPr sz="2800" spc="-5" dirty="0">
                <a:latin typeface="Trebuchet MS"/>
                <a:cs typeface="Trebuchet MS"/>
              </a:rPr>
              <a:t>single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value.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It takes two parameters as an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input.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5" dirty="0">
                <a:latin typeface="Trebuchet MS"/>
                <a:cs typeface="Trebuchet MS"/>
              </a:rPr>
              <a:t>First </a:t>
            </a:r>
            <a:r>
              <a:rPr sz="2400" b="1" spc="-10" dirty="0">
                <a:latin typeface="Trebuchet MS"/>
                <a:cs typeface="Trebuchet MS"/>
              </a:rPr>
              <a:t>parameters </a:t>
            </a:r>
            <a:r>
              <a:rPr sz="2400" dirty="0">
                <a:latin typeface="Trebuchet MS"/>
                <a:cs typeface="Trebuchet MS"/>
              </a:rPr>
              <a:t>– </a:t>
            </a:r>
            <a:r>
              <a:rPr sz="2400" spc="-5" dirty="0">
                <a:latin typeface="Trebuchet MS"/>
                <a:cs typeface="Trebuchet MS"/>
              </a:rPr>
              <a:t>default or </a:t>
            </a:r>
            <a:r>
              <a:rPr sz="2400" dirty="0">
                <a:latin typeface="Trebuchet MS"/>
                <a:cs typeface="Trebuchet MS"/>
              </a:rPr>
              <a:t>initial </a:t>
            </a:r>
            <a:r>
              <a:rPr sz="2400" spc="-5" dirty="0">
                <a:latin typeface="Trebuchet MS"/>
                <a:cs typeface="Trebuchet MS"/>
              </a:rPr>
              <a:t>value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5" dirty="0">
                <a:latin typeface="Trebuchet MS"/>
                <a:cs typeface="Trebuchet MS"/>
              </a:rPr>
              <a:t>Second </a:t>
            </a:r>
            <a:r>
              <a:rPr sz="2400" b="1" spc="-25" dirty="0">
                <a:latin typeface="Trebuchet MS"/>
                <a:cs typeface="Trebuchet MS"/>
              </a:rPr>
              <a:t>Parameter </a:t>
            </a:r>
            <a:r>
              <a:rPr sz="2400" dirty="0">
                <a:latin typeface="Trebuchet MS"/>
                <a:cs typeface="Trebuchet MS"/>
              </a:rPr>
              <a:t>–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BinaryOperator&lt;T&gt;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457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0375" algn="l"/>
                <a:tab pos="5695950" algn="l"/>
              </a:tabLst>
            </a:pPr>
            <a:r>
              <a:rPr spc="-5" dirty="0"/>
              <a:t>Stream</a:t>
            </a:r>
            <a:r>
              <a:rPr spc="-235" dirty="0"/>
              <a:t> </a:t>
            </a:r>
            <a:r>
              <a:rPr spc="-5" dirty="0"/>
              <a:t>API	</a:t>
            </a:r>
            <a:r>
              <a:rPr dirty="0"/>
              <a:t>: </a:t>
            </a:r>
            <a:r>
              <a:rPr spc="-5" dirty="0"/>
              <a:t>Max/Min	using</a:t>
            </a:r>
            <a:r>
              <a:rPr spc="-60" dirty="0"/>
              <a:t> </a:t>
            </a:r>
            <a:r>
              <a:rPr spc="-5" dirty="0"/>
              <a:t>reduce()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8213090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max </a:t>
            </a:r>
            <a:r>
              <a:rPr sz="2800" dirty="0">
                <a:latin typeface="Trebuchet MS"/>
                <a:cs typeface="Trebuchet MS"/>
              </a:rPr>
              <a:t>-&gt; </a:t>
            </a:r>
            <a:r>
              <a:rPr sz="2800" spc="-5" dirty="0">
                <a:latin typeface="Trebuchet MS"/>
                <a:cs typeface="Trebuchet MS"/>
              </a:rPr>
              <a:t>Maximum(largest) element </a:t>
            </a:r>
            <a:r>
              <a:rPr sz="2800" dirty="0">
                <a:latin typeface="Trebuchet MS"/>
                <a:cs typeface="Trebuchet MS"/>
              </a:rPr>
              <a:t>in the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Trebuchet MS"/>
                <a:cs typeface="Trebuchet MS"/>
              </a:rPr>
              <a:t>min </a:t>
            </a:r>
            <a:r>
              <a:rPr sz="2800" spc="-5" dirty="0">
                <a:latin typeface="Trebuchet MS"/>
                <a:cs typeface="Trebuchet MS"/>
              </a:rPr>
              <a:t>-&gt; Minimum(smallest) element </a:t>
            </a:r>
            <a:r>
              <a:rPr sz="2800" dirty="0">
                <a:latin typeface="Trebuchet MS"/>
                <a:cs typeface="Trebuchet MS"/>
              </a:rPr>
              <a:t>in </a:t>
            </a:r>
            <a:r>
              <a:rPr sz="2800" spc="-5" dirty="0">
                <a:latin typeface="Trebuchet MS"/>
                <a:cs typeface="Trebuchet MS"/>
              </a:rPr>
              <a:t>the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734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 API </a:t>
            </a:r>
            <a:r>
              <a:rPr dirty="0"/>
              <a:t>: limit() </a:t>
            </a:r>
            <a:r>
              <a:rPr spc="-5" dirty="0"/>
              <a:t>and</a:t>
            </a:r>
            <a:r>
              <a:rPr spc="-320" dirty="0"/>
              <a:t> </a:t>
            </a:r>
            <a:r>
              <a:rPr spc="-5" dirty="0"/>
              <a:t>skip()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281285" cy="278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These </a:t>
            </a:r>
            <a:r>
              <a:rPr sz="2800" dirty="0">
                <a:latin typeface="Trebuchet MS"/>
                <a:cs typeface="Trebuchet MS"/>
              </a:rPr>
              <a:t>two </a:t>
            </a:r>
            <a:r>
              <a:rPr sz="2800" spc="-5" dirty="0">
                <a:latin typeface="Trebuchet MS"/>
                <a:cs typeface="Trebuchet MS"/>
              </a:rPr>
              <a:t>function helps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spc="-5" dirty="0">
                <a:latin typeface="Trebuchet MS"/>
                <a:cs typeface="Trebuchet MS"/>
              </a:rPr>
              <a:t>create </a:t>
            </a:r>
            <a:r>
              <a:rPr sz="2800" dirty="0">
                <a:latin typeface="Trebuchet MS"/>
                <a:cs typeface="Trebuchet MS"/>
              </a:rPr>
              <a:t>a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sub-stream.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900"/>
              </a:lnSpc>
              <a:buFont typeface="Arial"/>
              <a:buChar char="•"/>
              <a:tabLst>
                <a:tab pos="241300" algn="l"/>
                <a:tab pos="3559175" algn="l"/>
              </a:tabLst>
            </a:pPr>
            <a:r>
              <a:rPr sz="2800" b="1" spc="-5" dirty="0">
                <a:latin typeface="Trebuchet MS"/>
                <a:cs typeface="Trebuchet MS"/>
              </a:rPr>
              <a:t>limit(n) </a:t>
            </a:r>
            <a:r>
              <a:rPr sz="2800" dirty="0">
                <a:latin typeface="Trebuchet MS"/>
                <a:cs typeface="Trebuchet MS"/>
              </a:rPr>
              <a:t>– limits </a:t>
            </a:r>
            <a:r>
              <a:rPr sz="2800" spc="-5" dirty="0">
                <a:latin typeface="Trebuchet MS"/>
                <a:cs typeface="Trebuchet MS"/>
              </a:rPr>
              <a:t>the	</a:t>
            </a:r>
            <a:r>
              <a:rPr sz="2800" b="1" spc="-5" dirty="0">
                <a:latin typeface="Trebuchet MS"/>
                <a:cs typeface="Trebuchet MS"/>
              </a:rPr>
              <a:t>“n” </a:t>
            </a:r>
            <a:r>
              <a:rPr sz="2800" spc="-5" dirty="0">
                <a:latin typeface="Trebuchet MS"/>
                <a:cs typeface="Trebuchet MS"/>
              </a:rPr>
              <a:t>numbers of elements to </a:t>
            </a:r>
            <a:r>
              <a:rPr sz="2800" dirty="0">
                <a:latin typeface="Trebuchet MS"/>
                <a:cs typeface="Trebuchet MS"/>
              </a:rPr>
              <a:t>be </a:t>
            </a:r>
            <a:r>
              <a:rPr sz="2800" spc="-5" dirty="0">
                <a:latin typeface="Trebuchet MS"/>
                <a:cs typeface="Trebuchet MS"/>
              </a:rPr>
              <a:t>processed  in the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Trebuchet MS"/>
                <a:cs typeface="Trebuchet MS"/>
              </a:rPr>
              <a:t>skip(n) – </a:t>
            </a:r>
            <a:r>
              <a:rPr sz="2800" spc="-5" dirty="0">
                <a:latin typeface="Trebuchet MS"/>
                <a:cs typeface="Trebuchet MS"/>
              </a:rPr>
              <a:t>skips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b="1" dirty="0">
                <a:latin typeface="Trebuchet MS"/>
                <a:cs typeface="Trebuchet MS"/>
              </a:rPr>
              <a:t>“n” </a:t>
            </a:r>
            <a:r>
              <a:rPr sz="2800" dirty="0">
                <a:latin typeface="Trebuchet MS"/>
                <a:cs typeface="Trebuchet MS"/>
              </a:rPr>
              <a:t>number </a:t>
            </a:r>
            <a:r>
              <a:rPr sz="2800" spc="-5" dirty="0">
                <a:latin typeface="Trebuchet MS"/>
                <a:cs typeface="Trebuchet MS"/>
              </a:rPr>
              <a:t>of elements from the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ct val="84800"/>
              </a:lnSpc>
              <a:spcBef>
                <a:spcPts val="900"/>
              </a:spcBef>
            </a:pPr>
            <a:r>
              <a:rPr spc="-5" dirty="0"/>
              <a:t>Streams API </a:t>
            </a:r>
            <a:r>
              <a:rPr dirty="0"/>
              <a:t>: </a:t>
            </a:r>
            <a:r>
              <a:rPr sz="3600" spc="-5" dirty="0"/>
              <a:t>anyMatch(), allMatch()</a:t>
            </a:r>
            <a:r>
              <a:rPr sz="3600" spc="-535" dirty="0"/>
              <a:t> </a:t>
            </a:r>
            <a:r>
              <a:rPr sz="3600" dirty="0"/>
              <a:t>,  </a:t>
            </a:r>
            <a:r>
              <a:rPr sz="3600" spc="-5" dirty="0"/>
              <a:t>noneMatch()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369550" cy="3743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  <a:tab pos="2072005" algn="l"/>
              </a:tabLst>
            </a:pPr>
            <a:r>
              <a:rPr sz="2800" dirty="0">
                <a:latin typeface="Trebuchet MS"/>
                <a:cs typeface="Trebuchet MS"/>
              </a:rPr>
              <a:t>All these </a:t>
            </a:r>
            <a:r>
              <a:rPr sz="2800" spc="-5" dirty="0">
                <a:latin typeface="Trebuchet MS"/>
                <a:cs typeface="Trebuchet MS"/>
              </a:rPr>
              <a:t>functions </a:t>
            </a:r>
            <a:r>
              <a:rPr sz="2800" dirty="0">
                <a:latin typeface="Trebuchet MS"/>
                <a:cs typeface="Trebuchet MS"/>
              </a:rPr>
              <a:t>takes </a:t>
            </a:r>
            <a:r>
              <a:rPr sz="2800" spc="-5" dirty="0">
                <a:latin typeface="Trebuchet MS"/>
                <a:cs typeface="Trebuchet MS"/>
              </a:rPr>
              <a:t>in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b="1" spc="-5" dirty="0">
                <a:latin typeface="Trebuchet MS"/>
                <a:cs typeface="Trebuchet MS"/>
              </a:rPr>
              <a:t>predicate </a:t>
            </a:r>
            <a:r>
              <a:rPr sz="2800" spc="-5" dirty="0">
                <a:latin typeface="Trebuchet MS"/>
                <a:cs typeface="Trebuchet MS"/>
              </a:rPr>
              <a:t>as an </a:t>
            </a:r>
            <a:r>
              <a:rPr sz="2800" dirty="0">
                <a:latin typeface="Trebuchet MS"/>
                <a:cs typeface="Trebuchet MS"/>
              </a:rPr>
              <a:t>input </a:t>
            </a:r>
            <a:r>
              <a:rPr sz="2800" spc="-5" dirty="0">
                <a:latin typeface="Trebuchet MS"/>
                <a:cs typeface="Trebuchet MS"/>
              </a:rPr>
              <a:t>and returns  </a:t>
            </a:r>
            <a:r>
              <a:rPr sz="2800" dirty="0">
                <a:latin typeface="Trebuchet MS"/>
                <a:cs typeface="Trebuchet MS"/>
              </a:rPr>
              <a:t>a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Boolean	</a:t>
            </a:r>
            <a:r>
              <a:rPr sz="2800" dirty="0">
                <a:latin typeface="Trebuchet MS"/>
                <a:cs typeface="Trebuchet MS"/>
              </a:rPr>
              <a:t>as </a:t>
            </a:r>
            <a:r>
              <a:rPr sz="2800" spc="-5" dirty="0">
                <a:latin typeface="Trebuchet MS"/>
                <a:cs typeface="Trebuchet MS"/>
              </a:rPr>
              <a:t>an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output.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250">
              <a:latin typeface="Trebuchet MS"/>
              <a:cs typeface="Trebuchet MS"/>
            </a:endParaRPr>
          </a:p>
          <a:p>
            <a:pPr marL="241300" marR="960755" indent="-228600">
              <a:lnSpc>
                <a:spcPct val="845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anyMatch()</a:t>
            </a:r>
            <a:r>
              <a:rPr sz="2800" spc="-5" dirty="0">
                <a:latin typeface="Trebuchet MS"/>
                <a:cs typeface="Trebuchet MS"/>
              </a:rPr>
              <a:t>- </a:t>
            </a:r>
            <a:r>
              <a:rPr sz="2400" spc="-15" dirty="0">
                <a:latin typeface="Trebuchet MS"/>
                <a:cs typeface="Trebuchet MS"/>
              </a:rPr>
              <a:t>Returns </a:t>
            </a:r>
            <a:r>
              <a:rPr sz="2400" b="1" spc="-5" dirty="0">
                <a:latin typeface="Trebuchet MS"/>
                <a:cs typeface="Trebuchet MS"/>
              </a:rPr>
              <a:t>true </a:t>
            </a:r>
            <a:r>
              <a:rPr sz="2400" dirty="0">
                <a:latin typeface="Trebuchet MS"/>
                <a:cs typeface="Trebuchet MS"/>
              </a:rPr>
              <a:t>if </a:t>
            </a:r>
            <a:r>
              <a:rPr sz="2400" spc="-5" dirty="0">
                <a:latin typeface="Trebuchet MS"/>
                <a:cs typeface="Trebuchet MS"/>
              </a:rPr>
              <a:t>any one of the element </a:t>
            </a:r>
            <a:r>
              <a:rPr sz="2400" dirty="0">
                <a:latin typeface="Trebuchet MS"/>
                <a:cs typeface="Trebuchet MS"/>
              </a:rPr>
              <a:t>matches </a:t>
            </a:r>
            <a:r>
              <a:rPr sz="2400" spc="-5" dirty="0">
                <a:latin typeface="Trebuchet MS"/>
                <a:cs typeface="Trebuchet MS"/>
              </a:rPr>
              <a:t>the  predicate, otherwise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false.</a:t>
            </a:r>
            <a:endParaRPr sz="2400">
              <a:latin typeface="Trebuchet MS"/>
              <a:cs typeface="Trebuchet MS"/>
            </a:endParaRPr>
          </a:p>
          <a:p>
            <a:pPr marL="241300" marR="121285" indent="-228600">
              <a:lnSpc>
                <a:spcPct val="84500"/>
              </a:lnSpc>
              <a:spcBef>
                <a:spcPts val="1140"/>
              </a:spcBef>
              <a:buFont typeface="Arial"/>
              <a:buChar char="•"/>
              <a:tabLst>
                <a:tab pos="241300" algn="l"/>
                <a:tab pos="2326005" algn="l"/>
              </a:tabLst>
            </a:pPr>
            <a:r>
              <a:rPr sz="2800" b="1" spc="-5" dirty="0">
                <a:latin typeface="Trebuchet MS"/>
                <a:cs typeface="Trebuchet MS"/>
              </a:rPr>
              <a:t>allMatch()</a:t>
            </a:r>
            <a:r>
              <a:rPr sz="2800" b="1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-	</a:t>
            </a:r>
            <a:r>
              <a:rPr sz="2400" spc="-20" dirty="0">
                <a:latin typeface="Trebuchet MS"/>
                <a:cs typeface="Trebuchet MS"/>
              </a:rPr>
              <a:t>Returns </a:t>
            </a:r>
            <a:r>
              <a:rPr sz="2400" b="1" spc="-5" dirty="0">
                <a:latin typeface="Trebuchet MS"/>
                <a:cs typeface="Trebuchet MS"/>
              </a:rPr>
              <a:t>true </a:t>
            </a:r>
            <a:r>
              <a:rPr sz="2400" dirty="0">
                <a:latin typeface="Trebuchet MS"/>
                <a:cs typeface="Trebuchet MS"/>
              </a:rPr>
              <a:t>if </a:t>
            </a:r>
            <a:r>
              <a:rPr sz="2400" spc="-5" dirty="0">
                <a:latin typeface="Trebuchet MS"/>
                <a:cs typeface="Trebuchet MS"/>
              </a:rPr>
              <a:t>all the element </a:t>
            </a:r>
            <a:r>
              <a:rPr sz="2400" dirty="0">
                <a:latin typeface="Trebuchet MS"/>
                <a:cs typeface="Trebuchet MS"/>
              </a:rPr>
              <a:t>in </a:t>
            </a:r>
            <a:r>
              <a:rPr sz="2400" spc="-5" dirty="0">
                <a:latin typeface="Trebuchet MS"/>
                <a:cs typeface="Trebuchet MS"/>
              </a:rPr>
              <a:t>the stream </a:t>
            </a:r>
            <a:r>
              <a:rPr sz="2400" dirty="0">
                <a:latin typeface="Trebuchet MS"/>
                <a:cs typeface="Trebuchet MS"/>
              </a:rPr>
              <a:t>matches </a:t>
            </a:r>
            <a:r>
              <a:rPr sz="2400" spc="-5" dirty="0">
                <a:latin typeface="Trebuchet MS"/>
                <a:cs typeface="Trebuchet MS"/>
              </a:rPr>
              <a:t>the  predicate, otherwise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false.</a:t>
            </a:r>
            <a:endParaRPr sz="2400">
              <a:latin typeface="Trebuchet MS"/>
              <a:cs typeface="Trebuchet MS"/>
            </a:endParaRPr>
          </a:p>
          <a:p>
            <a:pPr marL="241300" marR="120650" indent="-228600">
              <a:lnSpc>
                <a:spcPct val="84500"/>
              </a:lnSpc>
              <a:spcBef>
                <a:spcPts val="11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noneMatch() </a:t>
            </a:r>
            <a:r>
              <a:rPr sz="2800" dirty="0">
                <a:latin typeface="Trebuchet MS"/>
                <a:cs typeface="Trebuchet MS"/>
              </a:rPr>
              <a:t>– </a:t>
            </a:r>
            <a:r>
              <a:rPr sz="2400" spc="-5" dirty="0">
                <a:latin typeface="Trebuchet MS"/>
                <a:cs typeface="Trebuchet MS"/>
              </a:rPr>
              <a:t>Just opposite </a:t>
            </a:r>
            <a:r>
              <a:rPr sz="2400" dirty="0">
                <a:latin typeface="Trebuchet MS"/>
                <a:cs typeface="Trebuchet MS"/>
              </a:rPr>
              <a:t>to </a:t>
            </a:r>
            <a:r>
              <a:rPr sz="2400" b="1" spc="-5" dirty="0">
                <a:latin typeface="Trebuchet MS"/>
                <a:cs typeface="Trebuchet MS"/>
              </a:rPr>
              <a:t>allMatch()</a:t>
            </a:r>
            <a:r>
              <a:rPr sz="2400" spc="-5" dirty="0">
                <a:latin typeface="Trebuchet MS"/>
                <a:cs typeface="Trebuchet MS"/>
              </a:rPr>
              <a:t>. </a:t>
            </a:r>
            <a:r>
              <a:rPr sz="2400" spc="-20" dirty="0">
                <a:latin typeface="Trebuchet MS"/>
                <a:cs typeface="Trebuchet MS"/>
              </a:rPr>
              <a:t>Returns </a:t>
            </a:r>
            <a:r>
              <a:rPr sz="2400" b="1" spc="-5" dirty="0">
                <a:latin typeface="Trebuchet MS"/>
                <a:cs typeface="Trebuchet MS"/>
              </a:rPr>
              <a:t>true </a:t>
            </a:r>
            <a:r>
              <a:rPr sz="2400" dirty="0">
                <a:latin typeface="Trebuchet MS"/>
                <a:cs typeface="Trebuchet MS"/>
              </a:rPr>
              <a:t>if </a:t>
            </a:r>
            <a:r>
              <a:rPr sz="2400" spc="-5" dirty="0">
                <a:latin typeface="Trebuchet MS"/>
                <a:cs typeface="Trebuchet MS"/>
              </a:rPr>
              <a:t>none of the  element </a:t>
            </a:r>
            <a:r>
              <a:rPr sz="2400" dirty="0">
                <a:latin typeface="Trebuchet MS"/>
                <a:cs typeface="Trebuchet MS"/>
              </a:rPr>
              <a:t>in </a:t>
            </a:r>
            <a:r>
              <a:rPr sz="2400" spc="-5" dirty="0">
                <a:latin typeface="Trebuchet MS"/>
                <a:cs typeface="Trebuchet MS"/>
              </a:rPr>
              <a:t>the stream </a:t>
            </a:r>
            <a:r>
              <a:rPr sz="2400" dirty="0">
                <a:latin typeface="Trebuchet MS"/>
                <a:cs typeface="Trebuchet MS"/>
              </a:rPr>
              <a:t>matches </a:t>
            </a:r>
            <a:r>
              <a:rPr sz="2400" spc="-5" dirty="0">
                <a:latin typeface="Trebuchet MS"/>
                <a:cs typeface="Trebuchet MS"/>
              </a:rPr>
              <a:t>the predicate, otherwise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false.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959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Streams API </a:t>
            </a:r>
            <a:r>
              <a:rPr dirty="0"/>
              <a:t>: </a:t>
            </a:r>
            <a:r>
              <a:rPr spc="-5" dirty="0"/>
              <a:t>findFirst() and</a:t>
            </a:r>
            <a:r>
              <a:rPr spc="-335" dirty="0"/>
              <a:t> </a:t>
            </a:r>
            <a:r>
              <a:rPr spc="-5" dirty="0"/>
              <a:t>findAny()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317990" cy="328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Used to find an element </a:t>
            </a:r>
            <a:r>
              <a:rPr sz="2800" dirty="0">
                <a:latin typeface="Trebuchet MS"/>
                <a:cs typeface="Trebuchet MS"/>
              </a:rPr>
              <a:t>in </a:t>
            </a:r>
            <a:r>
              <a:rPr sz="2800" spc="-5" dirty="0">
                <a:latin typeface="Trebuchet MS"/>
                <a:cs typeface="Trebuchet MS"/>
              </a:rPr>
              <a:t>the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Both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functions </a:t>
            </a:r>
            <a:r>
              <a:rPr sz="2800" dirty="0">
                <a:latin typeface="Trebuchet MS"/>
                <a:cs typeface="Trebuchet MS"/>
              </a:rPr>
              <a:t>returns the </a:t>
            </a:r>
            <a:r>
              <a:rPr sz="2800" spc="-5" dirty="0">
                <a:latin typeface="Trebuchet MS"/>
                <a:cs typeface="Trebuchet MS"/>
              </a:rPr>
              <a:t>result </a:t>
            </a:r>
            <a:r>
              <a:rPr sz="2800" dirty="0">
                <a:latin typeface="Trebuchet MS"/>
                <a:cs typeface="Trebuchet MS"/>
              </a:rPr>
              <a:t>of </a:t>
            </a:r>
            <a:r>
              <a:rPr sz="2800" spc="-5" dirty="0">
                <a:latin typeface="Trebuchet MS"/>
                <a:cs typeface="Trebuchet MS"/>
              </a:rPr>
              <a:t>type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Optional</a:t>
            </a:r>
            <a:r>
              <a:rPr sz="2800" spc="-5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findFirst() </a:t>
            </a:r>
            <a:r>
              <a:rPr sz="2800" dirty="0">
                <a:latin typeface="Trebuchet MS"/>
                <a:cs typeface="Trebuchet MS"/>
              </a:rPr>
              <a:t>– </a:t>
            </a:r>
            <a:r>
              <a:rPr sz="2800" spc="-20" dirty="0">
                <a:latin typeface="Trebuchet MS"/>
                <a:cs typeface="Trebuchet MS"/>
              </a:rPr>
              <a:t>Returns </a:t>
            </a:r>
            <a:r>
              <a:rPr sz="2800" spc="-5" dirty="0">
                <a:latin typeface="Trebuchet MS"/>
                <a:cs typeface="Trebuchet MS"/>
              </a:rPr>
              <a:t>first element </a:t>
            </a:r>
            <a:r>
              <a:rPr sz="2800" dirty="0">
                <a:latin typeface="Trebuchet MS"/>
                <a:cs typeface="Trebuchet MS"/>
              </a:rPr>
              <a:t>in </a:t>
            </a:r>
            <a:r>
              <a:rPr sz="2800" spc="-5" dirty="0">
                <a:latin typeface="Trebuchet MS"/>
                <a:cs typeface="Trebuchet MS"/>
              </a:rPr>
              <a:t>the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90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findAny() </a:t>
            </a:r>
            <a:r>
              <a:rPr sz="2800" b="1" dirty="0">
                <a:latin typeface="Trebuchet MS"/>
                <a:cs typeface="Trebuchet MS"/>
              </a:rPr>
              <a:t>– </a:t>
            </a:r>
            <a:r>
              <a:rPr sz="2800" spc="-20" dirty="0">
                <a:latin typeface="Trebuchet MS"/>
                <a:cs typeface="Trebuchet MS"/>
              </a:rPr>
              <a:t>Returns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first encountered element </a:t>
            </a:r>
            <a:r>
              <a:rPr sz="2800" dirty="0">
                <a:latin typeface="Trebuchet MS"/>
                <a:cs typeface="Trebuchet MS"/>
              </a:rPr>
              <a:t>in the  </a:t>
            </a:r>
            <a:r>
              <a:rPr sz="2800" spc="-5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200" y="3238500"/>
            <a:ext cx="7717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Streams API </a:t>
            </a:r>
            <a:r>
              <a:rPr dirty="0"/>
              <a:t>- </a:t>
            </a:r>
            <a:r>
              <a:rPr spc="-5" dirty="0"/>
              <a:t>Short</a:t>
            </a:r>
            <a:r>
              <a:rPr spc="-295" dirty="0"/>
              <a:t> </a:t>
            </a:r>
            <a:r>
              <a:rPr spc="-5" dirty="0"/>
              <a:t>Circuiting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617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Short Circuiting</a:t>
            </a:r>
            <a:r>
              <a:rPr spc="-4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11020"/>
            <a:ext cx="10043160" cy="4140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300" b="1" spc="-5" dirty="0">
                <a:latin typeface="Trebuchet MS"/>
                <a:cs typeface="Trebuchet MS"/>
              </a:rPr>
              <a:t>Examples </a:t>
            </a:r>
            <a:r>
              <a:rPr sz="2300" b="1" dirty="0">
                <a:latin typeface="Trebuchet MS"/>
                <a:cs typeface="Trebuchet MS"/>
              </a:rPr>
              <a:t>of </a:t>
            </a:r>
            <a:r>
              <a:rPr sz="2300" b="1" spc="-5" dirty="0">
                <a:latin typeface="Trebuchet MS"/>
                <a:cs typeface="Trebuchet MS"/>
              </a:rPr>
              <a:t>Short</a:t>
            </a:r>
            <a:r>
              <a:rPr sz="2300" b="1" dirty="0">
                <a:latin typeface="Trebuchet MS"/>
                <a:cs typeface="Trebuchet MS"/>
              </a:rPr>
              <a:t> </a:t>
            </a:r>
            <a:r>
              <a:rPr sz="2300" b="1" spc="-5" dirty="0">
                <a:latin typeface="Trebuchet MS"/>
                <a:cs typeface="Trebuchet MS"/>
              </a:rPr>
              <a:t>Circuiting: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ts val="2580"/>
              </a:lnSpc>
              <a:spcBef>
                <a:spcPts val="240"/>
              </a:spcBef>
            </a:pPr>
            <a:r>
              <a:rPr sz="2300" b="1" spc="-5" dirty="0">
                <a:latin typeface="Trebuchet MS"/>
                <a:cs typeface="Trebuchet MS"/>
              </a:rPr>
              <a:t>Example 1:</a:t>
            </a:r>
            <a:endParaRPr sz="2300">
              <a:latin typeface="Trebuchet MS"/>
              <a:cs typeface="Trebuchet MS"/>
            </a:endParaRPr>
          </a:p>
          <a:p>
            <a:pPr marL="927100">
              <a:lnSpc>
                <a:spcPts val="2450"/>
              </a:lnSpc>
            </a:pPr>
            <a:r>
              <a:rPr sz="2300" spc="-5" dirty="0">
                <a:latin typeface="Trebuchet MS"/>
                <a:cs typeface="Trebuchet MS"/>
              </a:rPr>
              <a:t>if(boolean1 </a:t>
            </a:r>
            <a:r>
              <a:rPr sz="2300" dirty="0">
                <a:latin typeface="Trebuchet MS"/>
                <a:cs typeface="Trebuchet MS"/>
              </a:rPr>
              <a:t>&amp;&amp; </a:t>
            </a:r>
            <a:r>
              <a:rPr sz="2300" spc="-5" dirty="0">
                <a:latin typeface="Trebuchet MS"/>
                <a:cs typeface="Trebuchet MS"/>
              </a:rPr>
              <a:t>boolean2){ </a:t>
            </a: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//AND</a:t>
            </a:r>
            <a:endParaRPr sz="2300">
              <a:latin typeface="Trebuchet MS"/>
              <a:cs typeface="Trebuchet MS"/>
            </a:endParaRPr>
          </a:p>
          <a:p>
            <a:pPr marL="1840864">
              <a:lnSpc>
                <a:spcPts val="2450"/>
              </a:lnSpc>
            </a:pP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//body</a:t>
            </a:r>
            <a:endParaRPr sz="2300">
              <a:latin typeface="Trebuchet MS"/>
              <a:cs typeface="Trebuchet MS"/>
            </a:endParaRPr>
          </a:p>
          <a:p>
            <a:pPr marL="927100">
              <a:lnSpc>
                <a:spcPts val="2400"/>
              </a:lnSpc>
            </a:pPr>
            <a:r>
              <a:rPr sz="2300" dirty="0">
                <a:latin typeface="Trebuchet MS"/>
                <a:cs typeface="Trebuchet MS"/>
              </a:rPr>
              <a:t>}</a:t>
            </a:r>
            <a:endParaRPr sz="2300">
              <a:latin typeface="Trebuchet MS"/>
              <a:cs typeface="Trebuchet MS"/>
            </a:endParaRPr>
          </a:p>
          <a:p>
            <a:pPr marL="1155700" marR="5080" indent="-228600">
              <a:lnSpc>
                <a:spcPct val="725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300" dirty="0">
                <a:latin typeface="Trebuchet MS"/>
                <a:cs typeface="Trebuchet MS"/>
              </a:rPr>
              <a:t>If the </a:t>
            </a:r>
            <a:r>
              <a:rPr sz="2300" spc="-5" dirty="0">
                <a:latin typeface="Trebuchet MS"/>
                <a:cs typeface="Trebuchet MS"/>
              </a:rPr>
              <a:t>first </a:t>
            </a:r>
            <a:r>
              <a:rPr sz="2300" dirty="0">
                <a:latin typeface="Trebuchet MS"/>
                <a:cs typeface="Trebuchet MS"/>
              </a:rPr>
              <a:t>expression </a:t>
            </a:r>
            <a:r>
              <a:rPr sz="2300" spc="-5" dirty="0">
                <a:latin typeface="Trebuchet MS"/>
                <a:cs typeface="Trebuchet MS"/>
              </a:rPr>
              <a:t>evaluates </a:t>
            </a:r>
            <a:r>
              <a:rPr sz="2300" dirty="0">
                <a:latin typeface="Trebuchet MS"/>
                <a:cs typeface="Trebuchet MS"/>
              </a:rPr>
              <a:t>to </a:t>
            </a:r>
            <a:r>
              <a:rPr sz="2300" spc="-5" dirty="0">
                <a:latin typeface="Trebuchet MS"/>
                <a:cs typeface="Trebuchet MS"/>
              </a:rPr>
              <a:t>false </a:t>
            </a:r>
            <a:r>
              <a:rPr sz="2300" dirty="0">
                <a:latin typeface="Trebuchet MS"/>
                <a:cs typeface="Trebuchet MS"/>
              </a:rPr>
              <a:t>then the second expression  </a:t>
            </a:r>
            <a:r>
              <a:rPr sz="2300" spc="-5" dirty="0">
                <a:latin typeface="Trebuchet MS"/>
                <a:cs typeface="Trebuchet MS"/>
              </a:rPr>
              <a:t>wont even</a:t>
            </a:r>
            <a:r>
              <a:rPr sz="2300" dirty="0">
                <a:latin typeface="Trebuchet MS"/>
                <a:cs typeface="Trebuchet MS"/>
              </a:rPr>
              <a:t> execute.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ts val="2630"/>
              </a:lnSpc>
              <a:spcBef>
                <a:spcPts val="140"/>
              </a:spcBef>
            </a:pPr>
            <a:r>
              <a:rPr sz="2300" b="1" spc="-5" dirty="0">
                <a:latin typeface="Trebuchet MS"/>
                <a:cs typeface="Trebuchet MS"/>
              </a:rPr>
              <a:t>Example 2:</a:t>
            </a:r>
            <a:endParaRPr sz="2300">
              <a:latin typeface="Trebuchet MS"/>
              <a:cs typeface="Trebuchet MS"/>
            </a:endParaRPr>
          </a:p>
          <a:p>
            <a:pPr marL="927100">
              <a:lnSpc>
                <a:spcPts val="2450"/>
              </a:lnSpc>
            </a:pPr>
            <a:r>
              <a:rPr sz="2300" spc="-5" dirty="0">
                <a:latin typeface="Trebuchet MS"/>
                <a:cs typeface="Trebuchet MS"/>
              </a:rPr>
              <a:t>if(boolean1 || boolean2){</a:t>
            </a:r>
            <a:r>
              <a:rPr sz="2300" dirty="0"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//OR</a:t>
            </a:r>
            <a:endParaRPr sz="2300">
              <a:latin typeface="Trebuchet MS"/>
              <a:cs typeface="Trebuchet MS"/>
            </a:endParaRPr>
          </a:p>
          <a:p>
            <a:pPr marL="1840864">
              <a:lnSpc>
                <a:spcPts val="2450"/>
              </a:lnSpc>
            </a:pP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//body</a:t>
            </a:r>
            <a:endParaRPr sz="2300">
              <a:latin typeface="Trebuchet MS"/>
              <a:cs typeface="Trebuchet MS"/>
            </a:endParaRPr>
          </a:p>
          <a:p>
            <a:pPr marL="927100">
              <a:lnSpc>
                <a:spcPts val="2450"/>
              </a:lnSpc>
            </a:pPr>
            <a:r>
              <a:rPr sz="2300" dirty="0">
                <a:latin typeface="Trebuchet MS"/>
                <a:cs typeface="Trebuchet MS"/>
              </a:rPr>
              <a:t>}</a:t>
            </a:r>
            <a:endParaRPr sz="2300">
              <a:latin typeface="Trebuchet MS"/>
              <a:cs typeface="Trebuchet MS"/>
            </a:endParaRPr>
          </a:p>
          <a:p>
            <a:pPr marL="1155700" marR="81915" indent="-228600">
              <a:lnSpc>
                <a:spcPct val="72500"/>
              </a:lnSpc>
              <a:spcBef>
                <a:spcPts val="580"/>
              </a:spcBef>
              <a:buFont typeface="Arial"/>
              <a:buChar char="•"/>
              <a:tabLst>
                <a:tab pos="1155700" algn="l"/>
              </a:tabLst>
            </a:pPr>
            <a:r>
              <a:rPr sz="2300" dirty="0">
                <a:latin typeface="Trebuchet MS"/>
                <a:cs typeface="Trebuchet MS"/>
              </a:rPr>
              <a:t>If the </a:t>
            </a:r>
            <a:r>
              <a:rPr sz="2300" spc="-5" dirty="0">
                <a:latin typeface="Trebuchet MS"/>
                <a:cs typeface="Trebuchet MS"/>
              </a:rPr>
              <a:t>first </a:t>
            </a:r>
            <a:r>
              <a:rPr sz="2300" dirty="0">
                <a:latin typeface="Trebuchet MS"/>
                <a:cs typeface="Trebuchet MS"/>
              </a:rPr>
              <a:t>expression </a:t>
            </a:r>
            <a:r>
              <a:rPr sz="2300" spc="-5" dirty="0">
                <a:latin typeface="Trebuchet MS"/>
                <a:cs typeface="Trebuchet MS"/>
              </a:rPr>
              <a:t>evaluates </a:t>
            </a:r>
            <a:r>
              <a:rPr sz="2300" dirty="0">
                <a:latin typeface="Trebuchet MS"/>
                <a:cs typeface="Trebuchet MS"/>
              </a:rPr>
              <a:t>to true then the second</a:t>
            </a:r>
            <a:r>
              <a:rPr sz="2300" spc="-3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expression  </a:t>
            </a:r>
            <a:r>
              <a:rPr sz="2300" spc="-5" dirty="0">
                <a:latin typeface="Trebuchet MS"/>
                <a:cs typeface="Trebuchet MS"/>
              </a:rPr>
              <a:t>wont even</a:t>
            </a:r>
            <a:r>
              <a:rPr sz="2300" dirty="0">
                <a:latin typeface="Trebuchet MS"/>
                <a:cs typeface="Trebuchet MS"/>
              </a:rPr>
              <a:t> execute.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029200"/>
            <a:ext cx="10095230" cy="76962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marR="5080" indent="-228600">
              <a:lnSpc>
                <a:spcPct val="744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All these </a:t>
            </a:r>
            <a:r>
              <a:rPr sz="2800" spc="-5" dirty="0">
                <a:latin typeface="Trebuchet MS"/>
                <a:cs typeface="Trebuchet MS"/>
              </a:rPr>
              <a:t>functions does </a:t>
            </a:r>
            <a:r>
              <a:rPr sz="2800" dirty="0">
                <a:latin typeface="Trebuchet MS"/>
                <a:cs typeface="Trebuchet MS"/>
              </a:rPr>
              <a:t>not have to </a:t>
            </a:r>
            <a:r>
              <a:rPr sz="2800" spc="-5" dirty="0">
                <a:latin typeface="Trebuchet MS"/>
                <a:cs typeface="Trebuchet MS"/>
              </a:rPr>
              <a:t>iterate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whole </a:t>
            </a:r>
            <a:r>
              <a:rPr sz="2800" dirty="0">
                <a:latin typeface="Trebuchet MS"/>
                <a:cs typeface="Trebuchet MS"/>
              </a:rPr>
              <a:t>stream  to </a:t>
            </a:r>
            <a:r>
              <a:rPr sz="2800" spc="-5" dirty="0">
                <a:latin typeface="Trebuchet MS"/>
                <a:cs typeface="Trebuchet MS"/>
              </a:rPr>
              <a:t>evaluate the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result.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373" y="935672"/>
            <a:ext cx="2892056" cy="88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81373" y="935672"/>
            <a:ext cx="2892425" cy="89026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975994" marR="161925" indent="-812800">
              <a:lnSpc>
                <a:spcPts val="2100"/>
              </a:lnSpc>
              <a:spcBef>
                <a:spcPts val="1450"/>
              </a:spcBef>
            </a:pPr>
            <a:r>
              <a:rPr sz="1800" b="0" dirty="0">
                <a:solidFill>
                  <a:srgbClr val="FFFFFF"/>
                </a:solidFill>
                <a:latin typeface="Trebuchet MS"/>
                <a:cs typeface="Trebuchet MS"/>
              </a:rPr>
              <a:t>Streams </a:t>
            </a:r>
            <a:r>
              <a:rPr sz="1800" b="0" spc="-5" dirty="0">
                <a:solidFill>
                  <a:srgbClr val="FFFFFF"/>
                </a:solidFill>
                <a:latin typeface="Trebuchet MS"/>
                <a:cs typeface="Trebuchet MS"/>
              </a:rPr>
              <a:t>API </a:t>
            </a:r>
            <a:r>
              <a:rPr sz="1800" b="0" dirty="0">
                <a:solidFill>
                  <a:srgbClr val="FFFFFF"/>
                </a:solidFill>
                <a:latin typeface="Trebuchet MS"/>
                <a:cs typeface="Trebuchet MS"/>
              </a:rPr>
              <a:t>Short</a:t>
            </a:r>
            <a:r>
              <a:rPr sz="1800" b="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Trebuchet MS"/>
                <a:cs typeface="Trebuchet MS"/>
              </a:rPr>
              <a:t>Circuit  functions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8244" y="3692778"/>
            <a:ext cx="1203960" cy="6121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494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2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limit()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0339" y="3390620"/>
            <a:ext cx="2150745" cy="12160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5740" rIns="0" bIns="0" rtlCol="0">
            <a:spAutoFit/>
          </a:bodyPr>
          <a:lstStyle/>
          <a:p>
            <a:pPr marL="431165" marR="434975" indent="76200" algn="just">
              <a:lnSpc>
                <a:spcPts val="2100"/>
              </a:lnSpc>
              <a:spcBef>
                <a:spcPts val="16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anyMatch()  allMatch()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neMatch()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47539" y="3396069"/>
            <a:ext cx="1977389" cy="1210945"/>
            <a:chOff x="4947539" y="3396069"/>
            <a:chExt cx="1977389" cy="1210945"/>
          </a:xfrm>
        </p:grpSpPr>
        <p:sp>
          <p:nvSpPr>
            <p:cNvPr id="8" name="object 8"/>
            <p:cNvSpPr/>
            <p:nvPr/>
          </p:nvSpPr>
          <p:spPr>
            <a:xfrm>
              <a:off x="4953889" y="3402419"/>
              <a:ext cx="1964689" cy="1198245"/>
            </a:xfrm>
            <a:custGeom>
              <a:avLst/>
              <a:gdLst/>
              <a:ahLst/>
              <a:cxnLst/>
              <a:rect l="l" t="t" r="r" b="b"/>
              <a:pathLst>
                <a:path w="1964690" h="1198245">
                  <a:moveTo>
                    <a:pt x="0" y="0"/>
                  </a:moveTo>
                  <a:lnTo>
                    <a:pt x="1964359" y="0"/>
                  </a:lnTo>
                  <a:lnTo>
                    <a:pt x="1964359" y="1197749"/>
                  </a:lnTo>
                  <a:lnTo>
                    <a:pt x="0" y="1197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3889" y="3402419"/>
              <a:ext cx="1964689" cy="1198245"/>
            </a:xfrm>
            <a:custGeom>
              <a:avLst/>
              <a:gdLst/>
              <a:ahLst/>
              <a:cxnLst/>
              <a:rect l="l" t="t" r="r" b="b"/>
              <a:pathLst>
                <a:path w="1964690" h="1198245">
                  <a:moveTo>
                    <a:pt x="0" y="0"/>
                  </a:moveTo>
                  <a:lnTo>
                    <a:pt x="1964359" y="0"/>
                  </a:lnTo>
                  <a:lnTo>
                    <a:pt x="1964359" y="1197749"/>
                  </a:lnTo>
                  <a:lnTo>
                    <a:pt x="0" y="11977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47539" y="3396069"/>
            <a:ext cx="1977389" cy="12109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513080" marR="466090" indent="-38100">
              <a:lnSpc>
                <a:spcPts val="21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ind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t()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findAny()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20021" y="1822450"/>
            <a:ext cx="5547995" cy="1774189"/>
            <a:chOff x="3320021" y="1822450"/>
            <a:chExt cx="5547995" cy="1774189"/>
          </a:xfrm>
        </p:grpSpPr>
        <p:sp>
          <p:nvSpPr>
            <p:cNvPr id="12" name="object 12"/>
            <p:cNvSpPr/>
            <p:nvPr/>
          </p:nvSpPr>
          <p:spPr>
            <a:xfrm>
              <a:off x="3343721" y="1825624"/>
              <a:ext cx="2383790" cy="1753870"/>
            </a:xfrm>
            <a:custGeom>
              <a:avLst/>
              <a:gdLst/>
              <a:ahLst/>
              <a:cxnLst/>
              <a:rect l="l" t="t" r="r" b="b"/>
              <a:pathLst>
                <a:path w="2383790" h="1753870">
                  <a:moveTo>
                    <a:pt x="2383686" y="0"/>
                  </a:moveTo>
                  <a:lnTo>
                    <a:pt x="2557" y="1751703"/>
                  </a:lnTo>
                  <a:lnTo>
                    <a:pt x="0" y="1753584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20021" y="3569461"/>
              <a:ext cx="30480" cy="27305"/>
            </a:xfrm>
            <a:custGeom>
              <a:avLst/>
              <a:gdLst/>
              <a:ahLst/>
              <a:cxnLst/>
              <a:rect l="l" t="t" r="r" b="b"/>
              <a:pathLst>
                <a:path w="30479" h="27304">
                  <a:moveTo>
                    <a:pt x="13906" y="0"/>
                  </a:moveTo>
                  <a:lnTo>
                    <a:pt x="0" y="27177"/>
                  </a:lnTo>
                  <a:lnTo>
                    <a:pt x="30086" y="21996"/>
                  </a:lnTo>
                  <a:lnTo>
                    <a:pt x="13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27407" y="1825624"/>
              <a:ext cx="0" cy="1547495"/>
            </a:xfrm>
            <a:custGeom>
              <a:avLst/>
              <a:gdLst/>
              <a:ahLst/>
              <a:cxnLst/>
              <a:rect l="l" t="t" r="r" b="b"/>
              <a:pathLst>
                <a:path h="1547495">
                  <a:moveTo>
                    <a:pt x="0" y="0"/>
                  </a:moveTo>
                  <a:lnTo>
                    <a:pt x="0" y="154736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3755" y="337511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305" y="0"/>
                  </a:moveTo>
                  <a:lnTo>
                    <a:pt x="0" y="0"/>
                  </a:lnTo>
                  <a:lnTo>
                    <a:pt x="13652" y="27304"/>
                  </a:lnTo>
                  <a:lnTo>
                    <a:pt x="273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27407" y="1825624"/>
              <a:ext cx="3114040" cy="1475105"/>
            </a:xfrm>
            <a:custGeom>
              <a:avLst/>
              <a:gdLst/>
              <a:ahLst/>
              <a:cxnLst/>
              <a:rect l="l" t="t" r="r" b="b"/>
              <a:pathLst>
                <a:path w="3114040" h="1475104">
                  <a:moveTo>
                    <a:pt x="0" y="0"/>
                  </a:moveTo>
                  <a:lnTo>
                    <a:pt x="3110691" y="1473160"/>
                  </a:lnTo>
                  <a:lnTo>
                    <a:pt x="3113560" y="1474519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37028" y="3288715"/>
              <a:ext cx="31115" cy="24765"/>
            </a:xfrm>
            <a:custGeom>
              <a:avLst/>
              <a:gdLst/>
              <a:ahLst/>
              <a:cxnLst/>
              <a:rect l="l" t="t" r="r" b="b"/>
              <a:pathLst>
                <a:path w="31115" h="24764">
                  <a:moveTo>
                    <a:pt x="11696" y="0"/>
                  </a:moveTo>
                  <a:lnTo>
                    <a:pt x="0" y="24676"/>
                  </a:lnTo>
                  <a:lnTo>
                    <a:pt x="30518" y="24015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8576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Streams API </a:t>
            </a:r>
            <a:r>
              <a:rPr dirty="0"/>
              <a:t>: </a:t>
            </a:r>
            <a:r>
              <a:rPr spc="-5" dirty="0"/>
              <a:t>Stateful vs</a:t>
            </a:r>
            <a:r>
              <a:rPr spc="-330" dirty="0"/>
              <a:t> </a:t>
            </a:r>
            <a:r>
              <a:rPr spc="-5" dirty="0"/>
              <a:t>Stateless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459595" cy="171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Does </a:t>
            </a:r>
            <a:r>
              <a:rPr sz="2800" dirty="0">
                <a:latin typeface="Trebuchet MS"/>
                <a:cs typeface="Trebuchet MS"/>
              </a:rPr>
              <a:t>Streams </a:t>
            </a:r>
            <a:r>
              <a:rPr sz="2800" spc="-5" dirty="0">
                <a:latin typeface="Trebuchet MS"/>
                <a:cs typeface="Trebuchet MS"/>
              </a:rPr>
              <a:t>have </a:t>
            </a:r>
            <a:r>
              <a:rPr sz="2800" dirty="0">
                <a:latin typeface="Trebuchet MS"/>
                <a:cs typeface="Trebuchet MS"/>
              </a:rPr>
              <a:t>an internal state?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80" dirty="0">
                <a:latin typeface="Trebuchet MS"/>
                <a:cs typeface="Trebuchet MS"/>
              </a:rPr>
              <a:t>Yes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Does all </a:t>
            </a:r>
            <a:r>
              <a:rPr sz="2800" dirty="0">
                <a:latin typeface="Trebuchet MS"/>
                <a:cs typeface="Trebuchet MS"/>
              </a:rPr>
              <a:t>the Stream </a:t>
            </a:r>
            <a:r>
              <a:rPr sz="2800" spc="-5" dirty="0">
                <a:latin typeface="Trebuchet MS"/>
                <a:cs typeface="Trebuchet MS"/>
              </a:rPr>
              <a:t>functions </a:t>
            </a:r>
            <a:r>
              <a:rPr sz="2800" dirty="0">
                <a:latin typeface="Trebuchet MS"/>
                <a:cs typeface="Trebuchet MS"/>
              </a:rPr>
              <a:t>maintain an internal state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?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dirty="0">
                <a:latin typeface="Trebuchet MS"/>
                <a:cs typeface="Trebuchet MS"/>
              </a:rPr>
              <a:t>No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2397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 a </a:t>
            </a:r>
            <a:r>
              <a:rPr spc="-5" dirty="0"/>
              <a:t>State </a:t>
            </a:r>
            <a:r>
              <a:rPr dirty="0"/>
              <a:t>in </a:t>
            </a:r>
            <a:r>
              <a:rPr spc="-5" dirty="0"/>
              <a:t>Streams API</a:t>
            </a:r>
            <a:r>
              <a:rPr spc="-28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762760"/>
            <a:ext cx="9182100" cy="16891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latin typeface="Trebuchet MS"/>
                <a:cs typeface="Trebuchet MS"/>
              </a:rPr>
              <a:t>Converts </a:t>
            </a:r>
            <a:r>
              <a:rPr sz="2400" b="1" dirty="0">
                <a:latin typeface="Trebuchet MS"/>
                <a:cs typeface="Trebuchet MS"/>
              </a:rPr>
              <a:t>a </a:t>
            </a:r>
            <a:r>
              <a:rPr sz="2400" b="1" spc="-5" dirty="0">
                <a:latin typeface="Trebuchet MS"/>
                <a:cs typeface="Trebuchet MS"/>
              </a:rPr>
              <a:t>List&lt;Student&gt; </a:t>
            </a:r>
            <a:r>
              <a:rPr sz="2400" b="1" dirty="0">
                <a:latin typeface="Trebuchet MS"/>
                <a:cs typeface="Trebuchet MS"/>
              </a:rPr>
              <a:t>to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List&lt;String&gt;</a:t>
            </a:r>
            <a:endParaRPr sz="2400">
              <a:latin typeface="Trebuchet MS"/>
              <a:cs typeface="Trebuchet MS"/>
            </a:endParaRPr>
          </a:p>
          <a:p>
            <a:pPr marL="379730" marR="5080" indent="-367665">
              <a:lnSpc>
                <a:spcPts val="2500"/>
              </a:lnSpc>
              <a:spcBef>
                <a:spcPts val="1020"/>
              </a:spcBef>
            </a:pPr>
            <a:r>
              <a:rPr sz="2400" b="1" spc="-5" dirty="0">
                <a:latin typeface="Trebuchet MS"/>
                <a:cs typeface="Trebuchet MS"/>
              </a:rPr>
              <a:t>private static </a:t>
            </a:r>
            <a:r>
              <a:rPr sz="2400" spc="-5" dirty="0">
                <a:latin typeface="Trebuchet MS"/>
                <a:cs typeface="Trebuchet MS"/>
              </a:rPr>
              <a:t>List&lt;String&gt; namesUpperCase(List&lt;Student&gt; </a:t>
            </a:r>
            <a:r>
              <a:rPr sz="2400" dirty="0">
                <a:latin typeface="Trebuchet MS"/>
                <a:cs typeface="Trebuchet MS"/>
              </a:rPr>
              <a:t>names){  </a:t>
            </a:r>
            <a:r>
              <a:rPr sz="2400" spc="-5" dirty="0">
                <a:latin typeface="Trebuchet MS"/>
                <a:cs typeface="Trebuchet MS"/>
              </a:rPr>
              <a:t>List&lt;String&gt; namesUpperCase </a:t>
            </a:r>
            <a:r>
              <a:rPr sz="2400" dirty="0">
                <a:latin typeface="Trebuchet MS"/>
                <a:cs typeface="Trebuchet MS"/>
              </a:rPr>
              <a:t>=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names.stream()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Trebuchet MS"/>
                <a:cs typeface="Trebuchet MS"/>
              </a:rPr>
              <a:t>.</a:t>
            </a:r>
            <a:r>
              <a:rPr sz="2400" b="1" spc="-5" dirty="0">
                <a:latin typeface="Trebuchet MS"/>
                <a:cs typeface="Trebuchet MS"/>
              </a:rPr>
              <a:t>map</a:t>
            </a:r>
            <a:r>
              <a:rPr sz="2400" spc="-5" dirty="0">
                <a:latin typeface="Trebuchet MS"/>
                <a:cs typeface="Trebuchet MS"/>
              </a:rPr>
              <a:t>(Student::getName)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664" y="3505200"/>
            <a:ext cx="425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2930" algn="l"/>
              </a:tabLst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(Stream</a:t>
            </a:r>
            <a:r>
              <a:rPr sz="2400" b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State)	(Stream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3505200"/>
            <a:ext cx="463296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ts val="269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.</a:t>
            </a:r>
            <a:r>
              <a:rPr sz="2400" b="1" spc="-5" dirty="0">
                <a:latin typeface="Trebuchet MS"/>
                <a:cs typeface="Trebuchet MS"/>
              </a:rPr>
              <a:t>map</a:t>
            </a:r>
            <a:r>
              <a:rPr sz="2400" spc="-5" dirty="0">
                <a:latin typeface="Trebuchet MS"/>
                <a:cs typeface="Trebuchet MS"/>
              </a:rPr>
              <a:t>(String::toUpperCase)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690"/>
              </a:lnSpc>
            </a:pP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Pipeline)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latin typeface="Trebuchet MS"/>
                <a:cs typeface="Trebuchet MS"/>
              </a:rPr>
              <a:t>.</a:t>
            </a:r>
            <a:r>
              <a:rPr sz="2400" b="1" spc="-5" dirty="0">
                <a:latin typeface="Trebuchet MS"/>
                <a:cs typeface="Trebuchet MS"/>
              </a:rPr>
              <a:t>collect</a:t>
            </a:r>
            <a:r>
              <a:rPr sz="2400" spc="-5" dirty="0">
                <a:latin typeface="Trebuchet MS"/>
                <a:cs typeface="Trebuchet MS"/>
              </a:rPr>
              <a:t>(</a:t>
            </a:r>
            <a:r>
              <a:rPr sz="2400" i="1" spc="-5" dirty="0">
                <a:latin typeface="Trebuchet MS"/>
                <a:cs typeface="Trebuchet MS"/>
              </a:rPr>
              <a:t>toList</a:t>
            </a:r>
            <a:r>
              <a:rPr sz="2400" spc="-5" dirty="0">
                <a:latin typeface="Trebuchet MS"/>
                <a:cs typeface="Trebuchet MS"/>
              </a:rPr>
              <a:t>());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5041900"/>
            <a:ext cx="3836035" cy="70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>
              <a:lnSpc>
                <a:spcPts val="2690"/>
              </a:lnSpc>
              <a:spcBef>
                <a:spcPts val="100"/>
              </a:spcBef>
            </a:pPr>
            <a:r>
              <a:rPr sz="2400" b="1" spc="-5" dirty="0">
                <a:latin typeface="Trebuchet MS"/>
                <a:cs typeface="Trebuchet MS"/>
              </a:rPr>
              <a:t>return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namesUpperCase;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690"/>
              </a:lnSpc>
            </a:pPr>
            <a:r>
              <a:rPr sz="2400" dirty="0"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61566" y="2730436"/>
            <a:ext cx="893444" cy="1696085"/>
          </a:xfrm>
          <a:custGeom>
            <a:avLst/>
            <a:gdLst/>
            <a:ahLst/>
            <a:cxnLst/>
            <a:rect l="l" t="t" r="r" b="b"/>
            <a:pathLst>
              <a:path w="893445" h="1696085">
                <a:moveTo>
                  <a:pt x="0" y="0"/>
                </a:moveTo>
                <a:lnTo>
                  <a:pt x="72435" y="974"/>
                </a:lnTo>
                <a:lnTo>
                  <a:pt x="141149" y="3794"/>
                </a:lnTo>
                <a:lnTo>
                  <a:pt x="205223" y="8307"/>
                </a:lnTo>
                <a:lnTo>
                  <a:pt x="263737" y="14359"/>
                </a:lnTo>
                <a:lnTo>
                  <a:pt x="315771" y="21798"/>
                </a:lnTo>
                <a:lnTo>
                  <a:pt x="360406" y="30470"/>
                </a:lnTo>
                <a:lnTo>
                  <a:pt x="423801" y="50900"/>
                </a:lnTo>
                <a:lnTo>
                  <a:pt x="446567" y="74425"/>
                </a:lnTo>
                <a:lnTo>
                  <a:pt x="446567" y="773423"/>
                </a:lnTo>
                <a:lnTo>
                  <a:pt x="452412" y="785495"/>
                </a:lnTo>
                <a:lnTo>
                  <a:pt x="496412" y="807626"/>
                </a:lnTo>
                <a:lnTo>
                  <a:pt x="577364" y="826050"/>
                </a:lnTo>
                <a:lnTo>
                  <a:pt x="629398" y="833489"/>
                </a:lnTo>
                <a:lnTo>
                  <a:pt x="687912" y="839542"/>
                </a:lnTo>
                <a:lnTo>
                  <a:pt x="751986" y="844055"/>
                </a:lnTo>
                <a:lnTo>
                  <a:pt x="820700" y="846875"/>
                </a:lnTo>
                <a:lnTo>
                  <a:pt x="893136" y="847849"/>
                </a:lnTo>
                <a:lnTo>
                  <a:pt x="820700" y="848823"/>
                </a:lnTo>
                <a:lnTo>
                  <a:pt x="751986" y="851643"/>
                </a:lnTo>
                <a:lnTo>
                  <a:pt x="687912" y="856156"/>
                </a:lnTo>
                <a:lnTo>
                  <a:pt x="629398" y="862209"/>
                </a:lnTo>
                <a:lnTo>
                  <a:pt x="577364" y="869647"/>
                </a:lnTo>
                <a:lnTo>
                  <a:pt x="532729" y="878319"/>
                </a:lnTo>
                <a:lnTo>
                  <a:pt x="469333" y="898750"/>
                </a:lnTo>
                <a:lnTo>
                  <a:pt x="446567" y="922274"/>
                </a:lnTo>
                <a:lnTo>
                  <a:pt x="446567" y="1621269"/>
                </a:lnTo>
                <a:lnTo>
                  <a:pt x="440722" y="1633342"/>
                </a:lnTo>
                <a:lnTo>
                  <a:pt x="396722" y="1655473"/>
                </a:lnTo>
                <a:lnTo>
                  <a:pt x="315771" y="1673896"/>
                </a:lnTo>
                <a:lnTo>
                  <a:pt x="263737" y="1681334"/>
                </a:lnTo>
                <a:lnTo>
                  <a:pt x="205223" y="1687385"/>
                </a:lnTo>
                <a:lnTo>
                  <a:pt x="141149" y="1691897"/>
                </a:lnTo>
                <a:lnTo>
                  <a:pt x="72435" y="1694717"/>
                </a:lnTo>
                <a:lnTo>
                  <a:pt x="0" y="1695691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4902" y="3093275"/>
            <a:ext cx="893444" cy="905510"/>
          </a:xfrm>
          <a:custGeom>
            <a:avLst/>
            <a:gdLst/>
            <a:ahLst/>
            <a:cxnLst/>
            <a:rect l="l" t="t" r="r" b="b"/>
            <a:pathLst>
              <a:path w="893445" h="905510">
                <a:moveTo>
                  <a:pt x="0" y="0"/>
                </a:moveTo>
                <a:lnTo>
                  <a:pt x="72435" y="974"/>
                </a:lnTo>
                <a:lnTo>
                  <a:pt x="141149" y="3794"/>
                </a:lnTo>
                <a:lnTo>
                  <a:pt x="205223" y="8307"/>
                </a:lnTo>
                <a:lnTo>
                  <a:pt x="263737" y="14359"/>
                </a:lnTo>
                <a:lnTo>
                  <a:pt x="315771" y="21798"/>
                </a:lnTo>
                <a:lnTo>
                  <a:pt x="360406" y="30470"/>
                </a:lnTo>
                <a:lnTo>
                  <a:pt x="423801" y="50900"/>
                </a:lnTo>
                <a:lnTo>
                  <a:pt x="446567" y="74425"/>
                </a:lnTo>
                <a:lnTo>
                  <a:pt x="446567" y="378217"/>
                </a:lnTo>
                <a:lnTo>
                  <a:pt x="452412" y="390289"/>
                </a:lnTo>
                <a:lnTo>
                  <a:pt x="496412" y="412419"/>
                </a:lnTo>
                <a:lnTo>
                  <a:pt x="577364" y="430843"/>
                </a:lnTo>
                <a:lnTo>
                  <a:pt x="629398" y="438282"/>
                </a:lnTo>
                <a:lnTo>
                  <a:pt x="687912" y="444334"/>
                </a:lnTo>
                <a:lnTo>
                  <a:pt x="751986" y="448847"/>
                </a:lnTo>
                <a:lnTo>
                  <a:pt x="820700" y="451667"/>
                </a:lnTo>
                <a:lnTo>
                  <a:pt x="893136" y="452641"/>
                </a:lnTo>
                <a:lnTo>
                  <a:pt x="820700" y="453616"/>
                </a:lnTo>
                <a:lnTo>
                  <a:pt x="751986" y="456436"/>
                </a:lnTo>
                <a:lnTo>
                  <a:pt x="687912" y="460949"/>
                </a:lnTo>
                <a:lnTo>
                  <a:pt x="629398" y="467001"/>
                </a:lnTo>
                <a:lnTo>
                  <a:pt x="577364" y="474440"/>
                </a:lnTo>
                <a:lnTo>
                  <a:pt x="532729" y="483112"/>
                </a:lnTo>
                <a:lnTo>
                  <a:pt x="469333" y="503542"/>
                </a:lnTo>
                <a:lnTo>
                  <a:pt x="446567" y="527066"/>
                </a:lnTo>
                <a:lnTo>
                  <a:pt x="446567" y="830859"/>
                </a:lnTo>
                <a:lnTo>
                  <a:pt x="440722" y="842931"/>
                </a:lnTo>
                <a:lnTo>
                  <a:pt x="396722" y="865061"/>
                </a:lnTo>
                <a:lnTo>
                  <a:pt x="315771" y="883485"/>
                </a:lnTo>
                <a:lnTo>
                  <a:pt x="263737" y="890924"/>
                </a:lnTo>
                <a:lnTo>
                  <a:pt x="205223" y="896976"/>
                </a:lnTo>
                <a:lnTo>
                  <a:pt x="141149" y="901489"/>
                </a:lnTo>
                <a:lnTo>
                  <a:pt x="72435" y="904309"/>
                </a:lnTo>
                <a:lnTo>
                  <a:pt x="0" y="905283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716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2455" algn="l"/>
                <a:tab pos="4592320" algn="l"/>
                <a:tab pos="5283200" algn="l"/>
              </a:tabLst>
            </a:pPr>
            <a:r>
              <a:rPr spc="-20" dirty="0"/>
              <a:t>Declarative	</a:t>
            </a:r>
            <a:r>
              <a:rPr spc="-5" dirty="0"/>
              <a:t>Style	of	</a:t>
            </a:r>
            <a:r>
              <a:rPr spc="-2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41500"/>
            <a:ext cx="10360025" cy="410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rebuchet MS"/>
                <a:cs typeface="Trebuchet MS"/>
              </a:rPr>
              <a:t>Focuses on </a:t>
            </a:r>
            <a:r>
              <a:rPr sz="2500" spc="-5" dirty="0">
                <a:latin typeface="Trebuchet MS"/>
                <a:cs typeface="Trebuchet MS"/>
              </a:rPr>
              <a:t>what is </a:t>
            </a:r>
            <a:r>
              <a:rPr sz="2500" dirty="0">
                <a:latin typeface="Trebuchet MS"/>
                <a:cs typeface="Trebuchet MS"/>
              </a:rPr>
              <a:t>the </a:t>
            </a:r>
            <a:r>
              <a:rPr sz="2500" spc="-5" dirty="0">
                <a:latin typeface="Trebuchet MS"/>
                <a:cs typeface="Trebuchet MS"/>
              </a:rPr>
              <a:t>result you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want.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Embraces Object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25" dirty="0">
                <a:latin typeface="Trebuchet MS"/>
                <a:cs typeface="Trebuchet MS"/>
              </a:rPr>
              <a:t>immutability.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Analogous </a:t>
            </a:r>
            <a:r>
              <a:rPr sz="2500" dirty="0">
                <a:latin typeface="Trebuchet MS"/>
                <a:cs typeface="Trebuchet MS"/>
              </a:rPr>
              <a:t>to </a:t>
            </a:r>
            <a:r>
              <a:rPr sz="2500" b="1" spc="-5" dirty="0">
                <a:latin typeface="Trebuchet MS"/>
                <a:cs typeface="Trebuchet MS"/>
              </a:rPr>
              <a:t>SQL </a:t>
            </a:r>
            <a:r>
              <a:rPr sz="2500" dirty="0">
                <a:latin typeface="Trebuchet MS"/>
                <a:cs typeface="Trebuchet MS"/>
              </a:rPr>
              <a:t>(Structured Query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Languague).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750">
              <a:latin typeface="Trebuchet MS"/>
              <a:cs typeface="Trebuchet MS"/>
            </a:endParaRPr>
          </a:p>
          <a:p>
            <a:pPr marL="241300" marR="554355" indent="-228600">
              <a:lnSpc>
                <a:spcPct val="767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Use the functions that are already part of the library to achieve an  objective.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Functional </a:t>
            </a:r>
            <a:r>
              <a:rPr sz="2500" spc="-15" dirty="0">
                <a:latin typeface="Trebuchet MS"/>
                <a:cs typeface="Trebuchet MS"/>
              </a:rPr>
              <a:t>Programming </a:t>
            </a:r>
            <a:r>
              <a:rPr sz="2500" dirty="0">
                <a:latin typeface="Trebuchet MS"/>
                <a:cs typeface="Trebuchet MS"/>
              </a:rPr>
              <a:t>uses the </a:t>
            </a:r>
            <a:r>
              <a:rPr sz="2500" spc="-5" dirty="0">
                <a:latin typeface="Trebuchet MS"/>
                <a:cs typeface="Trebuchet MS"/>
              </a:rPr>
              <a:t>concept of declarative</a:t>
            </a:r>
            <a:r>
              <a:rPr sz="2500" spc="12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programming.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423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Intermediate</a:t>
            </a:r>
            <a:r>
              <a:rPr spc="-70" dirty="0"/>
              <a:t> </a:t>
            </a:r>
            <a:r>
              <a:rPr spc="-2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3249930" cy="324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Stateful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distinct()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sorted()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skip()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limit()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Stateless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map()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filter(),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etc.,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85800"/>
            <a:ext cx="44323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Stateful</a:t>
            </a:r>
            <a:r>
              <a:rPr sz="4000" spc="-80" dirty="0"/>
              <a:t> </a:t>
            </a:r>
            <a:r>
              <a:rPr sz="4000" spc="-5" dirty="0"/>
              <a:t>functions: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116185" cy="394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rebuchet MS"/>
                <a:cs typeface="Trebuchet MS"/>
              </a:rPr>
              <a:t>Convert List&lt;Student&gt; </a:t>
            </a:r>
            <a:r>
              <a:rPr sz="3200" b="1" dirty="0">
                <a:latin typeface="Trebuchet MS"/>
                <a:cs typeface="Trebuchet MS"/>
              </a:rPr>
              <a:t>to</a:t>
            </a:r>
            <a:r>
              <a:rPr sz="3200" b="1" spc="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List&lt;String&gt;</a:t>
            </a:r>
            <a:endParaRPr sz="3200">
              <a:latin typeface="Trebuchet MS"/>
              <a:cs typeface="Trebuchet MS"/>
            </a:endParaRPr>
          </a:p>
          <a:p>
            <a:pPr marL="364490" marR="1113790" indent="-352425">
              <a:lnSpc>
                <a:spcPts val="3900"/>
              </a:lnSpc>
              <a:spcBef>
                <a:spcPts val="2039"/>
              </a:spcBef>
            </a:pPr>
            <a:r>
              <a:rPr sz="2300" b="1" dirty="0">
                <a:latin typeface="Trebuchet MS"/>
                <a:cs typeface="Trebuchet MS"/>
              </a:rPr>
              <a:t>public </a:t>
            </a:r>
            <a:r>
              <a:rPr sz="2300" b="1" spc="-5" dirty="0">
                <a:latin typeface="Trebuchet MS"/>
                <a:cs typeface="Trebuchet MS"/>
              </a:rPr>
              <a:t>static </a:t>
            </a:r>
            <a:r>
              <a:rPr sz="2300" spc="-5" dirty="0">
                <a:latin typeface="Trebuchet MS"/>
                <a:cs typeface="Trebuchet MS"/>
              </a:rPr>
              <a:t>List&lt;String&gt; printUniqueStudentActivities() </a:t>
            </a:r>
            <a:r>
              <a:rPr sz="2300" dirty="0">
                <a:latin typeface="Trebuchet MS"/>
                <a:cs typeface="Trebuchet MS"/>
              </a:rPr>
              <a:t>{  </a:t>
            </a:r>
            <a:r>
              <a:rPr sz="2300" spc="-5" dirty="0">
                <a:latin typeface="Trebuchet MS"/>
                <a:cs typeface="Trebuchet MS"/>
              </a:rPr>
              <a:t>List&lt;String&gt; studentActivities </a:t>
            </a:r>
            <a:r>
              <a:rPr sz="2300" dirty="0">
                <a:latin typeface="Trebuchet MS"/>
                <a:cs typeface="Trebuchet MS"/>
              </a:rPr>
              <a:t>=</a:t>
            </a:r>
            <a:r>
              <a:rPr sz="2300" spc="145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StudentDataBase.</a:t>
            </a:r>
            <a:r>
              <a:rPr sz="2300" i="1" spc="-5" dirty="0">
                <a:latin typeface="Trebuchet MS"/>
                <a:cs typeface="Trebuchet MS"/>
              </a:rPr>
              <a:t>getAllStudents</a:t>
            </a:r>
            <a:r>
              <a:rPr sz="2300" spc="-5" dirty="0">
                <a:latin typeface="Trebuchet MS"/>
                <a:cs typeface="Trebuchet MS"/>
              </a:rPr>
              <a:t>()</a:t>
            </a:r>
            <a:endParaRPr sz="2300">
              <a:latin typeface="Trebuchet MS"/>
              <a:cs typeface="Trebuchet MS"/>
            </a:endParaRPr>
          </a:p>
          <a:p>
            <a:pPr marL="1068705">
              <a:lnSpc>
                <a:spcPts val="1250"/>
              </a:lnSpc>
            </a:pPr>
            <a:r>
              <a:rPr sz="2300" spc="-5" dirty="0">
                <a:latin typeface="Trebuchet MS"/>
                <a:cs typeface="Trebuchet MS"/>
              </a:rPr>
              <a:t>.stream()</a:t>
            </a:r>
            <a:endParaRPr sz="2300">
              <a:latin typeface="Trebuchet MS"/>
              <a:cs typeface="Trebuchet MS"/>
            </a:endParaRPr>
          </a:p>
          <a:p>
            <a:pPr marL="1068705">
              <a:lnSpc>
                <a:spcPts val="1950"/>
              </a:lnSpc>
            </a:pPr>
            <a:r>
              <a:rPr sz="2300" spc="-5" dirty="0">
                <a:latin typeface="Trebuchet MS"/>
                <a:cs typeface="Trebuchet MS"/>
              </a:rPr>
              <a:t>.map(Student::getActivities)</a:t>
            </a:r>
            <a:endParaRPr sz="2300">
              <a:latin typeface="Trebuchet MS"/>
              <a:cs typeface="Trebuchet MS"/>
            </a:endParaRPr>
          </a:p>
          <a:p>
            <a:pPr marL="1068705">
              <a:lnSpc>
                <a:spcPts val="1950"/>
              </a:lnSpc>
            </a:pPr>
            <a:r>
              <a:rPr sz="2300" spc="-5" dirty="0">
                <a:latin typeface="Trebuchet MS"/>
                <a:cs typeface="Trebuchet MS"/>
              </a:rPr>
              <a:t>.flatMap(List::stream)</a:t>
            </a:r>
            <a:endParaRPr sz="2300">
              <a:latin typeface="Trebuchet MS"/>
              <a:cs typeface="Trebuchet MS"/>
            </a:endParaRPr>
          </a:p>
          <a:p>
            <a:pPr marL="1068705">
              <a:lnSpc>
                <a:spcPts val="1900"/>
              </a:lnSpc>
            </a:pPr>
            <a:r>
              <a:rPr sz="2300" spc="-5" dirty="0">
                <a:latin typeface="Trebuchet MS"/>
                <a:cs typeface="Trebuchet MS"/>
              </a:rPr>
              <a:t>.distinct() </a:t>
            </a: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// needs the </a:t>
            </a:r>
            <a:r>
              <a:rPr sz="2300" b="1" dirty="0">
                <a:solidFill>
                  <a:srgbClr val="FF0000"/>
                </a:solidFill>
                <a:latin typeface="Trebuchet MS"/>
                <a:cs typeface="Trebuchet MS"/>
              </a:rPr>
              <a:t>state of </a:t>
            </a: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2300" b="1" dirty="0">
                <a:solidFill>
                  <a:srgbClr val="FF0000"/>
                </a:solidFill>
                <a:latin typeface="Trebuchet MS"/>
                <a:cs typeface="Trebuchet MS"/>
              </a:rPr>
              <a:t>previously </a:t>
            </a: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processed</a:t>
            </a:r>
            <a:r>
              <a:rPr sz="23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FF0000"/>
                </a:solidFill>
                <a:latin typeface="Trebuchet MS"/>
                <a:cs typeface="Trebuchet MS"/>
              </a:rPr>
              <a:t>elements</a:t>
            </a:r>
            <a:endParaRPr sz="2300">
              <a:latin typeface="Trebuchet MS"/>
              <a:cs typeface="Trebuchet MS"/>
            </a:endParaRPr>
          </a:p>
          <a:p>
            <a:pPr marL="1068705">
              <a:lnSpc>
                <a:spcPts val="1950"/>
              </a:lnSpc>
            </a:pPr>
            <a:r>
              <a:rPr sz="2300" spc="-5" dirty="0">
                <a:latin typeface="Trebuchet MS"/>
                <a:cs typeface="Trebuchet MS"/>
              </a:rPr>
              <a:t>.sorted() </a:t>
            </a: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// needs the </a:t>
            </a:r>
            <a:r>
              <a:rPr sz="2300" b="1" dirty="0">
                <a:solidFill>
                  <a:srgbClr val="FF0000"/>
                </a:solidFill>
                <a:latin typeface="Trebuchet MS"/>
                <a:cs typeface="Trebuchet MS"/>
              </a:rPr>
              <a:t>state of </a:t>
            </a: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2300" b="1" dirty="0">
                <a:solidFill>
                  <a:srgbClr val="FF0000"/>
                </a:solidFill>
                <a:latin typeface="Trebuchet MS"/>
                <a:cs typeface="Trebuchet MS"/>
              </a:rPr>
              <a:t>previously </a:t>
            </a: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processed</a:t>
            </a:r>
            <a:r>
              <a:rPr sz="23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FF0000"/>
                </a:solidFill>
                <a:latin typeface="Trebuchet MS"/>
                <a:cs typeface="Trebuchet MS"/>
              </a:rPr>
              <a:t>elements</a:t>
            </a:r>
            <a:endParaRPr sz="2300">
              <a:latin typeface="Trebuchet MS"/>
              <a:cs typeface="Trebuchet MS"/>
            </a:endParaRPr>
          </a:p>
          <a:p>
            <a:pPr marL="1068705">
              <a:lnSpc>
                <a:spcPts val="1950"/>
              </a:lnSpc>
            </a:pPr>
            <a:r>
              <a:rPr sz="2300" spc="-5" dirty="0">
                <a:latin typeface="Trebuchet MS"/>
                <a:cs typeface="Trebuchet MS"/>
              </a:rPr>
              <a:t>.collect(</a:t>
            </a:r>
            <a:r>
              <a:rPr sz="2300" i="1" spc="-5" dirty="0">
                <a:latin typeface="Trebuchet MS"/>
                <a:cs typeface="Trebuchet MS"/>
              </a:rPr>
              <a:t>toList</a:t>
            </a:r>
            <a:r>
              <a:rPr sz="2300" spc="-5" dirty="0">
                <a:latin typeface="Trebuchet MS"/>
                <a:cs typeface="Trebuchet MS"/>
              </a:rPr>
              <a:t>());</a:t>
            </a:r>
            <a:endParaRPr sz="2300">
              <a:latin typeface="Trebuchet MS"/>
              <a:cs typeface="Trebuchet MS"/>
            </a:endParaRPr>
          </a:p>
          <a:p>
            <a:pPr marL="364490">
              <a:lnSpc>
                <a:spcPts val="2330"/>
              </a:lnSpc>
            </a:pPr>
            <a:r>
              <a:rPr sz="2300" b="1" spc="-5" dirty="0">
                <a:latin typeface="Trebuchet MS"/>
                <a:cs typeface="Trebuchet MS"/>
              </a:rPr>
              <a:t>return</a:t>
            </a:r>
            <a:r>
              <a:rPr sz="2300" b="1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studentActivities;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300" dirty="0">
                <a:latin typeface="Trebuchet MS"/>
                <a:cs typeface="Trebuchet MS"/>
              </a:rPr>
              <a:t>}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5231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Stateless</a:t>
            </a:r>
            <a:r>
              <a:rPr spc="-90" dirty="0"/>
              <a:t> </a:t>
            </a:r>
            <a:r>
              <a:rPr spc="-25" dirty="0"/>
              <a:t>Functions: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678035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rebuchet MS"/>
                <a:cs typeface="Trebuchet MS"/>
              </a:rPr>
              <a:t>Convert List&lt;Student&gt; </a:t>
            </a:r>
            <a:r>
              <a:rPr sz="2800" b="1" dirty="0">
                <a:latin typeface="Trebuchet MS"/>
                <a:cs typeface="Trebuchet MS"/>
              </a:rPr>
              <a:t>to</a:t>
            </a:r>
            <a:r>
              <a:rPr sz="2800" b="1" spc="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List&lt;String&gt;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rebuchet MS"/>
              <a:cs typeface="Trebuchet MS"/>
            </a:endParaRPr>
          </a:p>
          <a:p>
            <a:pPr marL="379730" marR="5080" indent="-367665">
              <a:lnSpc>
                <a:spcPts val="2500"/>
              </a:lnSpc>
            </a:pPr>
            <a:r>
              <a:rPr sz="2400" b="1" spc="-5" dirty="0">
                <a:latin typeface="Trebuchet MS"/>
                <a:cs typeface="Trebuchet MS"/>
              </a:rPr>
              <a:t>private static </a:t>
            </a:r>
            <a:r>
              <a:rPr sz="2400" spc="-5" dirty="0">
                <a:latin typeface="Trebuchet MS"/>
                <a:cs typeface="Trebuchet MS"/>
              </a:rPr>
              <a:t>List&lt;String&gt; namesUpperCase(List&lt;Student&gt; </a:t>
            </a:r>
            <a:r>
              <a:rPr sz="2400" dirty="0">
                <a:latin typeface="Trebuchet MS"/>
                <a:cs typeface="Trebuchet MS"/>
              </a:rPr>
              <a:t>names){  </a:t>
            </a:r>
            <a:r>
              <a:rPr sz="2400" spc="-5" dirty="0">
                <a:latin typeface="Trebuchet MS"/>
                <a:cs typeface="Trebuchet MS"/>
              </a:rPr>
              <a:t>List&lt;String&gt; namesUpperCase </a:t>
            </a:r>
            <a:r>
              <a:rPr sz="2400" dirty="0">
                <a:latin typeface="Trebuchet MS"/>
                <a:cs typeface="Trebuchet MS"/>
              </a:rPr>
              <a:t>= names.stream()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//Stream&lt;Student&gt;</a:t>
            </a:r>
            <a:endParaRPr sz="2400">
              <a:latin typeface="Trebuchet MS"/>
              <a:cs typeface="Trebuchet MS"/>
            </a:endParaRPr>
          </a:p>
          <a:p>
            <a:pPr marL="1114425">
              <a:lnSpc>
                <a:spcPts val="2290"/>
              </a:lnSpc>
            </a:pPr>
            <a:r>
              <a:rPr sz="2400" spc="-5" dirty="0">
                <a:latin typeface="Trebuchet MS"/>
                <a:cs typeface="Trebuchet MS"/>
              </a:rPr>
              <a:t>.</a:t>
            </a:r>
            <a:r>
              <a:rPr sz="2400" b="1" spc="-5" dirty="0">
                <a:latin typeface="Trebuchet MS"/>
                <a:cs typeface="Trebuchet MS"/>
              </a:rPr>
              <a:t>map</a:t>
            </a:r>
            <a:r>
              <a:rPr sz="2400" spc="-5" dirty="0">
                <a:latin typeface="Trebuchet MS"/>
                <a:cs typeface="Trebuchet MS"/>
              </a:rPr>
              <a:t>(Student::getName) </a:t>
            </a:r>
            <a:r>
              <a:rPr sz="2400" i="1" spc="-5" dirty="0">
                <a:latin typeface="Trebuchet MS"/>
                <a:cs typeface="Trebuchet MS"/>
              </a:rPr>
              <a:t>//Stream&lt;String&gt; </a:t>
            </a:r>
            <a:r>
              <a:rPr sz="2400" i="1" dirty="0">
                <a:latin typeface="Trebuchet MS"/>
                <a:cs typeface="Trebuchet MS"/>
              </a:rPr>
              <a:t>-</a:t>
            </a:r>
            <a:r>
              <a:rPr sz="2400" i="1" spc="20" dirty="0"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stateless</a:t>
            </a:r>
            <a:endParaRPr sz="2400">
              <a:latin typeface="Trebuchet MS"/>
              <a:cs typeface="Trebuchet MS"/>
            </a:endParaRPr>
          </a:p>
          <a:p>
            <a:pPr marL="1114425">
              <a:lnSpc>
                <a:spcPts val="2500"/>
              </a:lnSpc>
            </a:pPr>
            <a:r>
              <a:rPr sz="2400" spc="-5" dirty="0">
                <a:latin typeface="Trebuchet MS"/>
                <a:cs typeface="Trebuchet MS"/>
              </a:rPr>
              <a:t>.</a:t>
            </a:r>
            <a:r>
              <a:rPr sz="2400" b="1" spc="-5" dirty="0">
                <a:latin typeface="Trebuchet MS"/>
                <a:cs typeface="Trebuchet MS"/>
              </a:rPr>
              <a:t>map</a:t>
            </a:r>
            <a:r>
              <a:rPr sz="2400" spc="-5" dirty="0">
                <a:latin typeface="Trebuchet MS"/>
                <a:cs typeface="Trebuchet MS"/>
              </a:rPr>
              <a:t>(String::toUpperCase) </a:t>
            </a:r>
            <a:r>
              <a:rPr sz="2400" i="1" dirty="0">
                <a:latin typeface="Trebuchet MS"/>
                <a:cs typeface="Trebuchet MS"/>
              </a:rPr>
              <a:t>// </a:t>
            </a:r>
            <a:r>
              <a:rPr sz="2400" i="1" spc="-5" dirty="0">
                <a:latin typeface="Trebuchet MS"/>
                <a:cs typeface="Trebuchet MS"/>
              </a:rPr>
              <a:t>Stream&lt;String&gt; </a:t>
            </a:r>
            <a:r>
              <a:rPr sz="2400" i="1" dirty="0">
                <a:latin typeface="Trebuchet MS"/>
                <a:cs typeface="Trebuchet MS"/>
              </a:rPr>
              <a:t>-&gt; </a:t>
            </a:r>
            <a:r>
              <a:rPr sz="2400" i="1" spc="-5" dirty="0">
                <a:latin typeface="Trebuchet MS"/>
                <a:cs typeface="Trebuchet MS"/>
              </a:rPr>
              <a:t>UpperCase</a:t>
            </a:r>
            <a:r>
              <a:rPr sz="2400" i="1" spc="60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rebuchet MS"/>
                <a:cs typeface="Trebuchet MS"/>
              </a:rPr>
              <a:t>-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550"/>
              </a:lnSpc>
            </a:pPr>
            <a:r>
              <a:rPr sz="24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stateless</a:t>
            </a:r>
            <a:endParaRPr sz="2400">
              <a:latin typeface="Trebuchet MS"/>
              <a:cs typeface="Trebuchet MS"/>
            </a:endParaRPr>
          </a:p>
          <a:p>
            <a:pPr marL="1114425">
              <a:lnSpc>
                <a:spcPts val="2740"/>
              </a:lnSpc>
              <a:tabLst>
                <a:tab pos="5819775" algn="l"/>
              </a:tabLst>
            </a:pPr>
            <a:r>
              <a:rPr sz="2400" spc="-5" dirty="0">
                <a:latin typeface="Trebuchet MS"/>
                <a:cs typeface="Trebuchet MS"/>
              </a:rPr>
              <a:t>.</a:t>
            </a:r>
            <a:r>
              <a:rPr sz="2400" b="1" spc="-5" dirty="0">
                <a:latin typeface="Trebuchet MS"/>
                <a:cs typeface="Trebuchet MS"/>
              </a:rPr>
              <a:t>collect</a:t>
            </a:r>
            <a:r>
              <a:rPr sz="2400" spc="-5" dirty="0">
                <a:latin typeface="Trebuchet MS"/>
                <a:cs typeface="Trebuchet MS"/>
              </a:rPr>
              <a:t>(</a:t>
            </a:r>
            <a:r>
              <a:rPr sz="2400" i="1" spc="-5" dirty="0">
                <a:latin typeface="Trebuchet MS"/>
                <a:cs typeface="Trebuchet MS"/>
              </a:rPr>
              <a:t>toList</a:t>
            </a:r>
            <a:r>
              <a:rPr sz="2400" spc="-5" dirty="0">
                <a:latin typeface="Trebuchet MS"/>
                <a:cs typeface="Trebuchet MS"/>
              </a:rPr>
              <a:t>()); </a:t>
            </a:r>
            <a:r>
              <a:rPr sz="2400" i="1" spc="-5" dirty="0">
                <a:latin typeface="Trebuchet MS"/>
                <a:cs typeface="Trebuchet MS"/>
              </a:rPr>
              <a:t>//</a:t>
            </a:r>
            <a:r>
              <a:rPr sz="2400" i="1" spc="30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returns</a:t>
            </a:r>
            <a:r>
              <a:rPr sz="2400" i="1" spc="10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List	</a:t>
            </a:r>
            <a:r>
              <a:rPr sz="2400" b="1" i="1" dirty="0">
                <a:solidFill>
                  <a:srgbClr val="FF0000"/>
                </a:solidFill>
                <a:latin typeface="Trebuchet MS"/>
                <a:cs typeface="Trebuchet MS"/>
              </a:rPr>
              <a:t>- </a:t>
            </a:r>
            <a:r>
              <a:rPr sz="24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stateless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690"/>
              </a:lnSpc>
              <a:spcBef>
                <a:spcPts val="620"/>
              </a:spcBef>
            </a:pPr>
            <a:r>
              <a:rPr sz="2400" b="1" spc="-5" dirty="0">
                <a:latin typeface="Trebuchet MS"/>
                <a:cs typeface="Trebuchet MS"/>
              </a:rPr>
              <a:t>return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namesUpperCase;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690"/>
              </a:lnSpc>
            </a:pPr>
            <a:r>
              <a:rPr sz="2400" dirty="0"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983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Streams API </a:t>
            </a:r>
            <a:r>
              <a:rPr dirty="0"/>
              <a:t>– </a:t>
            </a:r>
            <a:r>
              <a:rPr spc="-35" dirty="0"/>
              <a:t>Factory</a:t>
            </a:r>
            <a:r>
              <a:rPr spc="-31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760220"/>
            <a:ext cx="1936114" cy="15113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Of()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generate()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iterate()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</a:pPr>
            <a:r>
              <a:rPr spc="-5" dirty="0"/>
              <a:t>Streams API </a:t>
            </a:r>
            <a:r>
              <a:rPr dirty="0"/>
              <a:t>– </a:t>
            </a:r>
            <a:r>
              <a:rPr spc="-5" dirty="0"/>
              <a:t>of(), </a:t>
            </a:r>
            <a:r>
              <a:rPr spc="-20" dirty="0"/>
              <a:t>iterate()</a:t>
            </a:r>
            <a:r>
              <a:rPr spc="-335" dirty="0"/>
              <a:t> </a:t>
            </a:r>
            <a:r>
              <a:rPr spc="-5" dirty="0"/>
              <a:t>and  </a:t>
            </a:r>
            <a:r>
              <a:rPr spc="-20" dirty="0"/>
              <a:t>generate()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41500"/>
            <a:ext cx="9542145" cy="393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b="1" spc="-5" dirty="0">
                <a:latin typeface="Trebuchet MS"/>
                <a:cs typeface="Trebuchet MS"/>
              </a:rPr>
              <a:t>Of() </a:t>
            </a:r>
            <a:r>
              <a:rPr sz="2500" spc="-5" dirty="0">
                <a:latin typeface="Trebuchet MS"/>
                <a:cs typeface="Trebuchet MS"/>
              </a:rPr>
              <a:t>-&gt; Creates </a:t>
            </a:r>
            <a:r>
              <a:rPr sz="2500" dirty="0">
                <a:latin typeface="Trebuchet MS"/>
                <a:cs typeface="Trebuchet MS"/>
              </a:rPr>
              <a:t>a </a:t>
            </a:r>
            <a:r>
              <a:rPr sz="2500" spc="-5" dirty="0">
                <a:latin typeface="Trebuchet MS"/>
                <a:cs typeface="Trebuchet MS"/>
              </a:rPr>
              <a:t>stream of certain values passed to this method.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Trebuchet MS"/>
                <a:cs typeface="Trebuchet MS"/>
              </a:rPr>
              <a:t>Example: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Trebuchet MS"/>
                <a:cs typeface="Trebuchet MS"/>
              </a:rPr>
              <a:t>Stream&lt;String&gt; stringStream =</a:t>
            </a:r>
            <a:r>
              <a:rPr sz="2500" spc="2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Stream.of(“adam”,”dan”,”Julie”);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500" b="1" spc="-10" dirty="0">
                <a:latin typeface="Trebuchet MS"/>
                <a:cs typeface="Trebuchet MS"/>
              </a:rPr>
              <a:t>iterate(), generate() </a:t>
            </a:r>
            <a:r>
              <a:rPr sz="2500" dirty="0">
                <a:latin typeface="Trebuchet MS"/>
                <a:cs typeface="Trebuchet MS"/>
              </a:rPr>
              <a:t>-&gt; </a:t>
            </a:r>
            <a:r>
              <a:rPr sz="2500" spc="-5" dirty="0">
                <a:latin typeface="Trebuchet MS"/>
                <a:cs typeface="Trebuchet MS"/>
              </a:rPr>
              <a:t>Used </a:t>
            </a:r>
            <a:r>
              <a:rPr sz="2500" dirty="0">
                <a:latin typeface="Trebuchet MS"/>
                <a:cs typeface="Trebuchet MS"/>
              </a:rPr>
              <a:t>to create </a:t>
            </a:r>
            <a:r>
              <a:rPr sz="2500" spc="-5" dirty="0">
                <a:latin typeface="Trebuchet MS"/>
                <a:cs typeface="Trebuchet MS"/>
              </a:rPr>
              <a:t>infinite</a:t>
            </a:r>
            <a:r>
              <a:rPr sz="2500" spc="1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Streams.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Trebuchet MS"/>
                <a:cs typeface="Trebuchet MS"/>
              </a:rPr>
              <a:t>Example: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Trebuchet MS"/>
                <a:cs typeface="Trebuchet MS"/>
              </a:rPr>
              <a:t>Stream.iterate(1,</a:t>
            </a:r>
            <a:r>
              <a:rPr sz="2500" spc="-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x-&gt;x*2)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b="1" spc="-5" dirty="0">
                <a:latin typeface="Trebuchet MS"/>
                <a:cs typeface="Trebuchet MS"/>
              </a:rPr>
              <a:t>Example: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rebuchet MS"/>
                <a:cs typeface="Trebuchet MS"/>
              </a:rPr>
              <a:t>Stream.generate(&lt;Supplier&gt;)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4474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Numeric</a:t>
            </a:r>
            <a:r>
              <a:rPr spc="-55" dirty="0"/>
              <a:t> </a:t>
            </a:r>
            <a:r>
              <a:rPr spc="-5" dirty="0"/>
              <a:t>Streams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760220"/>
            <a:ext cx="7236459" cy="20066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15" dirty="0">
                <a:latin typeface="Trebuchet MS"/>
                <a:cs typeface="Trebuchet MS"/>
              </a:rPr>
              <a:t>Represents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b="1" spc="-5" dirty="0">
                <a:latin typeface="Trebuchet MS"/>
                <a:cs typeface="Trebuchet MS"/>
              </a:rPr>
              <a:t>primitive </a:t>
            </a:r>
            <a:r>
              <a:rPr sz="2800" b="1" dirty="0">
                <a:latin typeface="Trebuchet MS"/>
                <a:cs typeface="Trebuchet MS"/>
              </a:rPr>
              <a:t>values </a:t>
            </a:r>
            <a:r>
              <a:rPr sz="2800" dirty="0">
                <a:latin typeface="Trebuchet MS"/>
                <a:cs typeface="Trebuchet MS"/>
              </a:rPr>
              <a:t>in a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IntStream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LongStream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DoubleStream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419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6805" algn="l"/>
              </a:tabLst>
            </a:pPr>
            <a:r>
              <a:rPr spc="-5" dirty="0"/>
              <a:t>Numeric	Stream</a:t>
            </a:r>
            <a:r>
              <a:rPr spc="-65" dirty="0"/>
              <a:t> </a:t>
            </a:r>
            <a:r>
              <a:rPr spc="-5" dirty="0"/>
              <a:t>Ranges: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41500"/>
            <a:ext cx="10366375" cy="420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Int</a:t>
            </a:r>
            <a:r>
              <a:rPr sz="2500" b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5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Stream:</a:t>
            </a:r>
            <a:endParaRPr sz="2500">
              <a:latin typeface="Trebuchet MS"/>
              <a:cs typeface="Trebuchet MS"/>
            </a:endParaRPr>
          </a:p>
          <a:p>
            <a:pPr marL="12700" marR="302895">
              <a:lnSpc>
                <a:spcPct val="70000"/>
              </a:lnSpc>
              <a:spcBef>
                <a:spcPts val="1000"/>
              </a:spcBef>
            </a:pPr>
            <a:r>
              <a:rPr sz="2500" b="1" spc="-5" dirty="0">
                <a:latin typeface="Trebuchet MS"/>
                <a:cs typeface="Trebuchet MS"/>
              </a:rPr>
              <a:t>IntStream.</a:t>
            </a:r>
            <a:r>
              <a:rPr sz="2500" b="1" i="1" spc="-5" dirty="0">
                <a:latin typeface="Trebuchet MS"/>
                <a:cs typeface="Trebuchet MS"/>
              </a:rPr>
              <a:t>range</a:t>
            </a:r>
            <a:r>
              <a:rPr sz="2500" b="1" spc="-5" dirty="0">
                <a:latin typeface="Trebuchet MS"/>
                <a:cs typeface="Trebuchet MS"/>
              </a:rPr>
              <a:t>(1,50) </a:t>
            </a:r>
            <a:r>
              <a:rPr sz="2500" dirty="0">
                <a:latin typeface="Trebuchet MS"/>
                <a:cs typeface="Trebuchet MS"/>
              </a:rPr>
              <a:t>-&gt; </a:t>
            </a:r>
            <a:r>
              <a:rPr sz="2500" spc="-15" dirty="0">
                <a:latin typeface="Trebuchet MS"/>
                <a:cs typeface="Trebuchet MS"/>
              </a:rPr>
              <a:t>Returns </a:t>
            </a:r>
            <a:r>
              <a:rPr sz="2500" dirty="0">
                <a:latin typeface="Trebuchet MS"/>
                <a:cs typeface="Trebuchet MS"/>
              </a:rPr>
              <a:t>an </a:t>
            </a:r>
            <a:r>
              <a:rPr sz="2500" spc="-5" dirty="0">
                <a:latin typeface="Trebuchet MS"/>
                <a:cs typeface="Trebuchet MS"/>
              </a:rPr>
              <a:t>IntStream of </a:t>
            </a:r>
            <a:r>
              <a:rPr sz="2500" dirty="0">
                <a:latin typeface="Trebuchet MS"/>
                <a:cs typeface="Trebuchet MS"/>
              </a:rPr>
              <a:t>49 </a:t>
            </a:r>
            <a:r>
              <a:rPr sz="2500" spc="-5" dirty="0">
                <a:latin typeface="Trebuchet MS"/>
                <a:cs typeface="Trebuchet MS"/>
              </a:rPr>
              <a:t>elements from </a:t>
            </a:r>
            <a:r>
              <a:rPr sz="2500" dirty="0">
                <a:latin typeface="Trebuchet MS"/>
                <a:cs typeface="Trebuchet MS"/>
              </a:rPr>
              <a:t>1  to</a:t>
            </a:r>
            <a:r>
              <a:rPr sz="2500" spc="-1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49.</a:t>
            </a:r>
            <a:endParaRPr sz="2500">
              <a:latin typeface="Trebuchet MS"/>
              <a:cs typeface="Trebuchet MS"/>
            </a:endParaRPr>
          </a:p>
          <a:p>
            <a:pPr marL="12700" marR="384810">
              <a:lnSpc>
                <a:spcPct val="70000"/>
              </a:lnSpc>
              <a:spcBef>
                <a:spcPts val="900"/>
              </a:spcBef>
            </a:pPr>
            <a:r>
              <a:rPr sz="2500" b="1" i="1" spc="-5" dirty="0">
                <a:latin typeface="Trebuchet MS"/>
                <a:cs typeface="Trebuchet MS"/>
              </a:rPr>
              <a:t>IntStream.rangeClosed</a:t>
            </a:r>
            <a:r>
              <a:rPr sz="2500" spc="-5" dirty="0">
                <a:latin typeface="Trebuchet MS"/>
                <a:cs typeface="Trebuchet MS"/>
              </a:rPr>
              <a:t>(1,50) </a:t>
            </a:r>
            <a:r>
              <a:rPr sz="2500" dirty="0">
                <a:latin typeface="Trebuchet MS"/>
                <a:cs typeface="Trebuchet MS"/>
              </a:rPr>
              <a:t>-&gt; </a:t>
            </a:r>
            <a:r>
              <a:rPr sz="2500" spc="-15" dirty="0">
                <a:latin typeface="Trebuchet MS"/>
                <a:cs typeface="Trebuchet MS"/>
              </a:rPr>
              <a:t>Returns </a:t>
            </a:r>
            <a:r>
              <a:rPr sz="2500" dirty="0">
                <a:latin typeface="Trebuchet MS"/>
                <a:cs typeface="Trebuchet MS"/>
              </a:rPr>
              <a:t>an </a:t>
            </a:r>
            <a:r>
              <a:rPr sz="2500" spc="-5" dirty="0">
                <a:latin typeface="Trebuchet MS"/>
                <a:cs typeface="Trebuchet MS"/>
              </a:rPr>
              <a:t>IntStream of </a:t>
            </a:r>
            <a:r>
              <a:rPr sz="2500" dirty="0">
                <a:latin typeface="Trebuchet MS"/>
                <a:cs typeface="Trebuchet MS"/>
              </a:rPr>
              <a:t>50 </a:t>
            </a:r>
            <a:r>
              <a:rPr sz="2500" spc="-5" dirty="0">
                <a:latin typeface="Trebuchet MS"/>
                <a:cs typeface="Trebuchet MS"/>
              </a:rPr>
              <a:t>elements  from </a:t>
            </a:r>
            <a:r>
              <a:rPr sz="2500" dirty="0">
                <a:latin typeface="Trebuchet MS"/>
                <a:cs typeface="Trebuchet MS"/>
              </a:rPr>
              <a:t>1 to 50.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Long Stream:</a:t>
            </a:r>
            <a:endParaRPr sz="2500">
              <a:latin typeface="Trebuchet MS"/>
              <a:cs typeface="Trebuchet MS"/>
            </a:endParaRPr>
          </a:p>
          <a:p>
            <a:pPr marL="12700" marR="161925">
              <a:lnSpc>
                <a:spcPct val="70000"/>
              </a:lnSpc>
              <a:spcBef>
                <a:spcPts val="1000"/>
              </a:spcBef>
            </a:pPr>
            <a:r>
              <a:rPr sz="2500" b="1" spc="-5" dirty="0">
                <a:latin typeface="Trebuchet MS"/>
                <a:cs typeface="Trebuchet MS"/>
              </a:rPr>
              <a:t>LongStream.</a:t>
            </a:r>
            <a:r>
              <a:rPr sz="2500" b="1" i="1" spc="-5" dirty="0">
                <a:latin typeface="Trebuchet MS"/>
                <a:cs typeface="Trebuchet MS"/>
              </a:rPr>
              <a:t>range</a:t>
            </a:r>
            <a:r>
              <a:rPr sz="2500" b="1" spc="-5" dirty="0">
                <a:latin typeface="Trebuchet MS"/>
                <a:cs typeface="Trebuchet MS"/>
              </a:rPr>
              <a:t>(1,50) </a:t>
            </a:r>
            <a:r>
              <a:rPr sz="2500" dirty="0">
                <a:latin typeface="Trebuchet MS"/>
                <a:cs typeface="Trebuchet MS"/>
              </a:rPr>
              <a:t>-&gt; </a:t>
            </a:r>
            <a:r>
              <a:rPr sz="2500" spc="-15" dirty="0">
                <a:latin typeface="Trebuchet MS"/>
                <a:cs typeface="Trebuchet MS"/>
              </a:rPr>
              <a:t>Returns </a:t>
            </a:r>
            <a:r>
              <a:rPr sz="2500" dirty="0">
                <a:latin typeface="Trebuchet MS"/>
                <a:cs typeface="Trebuchet MS"/>
              </a:rPr>
              <a:t>a </a:t>
            </a:r>
            <a:r>
              <a:rPr sz="2500" spc="-5" dirty="0">
                <a:latin typeface="Trebuchet MS"/>
                <a:cs typeface="Trebuchet MS"/>
              </a:rPr>
              <a:t>LongStream of </a:t>
            </a:r>
            <a:r>
              <a:rPr sz="2500" dirty="0">
                <a:latin typeface="Trebuchet MS"/>
                <a:cs typeface="Trebuchet MS"/>
              </a:rPr>
              <a:t>49 </a:t>
            </a:r>
            <a:r>
              <a:rPr sz="2500" spc="-5" dirty="0">
                <a:latin typeface="Trebuchet MS"/>
                <a:cs typeface="Trebuchet MS"/>
              </a:rPr>
              <a:t>elements from  </a:t>
            </a:r>
            <a:r>
              <a:rPr sz="2500" dirty="0">
                <a:latin typeface="Trebuchet MS"/>
                <a:cs typeface="Trebuchet MS"/>
              </a:rPr>
              <a:t>1 </a:t>
            </a:r>
            <a:r>
              <a:rPr sz="2500" spc="-5" dirty="0">
                <a:latin typeface="Trebuchet MS"/>
                <a:cs typeface="Trebuchet MS"/>
              </a:rPr>
              <a:t>to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49.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70000"/>
              </a:lnSpc>
              <a:spcBef>
                <a:spcPts val="1000"/>
              </a:spcBef>
            </a:pPr>
            <a:r>
              <a:rPr sz="2500" b="1" spc="-5" dirty="0">
                <a:latin typeface="Trebuchet MS"/>
                <a:cs typeface="Trebuchet MS"/>
              </a:rPr>
              <a:t>LongStream</a:t>
            </a:r>
            <a:r>
              <a:rPr sz="2500" b="1" i="1" spc="-5" dirty="0">
                <a:latin typeface="Trebuchet MS"/>
                <a:cs typeface="Trebuchet MS"/>
              </a:rPr>
              <a:t>.rangeClosed</a:t>
            </a:r>
            <a:r>
              <a:rPr sz="2500" spc="-5" dirty="0">
                <a:latin typeface="Trebuchet MS"/>
                <a:cs typeface="Trebuchet MS"/>
              </a:rPr>
              <a:t>(1,50) </a:t>
            </a:r>
            <a:r>
              <a:rPr sz="2500" dirty="0">
                <a:latin typeface="Trebuchet MS"/>
                <a:cs typeface="Trebuchet MS"/>
              </a:rPr>
              <a:t>-&gt; </a:t>
            </a:r>
            <a:r>
              <a:rPr sz="2500" spc="-15" dirty="0">
                <a:latin typeface="Trebuchet MS"/>
                <a:cs typeface="Trebuchet MS"/>
              </a:rPr>
              <a:t>Returns </a:t>
            </a:r>
            <a:r>
              <a:rPr sz="2500" dirty="0">
                <a:latin typeface="Trebuchet MS"/>
                <a:cs typeface="Trebuchet MS"/>
              </a:rPr>
              <a:t>a </a:t>
            </a:r>
            <a:r>
              <a:rPr sz="2500" spc="-5" dirty="0">
                <a:latin typeface="Trebuchet MS"/>
                <a:cs typeface="Trebuchet MS"/>
              </a:rPr>
              <a:t>LongStream of </a:t>
            </a:r>
            <a:r>
              <a:rPr sz="2500" dirty="0">
                <a:latin typeface="Trebuchet MS"/>
                <a:cs typeface="Trebuchet MS"/>
              </a:rPr>
              <a:t>50 </a:t>
            </a:r>
            <a:r>
              <a:rPr sz="2500" spc="-5" dirty="0">
                <a:latin typeface="Trebuchet MS"/>
                <a:cs typeface="Trebuchet MS"/>
              </a:rPr>
              <a:t>elements  from </a:t>
            </a:r>
            <a:r>
              <a:rPr sz="2500" dirty="0">
                <a:latin typeface="Trebuchet MS"/>
                <a:cs typeface="Trebuchet MS"/>
              </a:rPr>
              <a:t>1 to 50.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DoubleStream: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500" dirty="0">
                <a:latin typeface="Trebuchet MS"/>
                <a:cs typeface="Trebuchet MS"/>
              </a:rPr>
              <a:t>- </a:t>
            </a:r>
            <a:r>
              <a:rPr sz="2500" spc="-5" dirty="0">
                <a:latin typeface="Trebuchet MS"/>
                <a:cs typeface="Trebuchet MS"/>
              </a:rPr>
              <a:t>It does not support </a:t>
            </a:r>
            <a:r>
              <a:rPr sz="2500" dirty="0">
                <a:latin typeface="Trebuchet MS"/>
                <a:cs typeface="Trebuchet MS"/>
              </a:rPr>
              <a:t>the range ()and</a:t>
            </a:r>
            <a:r>
              <a:rPr sz="2500" spc="1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rangeClosed().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10031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6805" algn="l"/>
                <a:tab pos="7496809" algn="l"/>
              </a:tabLst>
            </a:pPr>
            <a:r>
              <a:rPr spc="-5" dirty="0"/>
              <a:t>Numeric	Stream</a:t>
            </a:r>
            <a:r>
              <a:rPr spc="15" dirty="0"/>
              <a:t> </a:t>
            </a:r>
            <a:r>
              <a:rPr dirty="0"/>
              <a:t>–</a:t>
            </a:r>
            <a:r>
              <a:rPr spc="-225" dirty="0"/>
              <a:t> </a:t>
            </a:r>
            <a:r>
              <a:rPr spc="-5" dirty="0"/>
              <a:t>Aggregate	</a:t>
            </a:r>
            <a:r>
              <a:rPr spc="-3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760220"/>
            <a:ext cx="1767839" cy="20066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sum()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max()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min()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average()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368300"/>
            <a:ext cx="8282940" cy="12674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  <a:tabLst>
                <a:tab pos="2376805" algn="l"/>
              </a:tabLst>
            </a:pPr>
            <a:r>
              <a:rPr spc="-5" dirty="0"/>
              <a:t>Numeric	Streams </a:t>
            </a:r>
            <a:r>
              <a:rPr dirty="0"/>
              <a:t>: </a:t>
            </a:r>
            <a:r>
              <a:rPr spc="-5" dirty="0"/>
              <a:t>Boxing() and  UnBoxing()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798320"/>
            <a:ext cx="8472805" cy="3987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b="1" spc="-5" dirty="0">
                <a:latin typeface="Trebuchet MS"/>
                <a:cs typeface="Trebuchet MS"/>
              </a:rPr>
              <a:t>Boxing():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Converting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primitive type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spc="-25" dirty="0">
                <a:latin typeface="Trebuchet MS"/>
                <a:cs typeface="Trebuchet MS"/>
              </a:rPr>
              <a:t>Wrapper </a:t>
            </a:r>
            <a:r>
              <a:rPr sz="2800" spc="-5" dirty="0">
                <a:latin typeface="Trebuchet MS"/>
                <a:cs typeface="Trebuchet MS"/>
              </a:rPr>
              <a:t>Class</a:t>
            </a:r>
            <a:r>
              <a:rPr sz="2800" spc="6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type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279"/>
              </a:lnSpc>
              <a:spcBef>
                <a:spcPts val="240"/>
              </a:spcBef>
            </a:pPr>
            <a:r>
              <a:rPr sz="2800" b="1" spc="-5" dirty="0"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ts val="280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Converting </a:t>
            </a:r>
            <a:r>
              <a:rPr sz="2400" dirty="0">
                <a:latin typeface="Trebuchet MS"/>
                <a:cs typeface="Trebuchet MS"/>
              </a:rPr>
              <a:t>an int </a:t>
            </a:r>
            <a:r>
              <a:rPr sz="2400" spc="-5" dirty="0">
                <a:latin typeface="Trebuchet MS"/>
                <a:cs typeface="Trebuchet MS"/>
              </a:rPr>
              <a:t>(primitive)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Integer(wrapper).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UnBoxing():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1300" algn="l"/>
                <a:tab pos="2468245" algn="l"/>
              </a:tabLst>
            </a:pPr>
            <a:r>
              <a:rPr sz="2800" spc="-5" dirty="0">
                <a:latin typeface="Trebuchet MS"/>
                <a:cs typeface="Trebuchet MS"/>
              </a:rPr>
              <a:t>Converting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	</a:t>
            </a:r>
            <a:r>
              <a:rPr sz="2800" spc="-25" dirty="0">
                <a:latin typeface="Trebuchet MS"/>
                <a:cs typeface="Trebuchet MS"/>
              </a:rPr>
              <a:t>Wrapper </a:t>
            </a:r>
            <a:r>
              <a:rPr sz="2800" spc="-5" dirty="0">
                <a:latin typeface="Trebuchet MS"/>
                <a:cs typeface="Trebuchet MS"/>
              </a:rPr>
              <a:t>Class type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spc="-5" dirty="0">
                <a:latin typeface="Trebuchet MS"/>
                <a:cs typeface="Trebuchet MS"/>
              </a:rPr>
              <a:t>primitive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type.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b="1" spc="-5" dirty="0"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Converting </a:t>
            </a:r>
            <a:r>
              <a:rPr sz="2800" dirty="0">
                <a:latin typeface="Trebuchet MS"/>
                <a:cs typeface="Trebuchet MS"/>
              </a:rPr>
              <a:t>an </a:t>
            </a:r>
            <a:r>
              <a:rPr sz="2800" spc="-5" dirty="0">
                <a:latin typeface="Trebuchet MS"/>
                <a:cs typeface="Trebuchet MS"/>
              </a:rPr>
              <a:t>Integer(wrapper)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int(primitive).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2700" marR="5080">
              <a:lnSpc>
                <a:spcPts val="3400"/>
              </a:lnSpc>
              <a:spcBef>
                <a:spcPts val="580"/>
              </a:spcBef>
            </a:pPr>
            <a:r>
              <a:rPr sz="3200" spc="-5" dirty="0"/>
              <a:t>Numeric Streams </a:t>
            </a:r>
            <a:r>
              <a:rPr sz="3200" dirty="0"/>
              <a:t>– </a:t>
            </a:r>
            <a:r>
              <a:rPr sz="3200" spc="-40" dirty="0"/>
              <a:t>mapToObj(), mapToLong(),  mapToDouble()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240010" cy="31572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0" dirty="0">
                <a:latin typeface="Trebuchet MS"/>
                <a:cs typeface="Trebuchet MS"/>
              </a:rPr>
              <a:t>mapToObj </a:t>
            </a:r>
            <a:r>
              <a:rPr sz="2800" spc="-5" dirty="0">
                <a:latin typeface="Trebuchet MS"/>
                <a:cs typeface="Trebuchet MS"/>
              </a:rPr>
              <a:t>–&gt; Convert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each element numeric stream to some  Object.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45" dirty="0">
                <a:latin typeface="Trebuchet MS"/>
                <a:cs typeface="Trebuchet MS"/>
              </a:rPr>
              <a:t>mapToLong </a:t>
            </a:r>
            <a:r>
              <a:rPr sz="2800" dirty="0">
                <a:latin typeface="Trebuchet MS"/>
                <a:cs typeface="Trebuchet MS"/>
              </a:rPr>
              <a:t>–&gt; </a:t>
            </a:r>
            <a:r>
              <a:rPr sz="2800" spc="-5" dirty="0">
                <a:latin typeface="Trebuchet MS"/>
                <a:cs typeface="Trebuchet MS"/>
              </a:rPr>
              <a:t>Convert </a:t>
            </a:r>
            <a:r>
              <a:rPr sz="2800" dirty="0">
                <a:latin typeface="Trebuchet MS"/>
                <a:cs typeface="Trebuchet MS"/>
              </a:rPr>
              <a:t>a numeric stream to a </a:t>
            </a:r>
            <a:r>
              <a:rPr sz="2800" spc="-5" dirty="0">
                <a:latin typeface="Trebuchet MS"/>
                <a:cs typeface="Trebuchet MS"/>
              </a:rPr>
              <a:t>Long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150">
              <a:latin typeface="Trebuchet MS"/>
              <a:cs typeface="Trebuchet MS"/>
            </a:endParaRPr>
          </a:p>
          <a:p>
            <a:pPr marL="241300" marR="1146810" indent="-228600">
              <a:lnSpc>
                <a:spcPts val="29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40" dirty="0">
                <a:latin typeface="Trebuchet MS"/>
                <a:cs typeface="Trebuchet MS"/>
              </a:rPr>
              <a:t>mapToDouble </a:t>
            </a:r>
            <a:r>
              <a:rPr sz="2800" spc="-5" dirty="0">
                <a:latin typeface="Trebuchet MS"/>
                <a:cs typeface="Trebuchet MS"/>
              </a:rPr>
              <a:t>–&gt; Convert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numeric stream to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Double  </a:t>
            </a:r>
            <a:r>
              <a:rPr sz="2800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10243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6405" algn="l"/>
                <a:tab pos="6809740" algn="l"/>
              </a:tabLst>
            </a:pPr>
            <a:r>
              <a:rPr spc="-20" dirty="0"/>
              <a:t>Imperative	</a:t>
            </a:r>
            <a:r>
              <a:rPr spc="-5" dirty="0"/>
              <a:t>vs</a:t>
            </a:r>
            <a:r>
              <a:rPr spc="25" dirty="0"/>
              <a:t> </a:t>
            </a:r>
            <a:r>
              <a:rPr spc="-20" dirty="0"/>
              <a:t>Declarative	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0100" y="2750820"/>
            <a:ext cx="5509260" cy="1016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640"/>
              </a:spcBef>
            </a:pPr>
            <a:r>
              <a:rPr sz="2800" b="1" spc="-5" dirty="0">
                <a:latin typeface="Trebuchet MS"/>
                <a:cs typeface="Trebuchet MS"/>
              </a:rPr>
              <a:t>Example </a:t>
            </a:r>
            <a:r>
              <a:rPr sz="2800" b="1" dirty="0"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latin typeface="Trebuchet MS"/>
                <a:cs typeface="Trebuchet MS"/>
              </a:rPr>
              <a:t>Sum </a:t>
            </a:r>
            <a:r>
              <a:rPr sz="2800" spc="-5" dirty="0">
                <a:latin typeface="Trebuchet MS"/>
                <a:cs typeface="Trebuchet MS"/>
              </a:rPr>
              <a:t>of </a:t>
            </a:r>
            <a:r>
              <a:rPr sz="2800" dirty="0">
                <a:latin typeface="Trebuchet MS"/>
                <a:cs typeface="Trebuchet MS"/>
              </a:rPr>
              <a:t>100 </a:t>
            </a:r>
            <a:r>
              <a:rPr sz="2800" spc="-5" dirty="0">
                <a:latin typeface="Trebuchet MS"/>
                <a:cs typeface="Trebuchet MS"/>
              </a:rPr>
              <a:t>numbers from </a:t>
            </a:r>
            <a:r>
              <a:rPr sz="2800" dirty="0">
                <a:latin typeface="Trebuchet MS"/>
                <a:cs typeface="Trebuchet MS"/>
              </a:rPr>
              <a:t>0 to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100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3063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 </a:t>
            </a:r>
            <a:r>
              <a:rPr spc="-65" dirty="0"/>
              <a:t>Terminal</a:t>
            </a:r>
            <a:r>
              <a:rPr spc="-155" dirty="0"/>
              <a:t> </a:t>
            </a:r>
            <a:r>
              <a:rPr spc="-2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760220"/>
            <a:ext cx="8890000" cy="39141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Trebuchet MS"/>
                <a:cs typeface="Trebuchet MS"/>
              </a:rPr>
              <a:t>Terminal </a:t>
            </a:r>
            <a:r>
              <a:rPr sz="2800" spc="-5" dirty="0">
                <a:latin typeface="Trebuchet MS"/>
                <a:cs typeface="Trebuchet MS"/>
              </a:rPr>
              <a:t>Operations collects the data </a:t>
            </a:r>
            <a:r>
              <a:rPr sz="2800" dirty="0">
                <a:latin typeface="Trebuchet MS"/>
                <a:cs typeface="Trebuchet MS"/>
              </a:rPr>
              <a:t>for</a:t>
            </a:r>
            <a:r>
              <a:rPr sz="2800" spc="6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you.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Trebuchet MS"/>
                <a:cs typeface="Trebuchet MS"/>
              </a:rPr>
              <a:t>Terminal </a:t>
            </a:r>
            <a:r>
              <a:rPr sz="2800" spc="-5" dirty="0">
                <a:latin typeface="Trebuchet MS"/>
                <a:cs typeface="Trebuchet MS"/>
              </a:rPr>
              <a:t>Operations starts the whole stream</a:t>
            </a:r>
            <a:r>
              <a:rPr sz="2800" spc="6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pipeline.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Trebuchet MS"/>
                <a:cs typeface="Trebuchet MS"/>
              </a:rPr>
              <a:t>Terminal</a:t>
            </a:r>
            <a:r>
              <a:rPr sz="2800" spc="-5" dirty="0">
                <a:latin typeface="Trebuchet MS"/>
                <a:cs typeface="Trebuchet MS"/>
              </a:rPr>
              <a:t> Operations: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forEach()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min()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Trebuchet MS"/>
                <a:cs typeface="Trebuchet MS"/>
              </a:rPr>
              <a:t>max()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reduce()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collect() and etc.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7793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Terminal </a:t>
            </a:r>
            <a:r>
              <a:rPr spc="-20" dirty="0"/>
              <a:t>Operation </a:t>
            </a:r>
            <a:r>
              <a:rPr dirty="0"/>
              <a:t>–</a:t>
            </a:r>
            <a:r>
              <a:rPr spc="50" dirty="0"/>
              <a:t> </a:t>
            </a:r>
            <a:r>
              <a:rPr spc="-5" dirty="0"/>
              <a:t>collect()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324100"/>
            <a:ext cx="9685020" cy="179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b="1" spc="-5" dirty="0">
                <a:latin typeface="Trebuchet MS"/>
                <a:cs typeface="Trebuchet MS"/>
              </a:rPr>
              <a:t>collect() </a:t>
            </a:r>
            <a:r>
              <a:rPr sz="2800" spc="-5" dirty="0">
                <a:latin typeface="Trebuchet MS"/>
                <a:cs typeface="Trebuchet MS"/>
              </a:rPr>
              <a:t>method takes </a:t>
            </a:r>
            <a:r>
              <a:rPr sz="2800" dirty="0">
                <a:latin typeface="Trebuchet MS"/>
                <a:cs typeface="Trebuchet MS"/>
              </a:rPr>
              <a:t>in </a:t>
            </a:r>
            <a:r>
              <a:rPr sz="2800" spc="-5" dirty="0">
                <a:latin typeface="Trebuchet MS"/>
                <a:cs typeface="Trebuchet MS"/>
              </a:rPr>
              <a:t>an </a:t>
            </a:r>
            <a:r>
              <a:rPr sz="2800" dirty="0">
                <a:latin typeface="Trebuchet MS"/>
                <a:cs typeface="Trebuchet MS"/>
              </a:rPr>
              <a:t>input </a:t>
            </a:r>
            <a:r>
              <a:rPr sz="2800" spc="-5" dirty="0">
                <a:latin typeface="Trebuchet MS"/>
                <a:cs typeface="Trebuchet MS"/>
              </a:rPr>
              <a:t>of type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Collector.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3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8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Trebuchet MS"/>
                <a:cs typeface="Trebuchet MS"/>
              </a:rPr>
              <a:t>Produces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result </a:t>
            </a:r>
            <a:r>
              <a:rPr sz="2800" dirty="0">
                <a:latin typeface="Trebuchet MS"/>
                <a:cs typeface="Trebuchet MS"/>
              </a:rPr>
              <a:t>as </a:t>
            </a:r>
            <a:r>
              <a:rPr sz="2800" spc="-5" dirty="0">
                <a:latin typeface="Trebuchet MS"/>
                <a:cs typeface="Trebuchet MS"/>
              </a:rPr>
              <a:t>per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input passed </a:t>
            </a:r>
            <a:r>
              <a:rPr sz="2800" dirty="0">
                <a:latin typeface="Trebuchet MS"/>
                <a:cs typeface="Trebuchet MS"/>
              </a:rPr>
              <a:t>to the </a:t>
            </a:r>
            <a:r>
              <a:rPr sz="2800" spc="-5" dirty="0">
                <a:latin typeface="Trebuchet MS"/>
                <a:cs typeface="Trebuchet MS"/>
              </a:rPr>
              <a:t>collect()  method.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053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9990" algn="l"/>
              </a:tabLst>
            </a:pPr>
            <a:r>
              <a:rPr spc="-65" dirty="0"/>
              <a:t>Terminal	</a:t>
            </a:r>
            <a:r>
              <a:rPr spc="-20" dirty="0"/>
              <a:t>Operations </a:t>
            </a:r>
            <a:r>
              <a:rPr dirty="0"/>
              <a:t>–</a:t>
            </a:r>
            <a:r>
              <a:rPr spc="-30" dirty="0"/>
              <a:t> </a:t>
            </a:r>
            <a:r>
              <a:rPr spc="-5" dirty="0"/>
              <a:t>joining()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324100"/>
            <a:ext cx="9926955" cy="17983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joining() </a:t>
            </a:r>
            <a:r>
              <a:rPr sz="2800" spc="-5" dirty="0">
                <a:latin typeface="Trebuchet MS"/>
                <a:cs typeface="Trebuchet MS"/>
              </a:rPr>
              <a:t>Collector performs </a:t>
            </a:r>
            <a:r>
              <a:rPr sz="2800" dirty="0">
                <a:latin typeface="Trebuchet MS"/>
                <a:cs typeface="Trebuchet MS"/>
              </a:rPr>
              <a:t>the String </a:t>
            </a:r>
            <a:r>
              <a:rPr sz="2800" spc="-5" dirty="0">
                <a:latin typeface="Trebuchet MS"/>
                <a:cs typeface="Trebuchet MS"/>
              </a:rPr>
              <a:t>concatenation on </a:t>
            </a:r>
            <a:r>
              <a:rPr sz="2800" dirty="0">
                <a:latin typeface="Trebuchet MS"/>
                <a:cs typeface="Trebuchet MS"/>
              </a:rPr>
              <a:t>the  </a:t>
            </a:r>
            <a:r>
              <a:rPr sz="2800" spc="-5" dirty="0">
                <a:latin typeface="Trebuchet MS"/>
                <a:cs typeface="Trebuchet MS"/>
              </a:rPr>
              <a:t>elements </a:t>
            </a:r>
            <a:r>
              <a:rPr sz="2800" dirty="0">
                <a:latin typeface="Trebuchet MS"/>
                <a:cs typeface="Trebuchet MS"/>
              </a:rPr>
              <a:t>in </a:t>
            </a:r>
            <a:r>
              <a:rPr sz="2800" spc="-5" dirty="0">
                <a:latin typeface="Trebuchet MS"/>
                <a:cs typeface="Trebuchet MS"/>
              </a:rPr>
              <a:t>the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joining() </a:t>
            </a:r>
            <a:r>
              <a:rPr sz="2800" spc="-5" dirty="0">
                <a:latin typeface="Trebuchet MS"/>
                <a:cs typeface="Trebuchet MS"/>
              </a:rPr>
              <a:t>has three different overloaded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versions.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519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9990" algn="l"/>
              </a:tabLst>
            </a:pPr>
            <a:r>
              <a:rPr spc="-65" dirty="0"/>
              <a:t>Terminal	</a:t>
            </a:r>
            <a:r>
              <a:rPr spc="-20" dirty="0"/>
              <a:t>Operations </a:t>
            </a:r>
            <a:r>
              <a:rPr dirty="0"/>
              <a:t>–</a:t>
            </a:r>
            <a:r>
              <a:rPr spc="-30" dirty="0"/>
              <a:t> </a:t>
            </a:r>
            <a:r>
              <a:rPr spc="-5" dirty="0"/>
              <a:t>counting()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324100"/>
            <a:ext cx="10318750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counting() </a:t>
            </a:r>
            <a:r>
              <a:rPr sz="2800" spc="-5" dirty="0">
                <a:latin typeface="Trebuchet MS"/>
                <a:cs typeface="Trebuchet MS"/>
              </a:rPr>
              <a:t>Collector </a:t>
            </a:r>
            <a:r>
              <a:rPr sz="2800" dirty="0">
                <a:latin typeface="Trebuchet MS"/>
                <a:cs typeface="Trebuchet MS"/>
              </a:rPr>
              <a:t>returns </a:t>
            </a:r>
            <a:r>
              <a:rPr sz="2800" spc="-5" dirty="0">
                <a:latin typeface="Trebuchet MS"/>
                <a:cs typeface="Trebuchet MS"/>
              </a:rPr>
              <a:t>the total number of elements as </a:t>
            </a:r>
            <a:r>
              <a:rPr sz="2800" dirty="0">
                <a:latin typeface="Trebuchet MS"/>
                <a:cs typeface="Trebuchet MS"/>
              </a:rPr>
              <a:t>a  </a:t>
            </a:r>
            <a:r>
              <a:rPr sz="2800" spc="-5" dirty="0">
                <a:latin typeface="Trebuchet MS"/>
                <a:cs typeface="Trebuchet MS"/>
              </a:rPr>
              <a:t>result.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224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9990" algn="l"/>
                <a:tab pos="5220970" algn="l"/>
              </a:tabLst>
            </a:pPr>
            <a:r>
              <a:rPr spc="-65" dirty="0"/>
              <a:t>Terminal	</a:t>
            </a:r>
            <a:r>
              <a:rPr spc="-20" dirty="0"/>
              <a:t>Operation	</a:t>
            </a:r>
            <a:r>
              <a:rPr dirty="0"/>
              <a:t>–</a:t>
            </a:r>
            <a:r>
              <a:rPr spc="-75" dirty="0"/>
              <a:t> </a:t>
            </a:r>
            <a:r>
              <a:rPr spc="-5" dirty="0"/>
              <a:t>mapping()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328910" cy="11887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mapping() </a:t>
            </a:r>
            <a:r>
              <a:rPr sz="2800" spc="-5" dirty="0">
                <a:latin typeface="Trebuchet MS"/>
                <a:cs typeface="Trebuchet MS"/>
              </a:rPr>
              <a:t>collector applies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transformation function first and  then collects the </a:t>
            </a:r>
            <a:r>
              <a:rPr sz="2800" dirty="0">
                <a:latin typeface="Trebuchet MS"/>
                <a:cs typeface="Trebuchet MS"/>
              </a:rPr>
              <a:t>data in a </a:t>
            </a:r>
            <a:r>
              <a:rPr sz="2800" spc="-5" dirty="0">
                <a:latin typeface="Trebuchet MS"/>
                <a:cs typeface="Trebuchet MS"/>
              </a:rPr>
              <a:t>collection( could </a:t>
            </a:r>
            <a:r>
              <a:rPr sz="2800" dirty="0">
                <a:latin typeface="Trebuchet MS"/>
                <a:cs typeface="Trebuchet MS"/>
              </a:rPr>
              <a:t>be </a:t>
            </a:r>
            <a:r>
              <a:rPr sz="2800" spc="-5" dirty="0">
                <a:latin typeface="Trebuchet MS"/>
                <a:cs typeface="Trebuchet MS"/>
              </a:rPr>
              <a:t>any type of  collection)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368300"/>
            <a:ext cx="8348980" cy="12674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</a:pPr>
            <a:r>
              <a:rPr spc="-65" dirty="0"/>
              <a:t>Terminal </a:t>
            </a:r>
            <a:r>
              <a:rPr spc="-20" dirty="0"/>
              <a:t>Operations </a:t>
            </a:r>
            <a:r>
              <a:rPr dirty="0"/>
              <a:t>– </a:t>
            </a:r>
            <a:r>
              <a:rPr spc="-5" dirty="0"/>
              <a:t>maxBy() </a:t>
            </a:r>
            <a:r>
              <a:rPr dirty="0"/>
              <a:t>,  </a:t>
            </a:r>
            <a:r>
              <a:rPr spc="-5" dirty="0"/>
              <a:t>minBy()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760220"/>
            <a:ext cx="10400030" cy="32918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Trebuchet MS"/>
                <a:cs typeface="Trebuchet MS"/>
              </a:rPr>
              <a:t>Comparator </a:t>
            </a:r>
            <a:r>
              <a:rPr sz="2800" spc="-5" dirty="0">
                <a:latin typeface="Trebuchet MS"/>
                <a:cs typeface="Trebuchet MS"/>
              </a:rPr>
              <a:t>as an </a:t>
            </a:r>
            <a:r>
              <a:rPr sz="2800" dirty="0">
                <a:latin typeface="Trebuchet MS"/>
                <a:cs typeface="Trebuchet MS"/>
              </a:rPr>
              <a:t>input </a:t>
            </a:r>
            <a:r>
              <a:rPr sz="2800" spc="-5" dirty="0">
                <a:latin typeface="Trebuchet MS"/>
                <a:cs typeface="Trebuchet MS"/>
              </a:rPr>
              <a:t>parameter and Optional as an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output.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maxBy()</a:t>
            </a:r>
            <a:endParaRPr sz="2800">
              <a:latin typeface="Trebuchet MS"/>
              <a:cs typeface="Trebuchet MS"/>
            </a:endParaRPr>
          </a:p>
          <a:p>
            <a:pPr marL="698500" marR="5080" lvl="1" indent="-228600">
              <a:lnSpc>
                <a:spcPts val="25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Trebuchet MS"/>
                <a:cs typeface="Trebuchet MS"/>
              </a:rPr>
              <a:t>This </a:t>
            </a:r>
            <a:r>
              <a:rPr sz="2400" spc="-5" dirty="0">
                <a:latin typeface="Trebuchet MS"/>
                <a:cs typeface="Trebuchet MS"/>
              </a:rPr>
              <a:t>collector </a:t>
            </a:r>
            <a:r>
              <a:rPr sz="2400" dirty="0">
                <a:latin typeface="Trebuchet MS"/>
                <a:cs typeface="Trebuchet MS"/>
              </a:rPr>
              <a:t>is used in </a:t>
            </a:r>
            <a:r>
              <a:rPr sz="2400" spc="-5" dirty="0">
                <a:latin typeface="Trebuchet MS"/>
                <a:cs typeface="Trebuchet MS"/>
              </a:rPr>
              <a:t>conjunction with </a:t>
            </a:r>
            <a:r>
              <a:rPr sz="2400" spc="-35" dirty="0">
                <a:latin typeface="Trebuchet MS"/>
                <a:cs typeface="Trebuchet MS"/>
              </a:rPr>
              <a:t>comparator. </a:t>
            </a:r>
            <a:r>
              <a:rPr sz="2400" spc="-15" dirty="0">
                <a:latin typeface="Trebuchet MS"/>
                <a:cs typeface="Trebuchet MS"/>
              </a:rPr>
              <a:t>Returns </a:t>
            </a:r>
            <a:r>
              <a:rPr sz="2400" dirty="0">
                <a:latin typeface="Trebuchet MS"/>
                <a:cs typeface="Trebuchet MS"/>
              </a:rPr>
              <a:t>the max  </a:t>
            </a:r>
            <a:r>
              <a:rPr sz="2400" spc="-5" dirty="0">
                <a:latin typeface="Trebuchet MS"/>
                <a:cs typeface="Trebuchet MS"/>
              </a:rPr>
              <a:t>element based on the property passed to the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comparator.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minBy()</a:t>
            </a:r>
            <a:endParaRPr sz="2800">
              <a:latin typeface="Trebuchet MS"/>
              <a:cs typeface="Trebuchet MS"/>
            </a:endParaRPr>
          </a:p>
          <a:p>
            <a:pPr marL="698500" marR="554355" lvl="1" indent="-228600">
              <a:lnSpc>
                <a:spcPts val="25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Trebuchet MS"/>
                <a:cs typeface="Trebuchet MS"/>
              </a:rPr>
              <a:t>This </a:t>
            </a:r>
            <a:r>
              <a:rPr sz="2400" spc="-5" dirty="0">
                <a:latin typeface="Trebuchet MS"/>
                <a:cs typeface="Trebuchet MS"/>
              </a:rPr>
              <a:t>collector </a:t>
            </a:r>
            <a:r>
              <a:rPr sz="2400" dirty="0">
                <a:latin typeface="Trebuchet MS"/>
                <a:cs typeface="Trebuchet MS"/>
              </a:rPr>
              <a:t>is </a:t>
            </a:r>
            <a:r>
              <a:rPr sz="2400" spc="-5" dirty="0">
                <a:latin typeface="Trebuchet MS"/>
                <a:cs typeface="Trebuchet MS"/>
              </a:rPr>
              <a:t>used </a:t>
            </a:r>
            <a:r>
              <a:rPr sz="2400" dirty="0">
                <a:latin typeface="Trebuchet MS"/>
                <a:cs typeface="Trebuchet MS"/>
              </a:rPr>
              <a:t>in </a:t>
            </a:r>
            <a:r>
              <a:rPr sz="2400" spc="-5" dirty="0">
                <a:latin typeface="Trebuchet MS"/>
                <a:cs typeface="Trebuchet MS"/>
              </a:rPr>
              <a:t>conjunction </a:t>
            </a:r>
            <a:r>
              <a:rPr sz="2400" dirty="0">
                <a:latin typeface="Trebuchet MS"/>
                <a:cs typeface="Trebuchet MS"/>
              </a:rPr>
              <a:t>with </a:t>
            </a:r>
            <a:r>
              <a:rPr sz="2400" spc="-35" dirty="0">
                <a:latin typeface="Trebuchet MS"/>
                <a:cs typeface="Trebuchet MS"/>
              </a:rPr>
              <a:t>comparator. </a:t>
            </a:r>
            <a:r>
              <a:rPr sz="2400" spc="-15" dirty="0">
                <a:latin typeface="Trebuchet MS"/>
                <a:cs typeface="Trebuchet MS"/>
              </a:rPr>
              <a:t>Returns </a:t>
            </a:r>
            <a:r>
              <a:rPr sz="2400" dirty="0">
                <a:latin typeface="Trebuchet MS"/>
                <a:cs typeface="Trebuchet MS"/>
              </a:rPr>
              <a:t>the  </a:t>
            </a:r>
            <a:r>
              <a:rPr sz="2400" spc="-5" dirty="0">
                <a:latin typeface="Trebuchet MS"/>
                <a:cs typeface="Trebuchet MS"/>
              </a:rPr>
              <a:t>smallest element based </a:t>
            </a:r>
            <a:r>
              <a:rPr sz="2400" dirty="0">
                <a:latin typeface="Trebuchet MS"/>
                <a:cs typeface="Trebuchet MS"/>
              </a:rPr>
              <a:t>on the </a:t>
            </a:r>
            <a:r>
              <a:rPr sz="2400" spc="-5" dirty="0">
                <a:latin typeface="Trebuchet MS"/>
                <a:cs typeface="Trebuchet MS"/>
              </a:rPr>
              <a:t>property passed </a:t>
            </a:r>
            <a:r>
              <a:rPr sz="2400" dirty="0">
                <a:latin typeface="Trebuchet MS"/>
                <a:cs typeface="Trebuchet MS"/>
              </a:rPr>
              <a:t>to the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comparator.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482600"/>
            <a:ext cx="7760970" cy="10566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660"/>
              </a:spcBef>
              <a:tabLst>
                <a:tab pos="2014855" algn="l"/>
              </a:tabLst>
            </a:pPr>
            <a:r>
              <a:rPr sz="3600" spc="-55" dirty="0"/>
              <a:t>Terminal	</a:t>
            </a:r>
            <a:r>
              <a:rPr sz="3600" spc="-15" dirty="0"/>
              <a:t>Operations </a:t>
            </a:r>
            <a:r>
              <a:rPr sz="3600" dirty="0"/>
              <a:t>– </a:t>
            </a:r>
            <a:r>
              <a:rPr sz="3600" spc="-5" dirty="0"/>
              <a:t>summingInt(),  </a:t>
            </a:r>
            <a:r>
              <a:rPr sz="3600" spc="-10" dirty="0"/>
              <a:t>averagingInt()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76300" y="2324100"/>
            <a:ext cx="10132060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summingInt() </a:t>
            </a:r>
            <a:r>
              <a:rPr sz="2800" b="1" dirty="0">
                <a:latin typeface="Trebuchet MS"/>
                <a:cs typeface="Trebuchet MS"/>
              </a:rPr>
              <a:t>– </a:t>
            </a:r>
            <a:r>
              <a:rPr sz="2800" dirty="0">
                <a:latin typeface="Trebuchet MS"/>
                <a:cs typeface="Trebuchet MS"/>
              </a:rPr>
              <a:t>this </a:t>
            </a:r>
            <a:r>
              <a:rPr sz="2800" spc="-5" dirty="0">
                <a:latin typeface="Trebuchet MS"/>
                <a:cs typeface="Trebuchet MS"/>
              </a:rPr>
              <a:t>collector returns the sum </a:t>
            </a:r>
            <a:r>
              <a:rPr sz="2800" dirty="0">
                <a:latin typeface="Trebuchet MS"/>
                <a:cs typeface="Trebuchet MS"/>
              </a:rPr>
              <a:t>as a</a:t>
            </a:r>
            <a:r>
              <a:rPr sz="2800" spc="-5" dirty="0">
                <a:latin typeface="Trebuchet MS"/>
                <a:cs typeface="Trebuchet MS"/>
              </a:rPr>
              <a:t> result.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Trebuchet MS"/>
                <a:cs typeface="Trebuchet MS"/>
              </a:rPr>
              <a:t>averagingInt() </a:t>
            </a:r>
            <a:r>
              <a:rPr sz="2800" b="1" dirty="0">
                <a:latin typeface="Trebuchet MS"/>
                <a:cs typeface="Trebuchet MS"/>
              </a:rPr>
              <a:t>– </a:t>
            </a:r>
            <a:r>
              <a:rPr sz="2800" dirty="0">
                <a:latin typeface="Trebuchet MS"/>
                <a:cs typeface="Trebuchet MS"/>
              </a:rPr>
              <a:t>this </a:t>
            </a:r>
            <a:r>
              <a:rPr sz="2800" spc="-5" dirty="0">
                <a:latin typeface="Trebuchet MS"/>
                <a:cs typeface="Trebuchet MS"/>
              </a:rPr>
              <a:t>collector </a:t>
            </a:r>
            <a:r>
              <a:rPr sz="2800" dirty="0">
                <a:latin typeface="Trebuchet MS"/>
                <a:cs typeface="Trebuchet MS"/>
              </a:rPr>
              <a:t>returns the </a:t>
            </a:r>
            <a:r>
              <a:rPr sz="2800" spc="-5" dirty="0">
                <a:latin typeface="Trebuchet MS"/>
                <a:cs typeface="Trebuchet MS"/>
              </a:rPr>
              <a:t>average </a:t>
            </a:r>
            <a:r>
              <a:rPr sz="2800" dirty="0">
                <a:latin typeface="Trebuchet MS"/>
                <a:cs typeface="Trebuchet MS"/>
              </a:rPr>
              <a:t>as a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result.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157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9990" algn="l"/>
              </a:tabLst>
            </a:pPr>
            <a:r>
              <a:rPr spc="-65" dirty="0"/>
              <a:t>Terminal	</a:t>
            </a:r>
            <a:r>
              <a:rPr spc="-20" dirty="0"/>
              <a:t>Operations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groupingBy()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41500"/>
            <a:ext cx="10403205" cy="3942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b="1" spc="-5" dirty="0">
                <a:latin typeface="Trebuchet MS"/>
                <a:cs typeface="Trebuchet MS"/>
              </a:rPr>
              <a:t>groupingBy() </a:t>
            </a:r>
            <a:r>
              <a:rPr sz="2500" spc="-5" dirty="0">
                <a:latin typeface="Trebuchet MS"/>
                <a:cs typeface="Trebuchet MS"/>
              </a:rPr>
              <a:t>collector </a:t>
            </a:r>
            <a:r>
              <a:rPr sz="2500" dirty="0">
                <a:latin typeface="Trebuchet MS"/>
                <a:cs typeface="Trebuchet MS"/>
              </a:rPr>
              <a:t>is </a:t>
            </a:r>
            <a:r>
              <a:rPr sz="2500" spc="-5" dirty="0">
                <a:latin typeface="Trebuchet MS"/>
                <a:cs typeface="Trebuchet MS"/>
              </a:rPr>
              <a:t>equivalent </a:t>
            </a:r>
            <a:r>
              <a:rPr sz="2500" dirty="0">
                <a:latin typeface="Trebuchet MS"/>
                <a:cs typeface="Trebuchet MS"/>
              </a:rPr>
              <a:t>to the </a:t>
            </a:r>
            <a:r>
              <a:rPr sz="2500" spc="-5" dirty="0">
                <a:latin typeface="Trebuchet MS"/>
                <a:cs typeface="Trebuchet MS"/>
              </a:rPr>
              <a:t>groupBy() operation </a:t>
            </a:r>
            <a:r>
              <a:rPr sz="2500" dirty="0">
                <a:latin typeface="Trebuchet MS"/>
                <a:cs typeface="Trebuchet MS"/>
              </a:rPr>
              <a:t>in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SQL.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Used </a:t>
            </a:r>
            <a:r>
              <a:rPr sz="2500" dirty="0">
                <a:latin typeface="Trebuchet MS"/>
                <a:cs typeface="Trebuchet MS"/>
              </a:rPr>
              <a:t>to </a:t>
            </a:r>
            <a:r>
              <a:rPr sz="2500" spc="-5" dirty="0">
                <a:latin typeface="Trebuchet MS"/>
                <a:cs typeface="Trebuchet MS"/>
              </a:rPr>
              <a:t>group </a:t>
            </a:r>
            <a:r>
              <a:rPr sz="2500" dirty="0">
                <a:latin typeface="Trebuchet MS"/>
                <a:cs typeface="Trebuchet MS"/>
              </a:rPr>
              <a:t>the </a:t>
            </a:r>
            <a:r>
              <a:rPr sz="2500" spc="-5" dirty="0">
                <a:latin typeface="Trebuchet MS"/>
                <a:cs typeface="Trebuchet MS"/>
              </a:rPr>
              <a:t>elements based on </a:t>
            </a:r>
            <a:r>
              <a:rPr sz="2500" dirty="0">
                <a:latin typeface="Trebuchet MS"/>
                <a:cs typeface="Trebuchet MS"/>
              </a:rPr>
              <a:t>a</a:t>
            </a:r>
            <a:r>
              <a:rPr sz="2500" spc="25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property.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rebuchet MS"/>
                <a:cs typeface="Trebuchet MS"/>
              </a:rPr>
              <a:t>The </a:t>
            </a:r>
            <a:r>
              <a:rPr sz="2500" spc="-5" dirty="0">
                <a:latin typeface="Trebuchet MS"/>
                <a:cs typeface="Trebuchet MS"/>
              </a:rPr>
              <a:t>output of </a:t>
            </a:r>
            <a:r>
              <a:rPr sz="2500" dirty="0">
                <a:latin typeface="Trebuchet MS"/>
                <a:cs typeface="Trebuchet MS"/>
              </a:rPr>
              <a:t>the </a:t>
            </a:r>
            <a:r>
              <a:rPr sz="2500" spc="-5" dirty="0">
                <a:latin typeface="Trebuchet MS"/>
                <a:cs typeface="Trebuchet MS"/>
              </a:rPr>
              <a:t>groupingBy() </a:t>
            </a:r>
            <a:r>
              <a:rPr sz="2500" dirty="0">
                <a:latin typeface="Trebuchet MS"/>
                <a:cs typeface="Trebuchet MS"/>
              </a:rPr>
              <a:t>is </a:t>
            </a:r>
            <a:r>
              <a:rPr sz="2500" spc="-5" dirty="0">
                <a:latin typeface="Trebuchet MS"/>
                <a:cs typeface="Trebuchet MS"/>
              </a:rPr>
              <a:t>going </a:t>
            </a:r>
            <a:r>
              <a:rPr sz="2500" dirty="0">
                <a:latin typeface="Trebuchet MS"/>
                <a:cs typeface="Trebuchet MS"/>
              </a:rPr>
              <a:t>to </a:t>
            </a:r>
            <a:r>
              <a:rPr sz="2500" spc="-5" dirty="0">
                <a:latin typeface="Trebuchet MS"/>
                <a:cs typeface="Trebuchet MS"/>
              </a:rPr>
              <a:t>be </a:t>
            </a:r>
            <a:r>
              <a:rPr sz="2500" dirty="0">
                <a:latin typeface="Trebuchet MS"/>
                <a:cs typeface="Trebuchet MS"/>
              </a:rPr>
              <a:t>a</a:t>
            </a:r>
            <a:r>
              <a:rPr sz="2500" spc="3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Map&lt;K,V&gt;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ts val="2950"/>
              </a:lnSpc>
              <a:buFont typeface="Arial"/>
              <a:buChar char="•"/>
              <a:tabLst>
                <a:tab pos="241300" algn="l"/>
                <a:tab pos="5673090" algn="l"/>
              </a:tabLst>
            </a:pPr>
            <a:r>
              <a:rPr sz="2500" dirty="0">
                <a:latin typeface="Trebuchet MS"/>
                <a:cs typeface="Trebuchet MS"/>
              </a:rPr>
              <a:t>There are three </a:t>
            </a:r>
            <a:r>
              <a:rPr sz="2500" spc="-5" dirty="0">
                <a:latin typeface="Trebuchet MS"/>
                <a:cs typeface="Trebuchet MS"/>
              </a:rPr>
              <a:t>different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versions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of	groupingBy().</a:t>
            </a:r>
            <a:endParaRPr sz="2500">
              <a:latin typeface="Trebuchet MS"/>
              <a:cs typeface="Trebuchet MS"/>
            </a:endParaRPr>
          </a:p>
          <a:p>
            <a:pPr marL="698500" lvl="1" indent="-228600">
              <a:lnSpc>
                <a:spcPts val="257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Trebuchet MS"/>
                <a:cs typeface="Trebuchet MS"/>
              </a:rPr>
              <a:t>groupingBy(classifier)</a:t>
            </a:r>
            <a:endParaRPr sz="2200">
              <a:latin typeface="Trebuchet MS"/>
              <a:cs typeface="Trebuchet MS"/>
            </a:endParaRPr>
          </a:p>
          <a:p>
            <a:pPr marL="698500" lvl="1" indent="-228600">
              <a:lnSpc>
                <a:spcPts val="26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latin typeface="Trebuchet MS"/>
                <a:cs typeface="Trebuchet MS"/>
              </a:rPr>
              <a:t>groupingBy(classifier,downstream)</a:t>
            </a:r>
            <a:endParaRPr sz="2200">
              <a:latin typeface="Trebuchet MS"/>
              <a:cs typeface="Trebuchet MS"/>
            </a:endParaRPr>
          </a:p>
          <a:p>
            <a:pPr marL="698500" lvl="1" indent="-228600">
              <a:lnSpc>
                <a:spcPts val="262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20" dirty="0">
                <a:latin typeface="Trebuchet MS"/>
                <a:cs typeface="Trebuchet MS"/>
              </a:rPr>
              <a:t>groupingBy(classifier,supplier,downstream)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951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9990" algn="l"/>
              </a:tabLst>
            </a:pPr>
            <a:r>
              <a:rPr spc="-65" dirty="0"/>
              <a:t>Terminal	</a:t>
            </a:r>
            <a:r>
              <a:rPr spc="-20" dirty="0"/>
              <a:t>Operations 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partitioningBy()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906635" cy="431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partitioningBy() </a:t>
            </a:r>
            <a:r>
              <a:rPr sz="2800" spc="-5" dirty="0">
                <a:latin typeface="Trebuchet MS"/>
                <a:cs typeface="Trebuchet MS"/>
              </a:rPr>
              <a:t>collector is also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kind of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groupingBy().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  <a:tab pos="2924810" algn="l"/>
              </a:tabLst>
            </a:pPr>
            <a:r>
              <a:rPr sz="2800" b="1" spc="-5" dirty="0">
                <a:latin typeface="Trebuchet MS"/>
                <a:cs typeface="Trebuchet MS"/>
              </a:rPr>
              <a:t>paritioningBy()	</a:t>
            </a:r>
            <a:r>
              <a:rPr sz="2800" spc="-5" dirty="0">
                <a:latin typeface="Trebuchet MS"/>
                <a:cs typeface="Trebuchet MS"/>
              </a:rPr>
              <a:t>accepts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predicate as an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input.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Trebuchet MS"/>
                <a:cs typeface="Trebuchet MS"/>
              </a:rPr>
              <a:t>Return </a:t>
            </a:r>
            <a:r>
              <a:rPr sz="2800" spc="-5" dirty="0">
                <a:latin typeface="Trebuchet MS"/>
                <a:cs typeface="Trebuchet MS"/>
              </a:rPr>
              <a:t>type of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collector </a:t>
            </a:r>
            <a:r>
              <a:rPr sz="2800" dirty="0">
                <a:latin typeface="Trebuchet MS"/>
                <a:cs typeface="Trebuchet MS"/>
              </a:rPr>
              <a:t>is </a:t>
            </a:r>
            <a:r>
              <a:rPr sz="2800" spc="-5" dirty="0">
                <a:latin typeface="Trebuchet MS"/>
                <a:cs typeface="Trebuchet MS"/>
              </a:rPr>
              <a:t>going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spc="-5" dirty="0">
                <a:latin typeface="Trebuchet MS"/>
                <a:cs typeface="Trebuchet MS"/>
              </a:rPr>
              <a:t>be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Map&lt;K,V&gt;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Trebuchet MS"/>
                <a:cs typeface="Trebuchet MS"/>
              </a:rPr>
              <a:t>The key </a:t>
            </a:r>
            <a:r>
              <a:rPr sz="2400" spc="-5" dirty="0">
                <a:latin typeface="Trebuchet MS"/>
                <a:cs typeface="Trebuchet MS"/>
              </a:rPr>
              <a:t>of </a:t>
            </a:r>
            <a:r>
              <a:rPr sz="2400" dirty="0">
                <a:latin typeface="Trebuchet MS"/>
                <a:cs typeface="Trebuchet MS"/>
              </a:rPr>
              <a:t>the return </a:t>
            </a:r>
            <a:r>
              <a:rPr sz="2400" spc="-5" dirty="0">
                <a:latin typeface="Trebuchet MS"/>
                <a:cs typeface="Trebuchet MS"/>
              </a:rPr>
              <a:t>type </a:t>
            </a:r>
            <a:r>
              <a:rPr sz="2400" dirty="0">
                <a:latin typeface="Trebuchet MS"/>
                <a:cs typeface="Trebuchet MS"/>
              </a:rPr>
              <a:t>is </a:t>
            </a:r>
            <a:r>
              <a:rPr sz="2400" spc="-5" dirty="0">
                <a:latin typeface="Trebuchet MS"/>
                <a:cs typeface="Trebuchet MS"/>
              </a:rPr>
              <a:t>going </a:t>
            </a:r>
            <a:r>
              <a:rPr sz="2400" dirty="0">
                <a:latin typeface="Trebuchet MS"/>
                <a:cs typeface="Trebuchet MS"/>
              </a:rPr>
              <a:t>to </a:t>
            </a:r>
            <a:r>
              <a:rPr sz="2400" spc="-5" dirty="0">
                <a:latin typeface="Trebuchet MS"/>
                <a:cs typeface="Trebuchet MS"/>
              </a:rPr>
              <a:t>be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Boolean.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There are </a:t>
            </a:r>
            <a:r>
              <a:rPr sz="2800" spc="-5" dirty="0">
                <a:latin typeface="Trebuchet MS"/>
                <a:cs typeface="Trebuchet MS"/>
              </a:rPr>
              <a:t>two different versions of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partitioningBy()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partitioningBy(predicate)</a:t>
            </a:r>
            <a:endParaRPr sz="2400" dirty="0">
              <a:latin typeface="Trebuchet MS"/>
              <a:cs typeface="Trebuchet MS"/>
            </a:endParaRPr>
          </a:p>
          <a:p>
            <a:pPr marL="698500" marR="5080" lvl="1" indent="-228600">
              <a:lnSpc>
                <a:spcPct val="847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partitioningBy(predicate,downstream) </a:t>
            </a:r>
            <a:r>
              <a:rPr sz="2000" spc="-5" dirty="0">
                <a:latin typeface="Trebuchet MS"/>
                <a:cs typeface="Trebuchet MS"/>
              </a:rPr>
              <a:t>// downstream </a:t>
            </a:r>
            <a:r>
              <a:rPr sz="2000" dirty="0">
                <a:latin typeface="Trebuchet MS"/>
                <a:cs typeface="Trebuchet MS"/>
              </a:rPr>
              <a:t>-&gt; </a:t>
            </a:r>
            <a:r>
              <a:rPr sz="2000" spc="-5" dirty="0">
                <a:latin typeface="Trebuchet MS"/>
                <a:cs typeface="Trebuchet MS"/>
              </a:rPr>
              <a:t>could </a:t>
            </a:r>
            <a:r>
              <a:rPr sz="2000" dirty="0">
                <a:latin typeface="Trebuchet MS"/>
                <a:cs typeface="Trebuchet MS"/>
              </a:rPr>
              <a:t>be </a:t>
            </a:r>
            <a:r>
              <a:rPr sz="2000" spc="-5" dirty="0">
                <a:latin typeface="Trebuchet MS"/>
                <a:cs typeface="Trebuchet MS"/>
              </a:rPr>
              <a:t>of any  collector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9517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9990" algn="l"/>
              </a:tabLst>
            </a:pPr>
            <a:r>
              <a:rPr lang="en-US" spc="-65" dirty="0"/>
              <a:t>Stream Practice Problems</a:t>
            </a:r>
            <a:endParaRPr spc="-5" dirty="0"/>
          </a:p>
        </p:txBody>
      </p:sp>
      <p:pic>
        <p:nvPicPr>
          <p:cNvPr id="1026" name="Picture 2" descr="Data Model">
            <a:extLst>
              <a:ext uri="{FF2B5EF4-FFF2-40B4-BE49-F238E27FC236}">
                <a16:creationId xmlns:a16="http://schemas.microsoft.com/office/drawing/2014/main" id="{1809FC0C-DB72-4AAE-895B-DDA02652E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26" y="3954681"/>
            <a:ext cx="10058400" cy="22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5F5A52A1-AE9D-47BD-809C-EE2E49F27B93}"/>
              </a:ext>
            </a:extLst>
          </p:cNvPr>
          <p:cNvSpPr txBox="1"/>
          <p:nvPr/>
        </p:nvSpPr>
        <p:spPr>
          <a:xfrm>
            <a:off x="842053" y="1600200"/>
            <a:ext cx="9906635" cy="223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140"/>
              </a:spcBef>
              <a:tabLst>
                <a:tab pos="698500" algn="l"/>
              </a:tabLst>
            </a:pPr>
            <a:r>
              <a:rPr lang="en-US" sz="2000" dirty="0">
                <a:latin typeface="Trebuchet MS"/>
                <a:cs typeface="Trebuchet MS"/>
              </a:rPr>
              <a:t>We are going to use following data structure for out stream workout.</a:t>
            </a:r>
          </a:p>
          <a:p>
            <a:pPr marL="469900" lvl="1">
              <a:lnSpc>
                <a:spcPct val="100000"/>
              </a:lnSpc>
              <a:spcBef>
                <a:spcPts val="140"/>
              </a:spcBef>
              <a:tabLst>
                <a:tab pos="698500" algn="l"/>
              </a:tabLst>
            </a:pPr>
            <a:endParaRPr lang="en-US" sz="2000" dirty="0">
              <a:latin typeface="Trebuchet MS"/>
              <a:cs typeface="Trebuchet MS"/>
            </a:endParaRPr>
          </a:p>
          <a:p>
            <a:pPr marL="469900" lvl="1">
              <a:lnSpc>
                <a:spcPct val="100000"/>
              </a:lnSpc>
              <a:spcBef>
                <a:spcPts val="140"/>
              </a:spcBef>
              <a:tabLst>
                <a:tab pos="698500" algn="l"/>
              </a:tabLst>
            </a:pPr>
            <a:r>
              <a:rPr lang="en-US" sz="2000" dirty="0">
                <a:latin typeface="Trebuchet MS"/>
                <a:cs typeface="Trebuchet MS"/>
              </a:rPr>
              <a:t>To practice it, I have found some data and stored it in H2 DB. </a:t>
            </a:r>
          </a:p>
          <a:p>
            <a:pPr marL="469900" lvl="1">
              <a:lnSpc>
                <a:spcPct val="100000"/>
              </a:lnSpc>
              <a:spcBef>
                <a:spcPts val="140"/>
              </a:spcBef>
              <a:tabLst>
                <a:tab pos="698500" algn="l"/>
              </a:tabLst>
            </a:pPr>
            <a:endParaRPr lang="en-US" sz="2000" dirty="0">
              <a:latin typeface="Trebuchet MS"/>
              <a:cs typeface="Trebuchet MS"/>
            </a:endParaRPr>
          </a:p>
          <a:p>
            <a:pPr marL="469900" lvl="1">
              <a:lnSpc>
                <a:spcPct val="100000"/>
              </a:lnSpc>
              <a:spcBef>
                <a:spcPts val="140"/>
              </a:spcBef>
              <a:tabLst>
                <a:tab pos="698500" algn="l"/>
              </a:tabLst>
            </a:pPr>
            <a:r>
              <a:rPr lang="en-US" sz="2000" dirty="0">
                <a:latin typeface="Trebuchet MS"/>
                <a:cs typeface="Trebuchet MS"/>
              </a:rPr>
              <a:t>Lets code some practice problems to cover all the theory that we have learnt </a:t>
            </a:r>
            <a:r>
              <a:rPr lang="en-US" sz="2000">
                <a:latin typeface="Trebuchet MS"/>
                <a:cs typeface="Trebuchet MS"/>
              </a:rPr>
              <a:t>till now, as </a:t>
            </a:r>
            <a:r>
              <a:rPr lang="en-US" sz="2000" dirty="0">
                <a:latin typeface="Trebuchet MS"/>
                <a:cs typeface="Trebuchet MS"/>
              </a:rPr>
              <a:t>per the following GitHub </a:t>
            </a:r>
            <a:r>
              <a:rPr lang="en-US" sz="2000">
                <a:latin typeface="Trebuchet MS"/>
                <a:cs typeface="Trebuchet MS"/>
              </a:rPr>
              <a:t>link :</a:t>
            </a:r>
          </a:p>
          <a:p>
            <a:pPr marL="469900" lvl="1">
              <a:lnSpc>
                <a:spcPct val="100000"/>
              </a:lnSpc>
              <a:spcBef>
                <a:spcPts val="140"/>
              </a:spcBef>
              <a:tabLst>
                <a:tab pos="698500" algn="l"/>
              </a:tabLst>
            </a:pP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4606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10243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6405" algn="l"/>
                <a:tab pos="6809740" algn="l"/>
              </a:tabLst>
            </a:pPr>
            <a:r>
              <a:rPr spc="-20" dirty="0"/>
              <a:t>Imperative	</a:t>
            </a:r>
            <a:r>
              <a:rPr spc="-5" dirty="0"/>
              <a:t>vs</a:t>
            </a:r>
            <a:r>
              <a:rPr spc="25" dirty="0"/>
              <a:t> </a:t>
            </a:r>
            <a:r>
              <a:rPr spc="-20" dirty="0"/>
              <a:t>Declarative	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0" y="2750820"/>
            <a:ext cx="6869430" cy="1016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640"/>
              </a:spcBef>
            </a:pPr>
            <a:r>
              <a:rPr sz="2800" b="1" spc="-5" dirty="0">
                <a:latin typeface="Trebuchet MS"/>
                <a:cs typeface="Trebuchet MS"/>
              </a:rPr>
              <a:t>Example </a:t>
            </a:r>
            <a:r>
              <a:rPr sz="2800" b="1" dirty="0"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2800" spc="-20" dirty="0">
                <a:latin typeface="Trebuchet MS"/>
                <a:cs typeface="Trebuchet MS"/>
              </a:rPr>
              <a:t>Removing </a:t>
            </a:r>
            <a:r>
              <a:rPr sz="2800" spc="-5" dirty="0">
                <a:latin typeface="Trebuchet MS"/>
                <a:cs typeface="Trebuchet MS"/>
              </a:rPr>
              <a:t>duplicates from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list of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integers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400" y="2527300"/>
            <a:ext cx="8321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 to </a:t>
            </a:r>
            <a:r>
              <a:rPr spc="-50" dirty="0"/>
              <a:t>Parallel</a:t>
            </a:r>
            <a:r>
              <a:rPr spc="-40" dirty="0"/>
              <a:t> </a:t>
            </a:r>
            <a:r>
              <a:rPr spc="-5" dirty="0"/>
              <a:t>Streams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771525"/>
            <a:ext cx="4624705" cy="471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15" dirty="0"/>
              <a:t>What </a:t>
            </a:r>
            <a:r>
              <a:rPr sz="2900" spc="5" dirty="0"/>
              <a:t>is </a:t>
            </a:r>
            <a:r>
              <a:rPr sz="2900" spc="10" dirty="0"/>
              <a:t>a </a:t>
            </a:r>
            <a:r>
              <a:rPr sz="2900" spc="-20" dirty="0"/>
              <a:t>Parallel </a:t>
            </a:r>
            <a:r>
              <a:rPr sz="2900" spc="10" dirty="0"/>
              <a:t>Stream</a:t>
            </a:r>
            <a:r>
              <a:rPr sz="2900" spc="-30" dirty="0"/>
              <a:t> </a:t>
            </a:r>
            <a:r>
              <a:rPr sz="2900" spc="10" dirty="0"/>
              <a:t>?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876300" y="1760220"/>
            <a:ext cx="7473315" cy="15113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Splits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source of data </a:t>
            </a:r>
            <a:r>
              <a:rPr sz="2800" dirty="0">
                <a:latin typeface="Trebuchet MS"/>
                <a:cs typeface="Trebuchet MS"/>
              </a:rPr>
              <a:t>in to </a:t>
            </a:r>
            <a:r>
              <a:rPr sz="2800" spc="-5" dirty="0">
                <a:latin typeface="Trebuchet MS"/>
                <a:cs typeface="Trebuchet MS"/>
              </a:rPr>
              <a:t>multiple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parts.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Trebuchet MS"/>
                <a:cs typeface="Trebuchet MS"/>
              </a:rPr>
              <a:t>Process </a:t>
            </a:r>
            <a:r>
              <a:rPr sz="2800" dirty="0">
                <a:latin typeface="Trebuchet MS"/>
                <a:cs typeface="Trebuchet MS"/>
              </a:rPr>
              <a:t>them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parallelly.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Combine the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result.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776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to </a:t>
            </a:r>
            <a:r>
              <a:rPr spc="-5" dirty="0"/>
              <a:t>Create </a:t>
            </a:r>
            <a:r>
              <a:rPr dirty="0"/>
              <a:t>a </a:t>
            </a:r>
            <a:r>
              <a:rPr spc="-45" dirty="0"/>
              <a:t>Parallel </a:t>
            </a:r>
            <a:r>
              <a:rPr spc="-5" dirty="0"/>
              <a:t>Stream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4738370" cy="318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rebuchet MS"/>
                <a:cs typeface="Trebuchet MS"/>
              </a:rPr>
              <a:t>Sequential Stream: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ts val="2690"/>
              </a:lnSpc>
              <a:spcBef>
                <a:spcPts val="140"/>
              </a:spcBef>
            </a:pPr>
            <a:r>
              <a:rPr sz="2400" spc="-5" dirty="0">
                <a:latin typeface="Trebuchet MS"/>
                <a:cs typeface="Trebuchet MS"/>
              </a:rPr>
              <a:t>IntStream.</a:t>
            </a:r>
            <a:r>
              <a:rPr sz="2400" i="1" spc="-5" dirty="0">
                <a:latin typeface="Trebuchet MS"/>
                <a:cs typeface="Trebuchet MS"/>
              </a:rPr>
              <a:t>rangeClosed</a:t>
            </a:r>
            <a:r>
              <a:rPr sz="2400" spc="-5" dirty="0">
                <a:latin typeface="Trebuchet MS"/>
                <a:cs typeface="Trebuchet MS"/>
              </a:rPr>
              <a:t>(1,1000)</a:t>
            </a:r>
            <a:endParaRPr sz="2400">
              <a:latin typeface="Trebuchet MS"/>
              <a:cs typeface="Trebuchet MS"/>
            </a:endParaRPr>
          </a:p>
          <a:p>
            <a:pPr marL="1203960">
              <a:lnSpc>
                <a:spcPts val="2690"/>
              </a:lnSpc>
            </a:pPr>
            <a:r>
              <a:rPr sz="2400" spc="-5" dirty="0">
                <a:latin typeface="Trebuchet MS"/>
                <a:cs typeface="Trebuchet MS"/>
              </a:rPr>
              <a:t>.sum();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30" dirty="0">
                <a:latin typeface="Trebuchet MS"/>
                <a:cs typeface="Trebuchet MS"/>
              </a:rPr>
              <a:t>Parallel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Stream: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latin typeface="Trebuchet MS"/>
                <a:cs typeface="Trebuchet MS"/>
              </a:rPr>
              <a:t>IntStream.</a:t>
            </a:r>
            <a:r>
              <a:rPr sz="2400" i="1" spc="-5" dirty="0">
                <a:latin typeface="Trebuchet MS"/>
                <a:cs typeface="Trebuchet MS"/>
              </a:rPr>
              <a:t>rangeClosed</a:t>
            </a:r>
            <a:r>
              <a:rPr sz="2400" spc="-5" dirty="0">
                <a:latin typeface="Trebuchet MS"/>
                <a:cs typeface="Trebuchet MS"/>
              </a:rPr>
              <a:t>(1,1000)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ts val="2740"/>
              </a:lnSpc>
              <a:spcBef>
                <a:spcPts val="120"/>
              </a:spcBef>
            </a:pPr>
            <a:r>
              <a:rPr sz="2400" spc="-10" dirty="0">
                <a:latin typeface="Trebuchet MS"/>
                <a:cs typeface="Trebuchet MS"/>
              </a:rPr>
              <a:t>.</a:t>
            </a:r>
            <a:r>
              <a:rPr sz="2400" b="1" spc="-10" dirty="0">
                <a:latin typeface="Trebuchet MS"/>
                <a:cs typeface="Trebuchet MS"/>
              </a:rPr>
              <a:t>parallel()</a:t>
            </a:r>
            <a:endParaRPr sz="2400">
              <a:latin typeface="Trebuchet MS"/>
              <a:cs typeface="Trebuchet MS"/>
            </a:endParaRPr>
          </a:p>
          <a:p>
            <a:pPr marL="1203960">
              <a:lnSpc>
                <a:spcPts val="2740"/>
              </a:lnSpc>
            </a:pPr>
            <a:r>
              <a:rPr sz="2400" spc="-5" dirty="0">
                <a:latin typeface="Trebuchet MS"/>
                <a:cs typeface="Trebuchet MS"/>
              </a:rPr>
              <a:t>.sum();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4015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45" dirty="0"/>
              <a:t>Parallel </a:t>
            </a:r>
            <a:r>
              <a:rPr spc="-5" dirty="0"/>
              <a:t>Stream works</a:t>
            </a:r>
            <a:r>
              <a:rPr spc="-1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627870" cy="256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39115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Trebuchet MS"/>
                <a:cs typeface="Trebuchet MS"/>
              </a:rPr>
              <a:t>Parallel </a:t>
            </a:r>
            <a:r>
              <a:rPr sz="2800" dirty="0">
                <a:latin typeface="Trebuchet MS"/>
                <a:cs typeface="Trebuchet MS"/>
              </a:rPr>
              <a:t>Stream uses the </a:t>
            </a:r>
            <a:r>
              <a:rPr sz="2800" b="1" spc="-20" dirty="0">
                <a:latin typeface="Trebuchet MS"/>
                <a:cs typeface="Trebuchet MS"/>
              </a:rPr>
              <a:t>Fork/Join </a:t>
            </a:r>
            <a:r>
              <a:rPr sz="2800" b="1" spc="-15" dirty="0">
                <a:latin typeface="Trebuchet MS"/>
                <a:cs typeface="Trebuchet MS"/>
              </a:rPr>
              <a:t>framework </a:t>
            </a:r>
            <a:r>
              <a:rPr sz="2800" dirty="0">
                <a:latin typeface="Trebuchet MS"/>
                <a:cs typeface="Trebuchet MS"/>
              </a:rPr>
              <a:t>that </a:t>
            </a:r>
            <a:r>
              <a:rPr sz="2800" spc="-5" dirty="0">
                <a:latin typeface="Trebuchet MS"/>
                <a:cs typeface="Trebuchet MS"/>
              </a:rPr>
              <a:t>got  introduced in Java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7.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How many Threads are created</a:t>
            </a:r>
            <a:r>
              <a:rPr sz="2800" b="1" spc="-40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?</a:t>
            </a:r>
            <a:endParaRPr sz="28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50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rebuchet MS"/>
                <a:cs typeface="Trebuchet MS"/>
              </a:rPr>
              <a:t>Number </a:t>
            </a:r>
            <a:r>
              <a:rPr sz="2400" spc="-5" dirty="0">
                <a:latin typeface="Trebuchet MS"/>
                <a:cs typeface="Trebuchet MS"/>
              </a:rPr>
              <a:t>of threads created </a:t>
            </a:r>
            <a:r>
              <a:rPr sz="2400" b="1" dirty="0">
                <a:latin typeface="Trebuchet MS"/>
                <a:cs typeface="Trebuchet MS"/>
              </a:rPr>
              <a:t>== </a:t>
            </a:r>
            <a:r>
              <a:rPr sz="2400" dirty="0">
                <a:latin typeface="Trebuchet MS"/>
                <a:cs typeface="Trebuchet MS"/>
              </a:rPr>
              <a:t>number </a:t>
            </a:r>
            <a:r>
              <a:rPr sz="2400" spc="-5" dirty="0">
                <a:latin typeface="Trebuchet MS"/>
                <a:cs typeface="Trebuchet MS"/>
              </a:rPr>
              <a:t>of processors available </a:t>
            </a:r>
            <a:r>
              <a:rPr sz="2400" dirty="0">
                <a:latin typeface="Trebuchet MS"/>
                <a:cs typeface="Trebuchet MS"/>
              </a:rPr>
              <a:t>in </a:t>
            </a:r>
            <a:r>
              <a:rPr sz="2400" spc="-5" dirty="0">
                <a:latin typeface="Trebuchet MS"/>
                <a:cs typeface="Trebuchet MS"/>
              </a:rPr>
              <a:t>the  </a:t>
            </a:r>
            <a:r>
              <a:rPr sz="2400" dirty="0">
                <a:latin typeface="Trebuchet MS"/>
                <a:cs typeface="Trebuchet MS"/>
              </a:rPr>
              <a:t>machine.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727" y="973816"/>
            <a:ext cx="6347082" cy="4900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347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 to</a:t>
            </a:r>
            <a:r>
              <a:rPr spc="-85" dirty="0"/>
              <a:t> </a:t>
            </a:r>
            <a:r>
              <a:rPr spc="-5" dirty="0"/>
              <a:t>Optional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133330" cy="242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Introduced as part of Java </a:t>
            </a:r>
            <a:r>
              <a:rPr sz="2800" dirty="0">
                <a:latin typeface="Trebuchet MS"/>
                <a:cs typeface="Trebuchet MS"/>
              </a:rPr>
              <a:t>8 </a:t>
            </a:r>
            <a:r>
              <a:rPr sz="2800" spc="-5" dirty="0">
                <a:latin typeface="Trebuchet MS"/>
                <a:cs typeface="Trebuchet MS"/>
              </a:rPr>
              <a:t>to represent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Non-Null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value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Trebuchet MS"/>
                <a:cs typeface="Trebuchet MS"/>
              </a:rPr>
              <a:t>Avoids </a:t>
            </a:r>
            <a:r>
              <a:rPr sz="2800" b="1" spc="-5" dirty="0">
                <a:latin typeface="Trebuchet MS"/>
                <a:cs typeface="Trebuchet MS"/>
              </a:rPr>
              <a:t>Null </a:t>
            </a:r>
            <a:r>
              <a:rPr sz="2800" b="1" spc="-25" dirty="0">
                <a:latin typeface="Trebuchet MS"/>
                <a:cs typeface="Trebuchet MS"/>
              </a:rPr>
              <a:t>Pointer </a:t>
            </a:r>
            <a:r>
              <a:rPr sz="2800" b="1" spc="-5" dirty="0">
                <a:latin typeface="Trebuchet MS"/>
                <a:cs typeface="Trebuchet MS"/>
              </a:rPr>
              <a:t>Exception </a:t>
            </a:r>
            <a:r>
              <a:rPr sz="2800" dirty="0">
                <a:latin typeface="Trebuchet MS"/>
                <a:cs typeface="Trebuchet MS"/>
              </a:rPr>
              <a:t>and </a:t>
            </a:r>
            <a:r>
              <a:rPr sz="2800" b="1" spc="-5" dirty="0">
                <a:latin typeface="Trebuchet MS"/>
                <a:cs typeface="Trebuchet MS"/>
              </a:rPr>
              <a:t>Unnecessary Null</a:t>
            </a:r>
            <a:r>
              <a:rPr sz="2800" b="1" spc="6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Checks.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Inspired from </a:t>
            </a:r>
            <a:r>
              <a:rPr sz="2800" dirty="0">
                <a:latin typeface="Trebuchet MS"/>
                <a:cs typeface="Trebuchet MS"/>
              </a:rPr>
              <a:t>the new </a:t>
            </a:r>
            <a:r>
              <a:rPr sz="2800" spc="-5" dirty="0">
                <a:latin typeface="Trebuchet MS"/>
                <a:cs typeface="Trebuchet MS"/>
              </a:rPr>
              <a:t>languages </a:t>
            </a:r>
            <a:r>
              <a:rPr sz="2800" dirty="0">
                <a:latin typeface="Trebuchet MS"/>
                <a:cs typeface="Trebuchet MS"/>
              </a:rPr>
              <a:t>such as </a:t>
            </a:r>
            <a:r>
              <a:rPr sz="2800" spc="-5" dirty="0">
                <a:latin typeface="Trebuchet MS"/>
                <a:cs typeface="Trebuchet MS"/>
              </a:rPr>
              <a:t>scala </a:t>
            </a:r>
            <a:r>
              <a:rPr sz="2800" dirty="0">
                <a:latin typeface="Trebuchet MS"/>
                <a:cs typeface="Trebuchet MS"/>
              </a:rPr>
              <a:t>, </a:t>
            </a:r>
            <a:r>
              <a:rPr sz="2800" spc="-5" dirty="0">
                <a:latin typeface="Trebuchet MS"/>
                <a:cs typeface="Trebuchet MS"/>
              </a:rPr>
              <a:t>groovy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etc.,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2819400"/>
            <a:ext cx="9540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Default </a:t>
            </a:r>
            <a:r>
              <a:rPr sz="4000" spc="-5" dirty="0"/>
              <a:t>and Static Methods </a:t>
            </a:r>
            <a:r>
              <a:rPr sz="4000" dirty="0"/>
              <a:t>in</a:t>
            </a:r>
            <a:r>
              <a:rPr sz="4000" spc="5" dirty="0"/>
              <a:t> </a:t>
            </a:r>
            <a:r>
              <a:rPr sz="4000" spc="-5" dirty="0"/>
              <a:t>Interfaces</a:t>
            </a:r>
            <a:endParaRPr sz="4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550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Interfaces in Java </a:t>
            </a:r>
            <a:r>
              <a:rPr dirty="0"/>
              <a:t>- Prior </a:t>
            </a:r>
            <a:r>
              <a:rPr spc="-5" dirty="0"/>
              <a:t>Java</a:t>
            </a:r>
            <a:r>
              <a:rPr spc="-85" dirty="0"/>
              <a:t> </a:t>
            </a:r>
            <a:r>
              <a:rPr dirty="0"/>
              <a:t>8: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286000"/>
            <a:ext cx="10431145" cy="351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Define the contract.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950">
              <a:latin typeface="Trebuchet MS"/>
              <a:cs typeface="Trebuchet MS"/>
            </a:endParaRPr>
          </a:p>
          <a:p>
            <a:pPr marL="241300" marR="5080" indent="-228600">
              <a:lnSpc>
                <a:spcPct val="774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Only allowed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spc="-5" dirty="0">
                <a:latin typeface="Trebuchet MS"/>
                <a:cs typeface="Trebuchet MS"/>
              </a:rPr>
              <a:t>declare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method. Not allowed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spc="-5" dirty="0">
                <a:latin typeface="Trebuchet MS"/>
                <a:cs typeface="Trebuchet MS"/>
              </a:rPr>
              <a:t>implement 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method </a:t>
            </a:r>
            <a:r>
              <a:rPr sz="2800" dirty="0">
                <a:latin typeface="Trebuchet MS"/>
                <a:cs typeface="Trebuchet MS"/>
              </a:rPr>
              <a:t>in</a:t>
            </a:r>
            <a:r>
              <a:rPr sz="2800" spc="-5" dirty="0">
                <a:latin typeface="Trebuchet MS"/>
                <a:cs typeface="Trebuchet MS"/>
              </a:rPr>
              <a:t> Interface.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3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Implementation </a:t>
            </a:r>
            <a:r>
              <a:rPr sz="2800" dirty="0">
                <a:latin typeface="Trebuchet MS"/>
                <a:cs typeface="Trebuchet MS"/>
              </a:rPr>
              <a:t>is </a:t>
            </a:r>
            <a:r>
              <a:rPr sz="2800" spc="-5" dirty="0">
                <a:latin typeface="Trebuchet MS"/>
                <a:cs typeface="Trebuchet MS"/>
              </a:rPr>
              <a:t>only allowed </a:t>
            </a:r>
            <a:r>
              <a:rPr sz="2800" dirty="0">
                <a:latin typeface="Trebuchet MS"/>
                <a:cs typeface="Trebuchet MS"/>
              </a:rPr>
              <a:t>in </a:t>
            </a:r>
            <a:r>
              <a:rPr sz="2800" spc="-5" dirty="0">
                <a:latin typeface="Trebuchet MS"/>
                <a:cs typeface="Trebuchet MS"/>
              </a:rPr>
              <a:t>the Implementation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class.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Not easy for an interface to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evolve.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494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Default </a:t>
            </a:r>
            <a:r>
              <a:rPr spc="-5" dirty="0"/>
              <a:t>Methods </a:t>
            </a:r>
            <a:r>
              <a:rPr dirty="0"/>
              <a:t>– </a:t>
            </a:r>
            <a:r>
              <a:rPr spc="-5" dirty="0"/>
              <a:t>Java</a:t>
            </a:r>
            <a:r>
              <a:rPr spc="-50" dirty="0"/>
              <a:t> </a:t>
            </a: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41500"/>
            <a:ext cx="10135870" cy="442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Trebuchet MS"/>
                <a:cs typeface="Trebuchet MS"/>
              </a:rPr>
              <a:t>default </a:t>
            </a:r>
            <a:r>
              <a:rPr sz="2400" spc="-5" dirty="0">
                <a:latin typeface="Trebuchet MS"/>
                <a:cs typeface="Trebuchet MS"/>
              </a:rPr>
              <a:t>keyword </a:t>
            </a:r>
            <a:r>
              <a:rPr sz="2400" dirty="0">
                <a:latin typeface="Trebuchet MS"/>
                <a:cs typeface="Trebuchet MS"/>
              </a:rPr>
              <a:t>is </a:t>
            </a:r>
            <a:r>
              <a:rPr sz="2400" spc="-5" dirty="0">
                <a:latin typeface="Trebuchet MS"/>
                <a:cs typeface="Trebuchet MS"/>
              </a:rPr>
              <a:t>used to identify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default method </a:t>
            </a:r>
            <a:r>
              <a:rPr sz="2400" dirty="0">
                <a:latin typeface="Trebuchet MS"/>
                <a:cs typeface="Trebuchet MS"/>
              </a:rPr>
              <a:t>in </a:t>
            </a:r>
            <a:r>
              <a:rPr sz="2400" spc="-5" dirty="0">
                <a:latin typeface="Trebuchet MS"/>
                <a:cs typeface="Trebuchet MS"/>
              </a:rPr>
              <a:t>an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interface.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Trebuchet MS"/>
                <a:cs typeface="Trebuchet MS"/>
              </a:rPr>
              <a:t>Example </a:t>
            </a:r>
            <a:r>
              <a:rPr sz="2200" b="1" dirty="0">
                <a:latin typeface="Trebuchet MS"/>
                <a:cs typeface="Trebuchet MS"/>
              </a:rPr>
              <a:t>from List Interface:</a:t>
            </a:r>
            <a:endParaRPr sz="2200">
              <a:latin typeface="Trebuchet MS"/>
              <a:cs typeface="Trebuchet MS"/>
            </a:endParaRPr>
          </a:p>
          <a:p>
            <a:pPr marL="241935" marR="6250305" indent="-229870">
              <a:lnSpc>
                <a:spcPct val="77800"/>
              </a:lnSpc>
              <a:spcBef>
                <a:spcPts val="755"/>
              </a:spcBef>
            </a:pP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default </a:t>
            </a:r>
            <a:r>
              <a:rPr sz="1500" b="1" spc="-5" dirty="0">
                <a:latin typeface="Trebuchet MS"/>
                <a:cs typeface="Trebuchet MS"/>
              </a:rPr>
              <a:t>void </a:t>
            </a:r>
            <a:r>
              <a:rPr sz="1500" spc="-5" dirty="0">
                <a:latin typeface="Trebuchet MS"/>
                <a:cs typeface="Trebuchet MS"/>
              </a:rPr>
              <a:t>sort(Comparator&lt;? </a:t>
            </a:r>
            <a:r>
              <a:rPr sz="1500" b="1" dirty="0">
                <a:latin typeface="Trebuchet MS"/>
                <a:cs typeface="Trebuchet MS"/>
              </a:rPr>
              <a:t>super </a:t>
            </a:r>
            <a:r>
              <a:rPr sz="1500" spc="-5" dirty="0">
                <a:latin typeface="Trebuchet MS"/>
                <a:cs typeface="Trebuchet MS"/>
              </a:rPr>
              <a:t>E&gt; </a:t>
            </a:r>
            <a:r>
              <a:rPr sz="1500" dirty="0">
                <a:latin typeface="Trebuchet MS"/>
                <a:cs typeface="Trebuchet MS"/>
              </a:rPr>
              <a:t>c) {  </a:t>
            </a:r>
            <a:r>
              <a:rPr sz="1500" spc="-5" dirty="0">
                <a:latin typeface="Trebuchet MS"/>
                <a:cs typeface="Trebuchet MS"/>
              </a:rPr>
              <a:t>Object[] </a:t>
            </a:r>
            <a:r>
              <a:rPr sz="1500" dirty="0">
                <a:latin typeface="Trebuchet MS"/>
                <a:cs typeface="Trebuchet MS"/>
              </a:rPr>
              <a:t>a =</a:t>
            </a:r>
            <a:r>
              <a:rPr sz="1500" spc="-10" dirty="0">
                <a:latin typeface="Trebuchet MS"/>
                <a:cs typeface="Trebuchet MS"/>
              </a:rPr>
              <a:t> </a:t>
            </a:r>
            <a:r>
              <a:rPr sz="1500" b="1" spc="-5" dirty="0">
                <a:latin typeface="Trebuchet MS"/>
                <a:cs typeface="Trebuchet MS"/>
              </a:rPr>
              <a:t>this</a:t>
            </a:r>
            <a:r>
              <a:rPr sz="1500" spc="-5" dirty="0">
                <a:latin typeface="Trebuchet MS"/>
                <a:cs typeface="Trebuchet MS"/>
              </a:rPr>
              <a:t>.toArray();</a:t>
            </a:r>
            <a:endParaRPr sz="1500">
              <a:latin typeface="Trebuchet MS"/>
              <a:cs typeface="Trebuchet MS"/>
            </a:endParaRPr>
          </a:p>
          <a:p>
            <a:pPr marL="241935" marR="6767195" indent="-10795">
              <a:lnSpc>
                <a:spcPct val="77800"/>
              </a:lnSpc>
            </a:pPr>
            <a:r>
              <a:rPr sz="1500" spc="-5" dirty="0">
                <a:latin typeface="Trebuchet MS"/>
                <a:cs typeface="Trebuchet MS"/>
              </a:rPr>
              <a:t>Arrays.</a:t>
            </a:r>
            <a:r>
              <a:rPr sz="1500" i="1" spc="-5" dirty="0">
                <a:latin typeface="Trebuchet MS"/>
                <a:cs typeface="Trebuchet MS"/>
              </a:rPr>
              <a:t>sort</a:t>
            </a:r>
            <a:r>
              <a:rPr sz="1500" spc="-5" dirty="0">
                <a:latin typeface="Trebuchet MS"/>
                <a:cs typeface="Trebuchet MS"/>
              </a:rPr>
              <a:t>(a, (Comparator) </a:t>
            </a:r>
            <a:r>
              <a:rPr sz="1500" dirty="0">
                <a:latin typeface="Trebuchet MS"/>
                <a:cs typeface="Trebuchet MS"/>
              </a:rPr>
              <a:t>c);  </a:t>
            </a:r>
            <a:r>
              <a:rPr sz="1500" spc="-5" dirty="0">
                <a:latin typeface="Trebuchet MS"/>
                <a:cs typeface="Trebuchet MS"/>
              </a:rPr>
              <a:t>ListIterator&lt;E&gt; </a:t>
            </a:r>
            <a:r>
              <a:rPr sz="1500" dirty="0">
                <a:latin typeface="Trebuchet MS"/>
                <a:cs typeface="Trebuchet MS"/>
              </a:rPr>
              <a:t>i =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b="1" spc="-5" dirty="0">
                <a:latin typeface="Trebuchet MS"/>
                <a:cs typeface="Trebuchet MS"/>
              </a:rPr>
              <a:t>this</a:t>
            </a:r>
            <a:r>
              <a:rPr sz="1500" spc="-5" dirty="0">
                <a:latin typeface="Trebuchet MS"/>
                <a:cs typeface="Trebuchet MS"/>
              </a:rPr>
              <a:t>.listIterator();</a:t>
            </a:r>
            <a:endParaRPr sz="1500">
              <a:latin typeface="Trebuchet MS"/>
              <a:cs typeface="Trebuchet MS"/>
            </a:endParaRPr>
          </a:p>
          <a:p>
            <a:pPr marL="471805" marR="8277859" indent="-229870">
              <a:lnSpc>
                <a:spcPct val="75000"/>
              </a:lnSpc>
              <a:spcBef>
                <a:spcPts val="50"/>
              </a:spcBef>
            </a:pPr>
            <a:r>
              <a:rPr sz="1500" b="1" dirty="0">
                <a:latin typeface="Trebuchet MS"/>
                <a:cs typeface="Trebuchet MS"/>
              </a:rPr>
              <a:t>for </a:t>
            </a:r>
            <a:r>
              <a:rPr sz="1500" spc="-5" dirty="0">
                <a:latin typeface="Trebuchet MS"/>
                <a:cs typeface="Trebuchet MS"/>
              </a:rPr>
              <a:t>(Object </a:t>
            </a:r>
            <a:r>
              <a:rPr sz="1500" dirty="0">
                <a:latin typeface="Trebuchet MS"/>
                <a:cs typeface="Trebuchet MS"/>
              </a:rPr>
              <a:t>e : </a:t>
            </a:r>
            <a:r>
              <a:rPr sz="1500" spc="-5" dirty="0">
                <a:latin typeface="Trebuchet MS"/>
                <a:cs typeface="Trebuchet MS"/>
              </a:rPr>
              <a:t>a)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{  i.next();  </a:t>
            </a:r>
            <a:r>
              <a:rPr sz="1500" spc="-5" dirty="0">
                <a:latin typeface="Trebuchet MS"/>
                <a:cs typeface="Trebuchet MS"/>
              </a:rPr>
              <a:t>i.set((E)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e);</a:t>
            </a:r>
            <a:endParaRPr sz="1500">
              <a:latin typeface="Trebuchet MS"/>
              <a:cs typeface="Trebuchet MS"/>
            </a:endParaRPr>
          </a:p>
          <a:p>
            <a:pPr marL="241935">
              <a:lnSpc>
                <a:spcPts val="1200"/>
              </a:lnSpc>
            </a:pPr>
            <a:r>
              <a:rPr sz="1500" dirty="0">
                <a:latin typeface="Trebuchet MS"/>
                <a:cs typeface="Trebuchet MS"/>
              </a:rPr>
              <a:t>}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ts val="1600"/>
              </a:lnSpc>
            </a:pPr>
            <a:r>
              <a:rPr sz="1500" dirty="0">
                <a:latin typeface="Trebuchet MS"/>
                <a:cs typeface="Trebuchet MS"/>
              </a:rPr>
              <a:t>}</a:t>
            </a:r>
            <a:endParaRPr sz="1500">
              <a:latin typeface="Trebuchet MS"/>
              <a:cs typeface="Trebuchet MS"/>
            </a:endParaRPr>
          </a:p>
          <a:p>
            <a:pPr marL="241300" marR="5080" indent="-228600">
              <a:lnSpc>
                <a:spcPct val="79900"/>
              </a:lnSpc>
              <a:spcBef>
                <a:spcPts val="108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" dirty="0">
                <a:latin typeface="Trebuchet MS"/>
                <a:cs typeface="Trebuchet MS"/>
              </a:rPr>
              <a:t>Prior </a:t>
            </a:r>
            <a:r>
              <a:rPr sz="2400" dirty="0">
                <a:latin typeface="Trebuchet MS"/>
                <a:cs typeface="Trebuchet MS"/>
              </a:rPr>
              <a:t>to </a:t>
            </a:r>
            <a:r>
              <a:rPr sz="2400" spc="-5" dirty="0">
                <a:latin typeface="Trebuchet MS"/>
                <a:cs typeface="Trebuchet MS"/>
              </a:rPr>
              <a:t>Java </a:t>
            </a:r>
            <a:r>
              <a:rPr sz="2400" dirty="0">
                <a:latin typeface="Trebuchet MS"/>
                <a:cs typeface="Trebuchet MS"/>
              </a:rPr>
              <a:t>8 </a:t>
            </a:r>
            <a:r>
              <a:rPr sz="2400" spc="-5" dirty="0">
                <a:latin typeface="Trebuchet MS"/>
                <a:cs typeface="Trebuchet MS"/>
              </a:rPr>
              <a:t>we normally use Collections.sort() </a:t>
            </a:r>
            <a:r>
              <a:rPr sz="2400" dirty="0">
                <a:latin typeface="Trebuchet MS"/>
                <a:cs typeface="Trebuchet MS"/>
              </a:rPr>
              <a:t>to </a:t>
            </a:r>
            <a:r>
              <a:rPr sz="2400" spc="-5" dirty="0">
                <a:latin typeface="Trebuchet MS"/>
                <a:cs typeface="Trebuchet MS"/>
              </a:rPr>
              <a:t>perform </a:t>
            </a: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similar  operation.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rebuchet MS"/>
                <a:cs typeface="Trebuchet MS"/>
              </a:rPr>
              <a:t>Can be overridden in the Implementation </a:t>
            </a:r>
            <a:r>
              <a:rPr sz="2400" dirty="0">
                <a:latin typeface="Trebuchet MS"/>
                <a:cs typeface="Trebuchet MS"/>
              </a:rPr>
              <a:t>class.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rebuchet MS"/>
                <a:cs typeface="Trebuchet MS"/>
              </a:rPr>
              <a:t>Used to evolve the Interfaces 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-5" dirty="0">
                <a:latin typeface="Trebuchet MS"/>
                <a:cs typeface="Trebuchet MS"/>
              </a:rPr>
              <a:t> Java.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064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Static Methods </a:t>
            </a:r>
            <a:r>
              <a:rPr dirty="0"/>
              <a:t>– </a:t>
            </a:r>
            <a:r>
              <a:rPr spc="-5" dirty="0"/>
              <a:t>Java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511665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Similar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b="1" dirty="0">
                <a:latin typeface="Trebuchet MS"/>
                <a:cs typeface="Trebuchet MS"/>
              </a:rPr>
              <a:t>default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methods.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This </a:t>
            </a:r>
            <a:r>
              <a:rPr sz="2800" spc="-5" dirty="0">
                <a:latin typeface="Trebuchet MS"/>
                <a:cs typeface="Trebuchet MS"/>
              </a:rPr>
              <a:t>cannot </a:t>
            </a:r>
            <a:r>
              <a:rPr sz="2800" dirty="0">
                <a:latin typeface="Trebuchet MS"/>
                <a:cs typeface="Trebuchet MS"/>
              </a:rPr>
              <a:t>be </a:t>
            </a:r>
            <a:r>
              <a:rPr sz="2800" spc="-5" dirty="0">
                <a:latin typeface="Trebuchet MS"/>
                <a:cs typeface="Trebuchet MS"/>
              </a:rPr>
              <a:t>overridden </a:t>
            </a:r>
            <a:r>
              <a:rPr sz="2800" dirty="0">
                <a:latin typeface="Trebuchet MS"/>
                <a:cs typeface="Trebuchet MS"/>
              </a:rPr>
              <a:t>by the </a:t>
            </a:r>
            <a:r>
              <a:rPr sz="2800" spc="-5" dirty="0">
                <a:latin typeface="Trebuchet MS"/>
                <a:cs typeface="Trebuchet MS"/>
              </a:rPr>
              <a:t>implementation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classes.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004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What is </a:t>
            </a:r>
            <a:r>
              <a:rPr b="0" spc="-5" dirty="0">
                <a:latin typeface="Trebuchet MS"/>
                <a:cs typeface="Trebuchet MS"/>
              </a:rPr>
              <a:t>Lambda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Expression?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324100"/>
            <a:ext cx="10168255" cy="3637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Lambda </a:t>
            </a:r>
            <a:r>
              <a:rPr sz="2800" dirty="0">
                <a:latin typeface="Trebuchet MS"/>
                <a:cs typeface="Trebuchet MS"/>
              </a:rPr>
              <a:t>is </a:t>
            </a:r>
            <a:r>
              <a:rPr sz="2800" spc="-5" dirty="0">
                <a:latin typeface="Trebuchet MS"/>
                <a:cs typeface="Trebuchet MS"/>
              </a:rPr>
              <a:t>equivalent to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function (method) without </a:t>
            </a:r>
            <a:r>
              <a:rPr sz="2800" dirty="0">
                <a:latin typeface="Trebuchet MS"/>
                <a:cs typeface="Trebuchet MS"/>
              </a:rPr>
              <a:t>a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name.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Trebuchet MS"/>
                <a:cs typeface="Trebuchet MS"/>
              </a:rPr>
              <a:t>Lambda’s </a:t>
            </a:r>
            <a:r>
              <a:rPr sz="2800" spc="-5" dirty="0">
                <a:latin typeface="Trebuchet MS"/>
                <a:cs typeface="Trebuchet MS"/>
              </a:rPr>
              <a:t>are also referred as </a:t>
            </a:r>
            <a:r>
              <a:rPr sz="2800" b="1" spc="-5" dirty="0">
                <a:latin typeface="Trebuchet MS"/>
                <a:cs typeface="Trebuchet MS"/>
              </a:rPr>
              <a:t>Anonymous</a:t>
            </a:r>
            <a:r>
              <a:rPr sz="2800" b="1" spc="4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functions.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Method parameters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Method Body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latin typeface="Trebuchet MS"/>
                <a:cs typeface="Trebuchet MS"/>
              </a:rPr>
              <a:t>Return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Type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Lambdas </a:t>
            </a:r>
            <a:r>
              <a:rPr sz="2800" dirty="0">
                <a:latin typeface="Trebuchet MS"/>
                <a:cs typeface="Trebuchet MS"/>
              </a:rPr>
              <a:t>are </a:t>
            </a:r>
            <a:r>
              <a:rPr sz="2800" spc="-5" dirty="0">
                <a:latin typeface="Trebuchet MS"/>
                <a:cs typeface="Trebuchet MS"/>
              </a:rPr>
              <a:t>not </a:t>
            </a:r>
            <a:r>
              <a:rPr sz="2800" dirty="0">
                <a:latin typeface="Trebuchet MS"/>
                <a:cs typeface="Trebuchet MS"/>
              </a:rPr>
              <a:t>tied to any </a:t>
            </a:r>
            <a:r>
              <a:rPr sz="2800" spc="-5" dirty="0">
                <a:latin typeface="Trebuchet MS"/>
                <a:cs typeface="Trebuchet MS"/>
              </a:rPr>
              <a:t>class like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regular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method.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Trebuchet MS"/>
                <a:cs typeface="Trebuchet MS"/>
              </a:rPr>
              <a:t>Lambda </a:t>
            </a:r>
            <a:r>
              <a:rPr sz="2800" dirty="0">
                <a:latin typeface="Trebuchet MS"/>
                <a:cs typeface="Trebuchet MS"/>
              </a:rPr>
              <a:t>can </a:t>
            </a:r>
            <a:r>
              <a:rPr sz="2800" spc="-5" dirty="0">
                <a:latin typeface="Trebuchet MS"/>
                <a:cs typeface="Trebuchet MS"/>
              </a:rPr>
              <a:t>also be </a:t>
            </a:r>
            <a:r>
              <a:rPr sz="2800" dirty="0">
                <a:latin typeface="Trebuchet MS"/>
                <a:cs typeface="Trebuchet MS"/>
              </a:rPr>
              <a:t>assigned to </a:t>
            </a:r>
            <a:r>
              <a:rPr sz="2800" spc="-5" dirty="0">
                <a:latin typeface="Trebuchet MS"/>
                <a:cs typeface="Trebuchet MS"/>
              </a:rPr>
              <a:t>variable </a:t>
            </a:r>
            <a:r>
              <a:rPr sz="2800" dirty="0">
                <a:latin typeface="Trebuchet MS"/>
                <a:cs typeface="Trebuchet MS"/>
              </a:rPr>
              <a:t>and </a:t>
            </a:r>
            <a:r>
              <a:rPr sz="2800" spc="-5" dirty="0">
                <a:latin typeface="Trebuchet MS"/>
                <a:cs typeface="Trebuchet MS"/>
              </a:rPr>
              <a:t>passed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around.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10209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Abstract </a:t>
            </a:r>
            <a:r>
              <a:rPr spc="-5" dirty="0"/>
              <a:t>Classes vs Interfaces in Java</a:t>
            </a:r>
            <a:r>
              <a:rPr spc="-15" dirty="0"/>
              <a:t> </a:t>
            </a: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786620" cy="181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Instance variables are not allowed </a:t>
            </a:r>
            <a:r>
              <a:rPr sz="2800" dirty="0">
                <a:latin typeface="Trebuchet MS"/>
                <a:cs typeface="Trebuchet MS"/>
              </a:rPr>
              <a:t>in</a:t>
            </a:r>
            <a:r>
              <a:rPr sz="2800" spc="-5" dirty="0">
                <a:latin typeface="Trebuchet MS"/>
                <a:cs typeface="Trebuchet MS"/>
              </a:rPr>
              <a:t> Interfaces.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9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class </a:t>
            </a:r>
            <a:r>
              <a:rPr sz="2800" dirty="0">
                <a:latin typeface="Trebuchet MS"/>
                <a:cs typeface="Trebuchet MS"/>
              </a:rPr>
              <a:t>can extend </a:t>
            </a:r>
            <a:r>
              <a:rPr sz="2800" spc="-5" dirty="0">
                <a:latin typeface="Trebuchet MS"/>
                <a:cs typeface="Trebuchet MS"/>
              </a:rPr>
              <a:t>only one class but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class </a:t>
            </a:r>
            <a:r>
              <a:rPr sz="2800" dirty="0">
                <a:latin typeface="Trebuchet MS"/>
                <a:cs typeface="Trebuchet MS"/>
              </a:rPr>
              <a:t>can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implement  multiple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interfaces.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</a:pPr>
            <a:r>
              <a:rPr dirty="0"/>
              <a:t>Does </a:t>
            </a:r>
            <a:r>
              <a:rPr spc="-5" dirty="0"/>
              <a:t>this enable Multiple Inheritance </a:t>
            </a:r>
            <a:r>
              <a:rPr dirty="0"/>
              <a:t>in  </a:t>
            </a:r>
            <a:r>
              <a:rPr spc="-5" dirty="0"/>
              <a:t>Java?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6393180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rebuchet MS"/>
                <a:cs typeface="Trebuchet MS"/>
              </a:rPr>
              <a:t>Yes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This was </a:t>
            </a:r>
            <a:r>
              <a:rPr sz="2800" spc="-5" dirty="0">
                <a:latin typeface="Trebuchet MS"/>
                <a:cs typeface="Trebuchet MS"/>
              </a:rPr>
              <a:t>never possible before Java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8.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368300"/>
            <a:ext cx="8138159" cy="12674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</a:pPr>
            <a:r>
              <a:rPr spc="-5" dirty="0"/>
              <a:t>Introduction to New </a:t>
            </a:r>
            <a:r>
              <a:rPr spc="-25" dirty="0"/>
              <a:t>Date/Time  </a:t>
            </a:r>
            <a:r>
              <a:rPr spc="-20" dirty="0"/>
              <a:t>Libraries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41500"/>
            <a:ext cx="9903460" cy="407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55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LocalDate, </a:t>
            </a:r>
            <a:r>
              <a:rPr sz="2500" spc="-15" dirty="0">
                <a:latin typeface="Trebuchet MS"/>
                <a:cs typeface="Trebuchet MS"/>
              </a:rPr>
              <a:t>LocalTime </a:t>
            </a:r>
            <a:r>
              <a:rPr sz="2500" spc="-5" dirty="0">
                <a:latin typeface="Trebuchet MS"/>
                <a:cs typeface="Trebuchet MS"/>
              </a:rPr>
              <a:t>and </a:t>
            </a:r>
            <a:r>
              <a:rPr sz="2500" spc="-10" dirty="0">
                <a:latin typeface="Trebuchet MS"/>
                <a:cs typeface="Trebuchet MS"/>
              </a:rPr>
              <a:t>LocalDateTime </a:t>
            </a:r>
            <a:r>
              <a:rPr sz="2500" spc="-5" dirty="0">
                <a:latin typeface="Trebuchet MS"/>
                <a:cs typeface="Trebuchet MS"/>
              </a:rPr>
              <a:t>and part of the</a:t>
            </a:r>
            <a:r>
              <a:rPr sz="2500" spc="50" dirty="0">
                <a:latin typeface="Trebuchet MS"/>
                <a:cs typeface="Trebuchet MS"/>
              </a:rPr>
              <a:t> </a:t>
            </a:r>
            <a:r>
              <a:rPr sz="2500" b="1" dirty="0">
                <a:latin typeface="Trebuchet MS"/>
                <a:cs typeface="Trebuchet MS"/>
              </a:rPr>
              <a:t>java.time</a:t>
            </a:r>
            <a:endParaRPr sz="2500">
              <a:latin typeface="Trebuchet MS"/>
              <a:cs typeface="Trebuchet MS"/>
            </a:endParaRPr>
          </a:p>
          <a:p>
            <a:pPr marL="241300">
              <a:lnSpc>
                <a:spcPts val="2550"/>
              </a:lnSpc>
            </a:pPr>
            <a:r>
              <a:rPr sz="2500" spc="-5" dirty="0">
                <a:latin typeface="Trebuchet MS"/>
                <a:cs typeface="Trebuchet MS"/>
              </a:rPr>
              <a:t>package.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rebuchet MS"/>
              <a:cs typeface="Trebuchet MS"/>
            </a:endParaRPr>
          </a:p>
          <a:p>
            <a:pPr marL="241300" marR="170815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These </a:t>
            </a:r>
            <a:r>
              <a:rPr sz="2500" dirty="0">
                <a:latin typeface="Trebuchet MS"/>
                <a:cs typeface="Trebuchet MS"/>
              </a:rPr>
              <a:t>new </a:t>
            </a:r>
            <a:r>
              <a:rPr sz="2500" spc="-5" dirty="0">
                <a:latin typeface="Trebuchet MS"/>
                <a:cs typeface="Trebuchet MS"/>
              </a:rPr>
              <a:t>classes are created </a:t>
            </a:r>
            <a:r>
              <a:rPr sz="2500" dirty="0">
                <a:latin typeface="Trebuchet MS"/>
                <a:cs typeface="Trebuchet MS"/>
              </a:rPr>
              <a:t>with the </a:t>
            </a:r>
            <a:r>
              <a:rPr sz="2500" spc="-5" dirty="0">
                <a:latin typeface="Trebuchet MS"/>
                <a:cs typeface="Trebuchet MS"/>
              </a:rPr>
              <a:t>inspiration from </a:t>
            </a:r>
            <a:r>
              <a:rPr sz="2500" dirty="0">
                <a:latin typeface="Trebuchet MS"/>
                <a:cs typeface="Trebuchet MS"/>
              </a:rPr>
              <a:t>the </a:t>
            </a:r>
            <a:r>
              <a:rPr sz="2500" b="1" dirty="0">
                <a:latin typeface="Trebuchet MS"/>
                <a:cs typeface="Trebuchet MS"/>
              </a:rPr>
              <a:t>Joda-  </a:t>
            </a:r>
            <a:r>
              <a:rPr sz="2500" b="1" spc="-25" dirty="0">
                <a:latin typeface="Trebuchet MS"/>
                <a:cs typeface="Trebuchet MS"/>
              </a:rPr>
              <a:t>Time</a:t>
            </a:r>
            <a:r>
              <a:rPr sz="2500" b="1" spc="-10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library.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rebuchet MS"/>
                <a:cs typeface="Trebuchet MS"/>
              </a:rPr>
              <a:t>All the new </a:t>
            </a:r>
            <a:r>
              <a:rPr sz="2500" spc="-5" dirty="0">
                <a:latin typeface="Trebuchet MS"/>
                <a:cs typeface="Trebuchet MS"/>
              </a:rPr>
              <a:t>time libraries </a:t>
            </a:r>
            <a:r>
              <a:rPr sz="2500" dirty="0">
                <a:latin typeface="Trebuchet MS"/>
                <a:cs typeface="Trebuchet MS"/>
              </a:rPr>
              <a:t>are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b="1" spc="-5" dirty="0">
                <a:latin typeface="Trebuchet MS"/>
                <a:cs typeface="Trebuchet MS"/>
              </a:rPr>
              <a:t>Immutable</a:t>
            </a:r>
            <a:r>
              <a:rPr sz="2500" spc="-5" dirty="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Supporting classes like </a:t>
            </a:r>
            <a:r>
              <a:rPr sz="2500" b="1" spc="-5" dirty="0">
                <a:latin typeface="Trebuchet MS"/>
                <a:cs typeface="Trebuchet MS"/>
              </a:rPr>
              <a:t>Instant, </a:t>
            </a:r>
            <a:r>
              <a:rPr sz="2500" b="1" spc="-20" dirty="0">
                <a:latin typeface="Trebuchet MS"/>
                <a:cs typeface="Trebuchet MS"/>
              </a:rPr>
              <a:t>Duration,Period </a:t>
            </a:r>
            <a:r>
              <a:rPr sz="2500" spc="-5" dirty="0">
                <a:latin typeface="Trebuchet MS"/>
                <a:cs typeface="Trebuchet MS"/>
              </a:rPr>
              <a:t>and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etc.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Date, </a:t>
            </a:r>
            <a:r>
              <a:rPr sz="2500" dirty="0">
                <a:latin typeface="Trebuchet MS"/>
                <a:cs typeface="Trebuchet MS"/>
              </a:rPr>
              <a:t>Calendar </a:t>
            </a:r>
            <a:r>
              <a:rPr sz="2500" spc="-5" dirty="0">
                <a:latin typeface="Trebuchet MS"/>
                <a:cs typeface="Trebuchet MS"/>
              </a:rPr>
              <a:t>prior to Java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8.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1828800"/>
            <a:ext cx="8685530" cy="242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rebuchet MS"/>
                <a:cs typeface="Trebuchet MS"/>
              </a:rPr>
              <a:t>LocalDate: </a:t>
            </a:r>
            <a:r>
              <a:rPr sz="2800" spc="-5" dirty="0">
                <a:latin typeface="Trebuchet MS"/>
                <a:cs typeface="Trebuchet MS"/>
              </a:rPr>
              <a:t>Used to represent the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date.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>
                <a:latin typeface="Trebuchet MS"/>
                <a:cs typeface="Trebuchet MS"/>
              </a:rPr>
              <a:t>LocalTime: </a:t>
            </a:r>
            <a:r>
              <a:rPr sz="2800" spc="-5" dirty="0">
                <a:latin typeface="Trebuchet MS"/>
                <a:cs typeface="Trebuchet MS"/>
              </a:rPr>
              <a:t>Used to represent the time.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Trebuchet MS"/>
                <a:cs typeface="Trebuchet MS"/>
              </a:rPr>
              <a:t>LocalDateTime: </a:t>
            </a:r>
            <a:r>
              <a:rPr sz="2800" spc="-5" dirty="0">
                <a:latin typeface="Trebuchet MS"/>
                <a:cs typeface="Trebuchet MS"/>
              </a:rPr>
              <a:t>Used to represent the </a:t>
            </a:r>
            <a:r>
              <a:rPr sz="2800" dirty="0">
                <a:latin typeface="Trebuchet MS"/>
                <a:cs typeface="Trebuchet MS"/>
              </a:rPr>
              <a:t>date </a:t>
            </a:r>
            <a:r>
              <a:rPr sz="2800" spc="-5" dirty="0">
                <a:latin typeface="Trebuchet MS"/>
                <a:cs typeface="Trebuchet MS"/>
              </a:rPr>
              <a:t>and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time.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1899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Period: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35911"/>
            <a:ext cx="10339705" cy="26790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28600" marR="251460" indent="-215900">
              <a:lnSpc>
                <a:spcPct val="69700"/>
              </a:lnSpc>
              <a:spcBef>
                <a:spcPts val="1090"/>
              </a:spcBef>
              <a:buFont typeface="Arial"/>
              <a:buChar char="•"/>
              <a:tabLst>
                <a:tab pos="228600" algn="l"/>
              </a:tabLst>
            </a:pPr>
            <a:r>
              <a:rPr sz="2750" spc="-25" dirty="0">
                <a:latin typeface="Trebuchet MS"/>
                <a:cs typeface="Trebuchet MS"/>
              </a:rPr>
              <a:t>Period </a:t>
            </a:r>
            <a:r>
              <a:rPr sz="2750" spc="-5" dirty="0">
                <a:latin typeface="Trebuchet MS"/>
                <a:cs typeface="Trebuchet MS"/>
              </a:rPr>
              <a:t>is a date-based representation of time in </a:t>
            </a:r>
            <a:r>
              <a:rPr sz="2750" b="1" spc="-5" dirty="0">
                <a:latin typeface="Trebuchet MS"/>
                <a:cs typeface="Trebuchet MS"/>
              </a:rPr>
              <a:t>Days , Months  and </a:t>
            </a:r>
            <a:r>
              <a:rPr sz="2750" b="1" spc="-55" dirty="0">
                <a:latin typeface="Trebuchet MS"/>
                <a:cs typeface="Trebuchet MS"/>
              </a:rPr>
              <a:t>Years </a:t>
            </a:r>
            <a:r>
              <a:rPr sz="2750" spc="-10" dirty="0">
                <a:latin typeface="Trebuchet MS"/>
                <a:cs typeface="Trebuchet MS"/>
              </a:rPr>
              <a:t>and </a:t>
            </a:r>
            <a:r>
              <a:rPr sz="2750" spc="-5" dirty="0">
                <a:latin typeface="Trebuchet MS"/>
                <a:cs typeface="Trebuchet MS"/>
              </a:rPr>
              <a:t>is part </a:t>
            </a:r>
            <a:r>
              <a:rPr sz="2750" spc="-10" dirty="0">
                <a:latin typeface="Trebuchet MS"/>
                <a:cs typeface="Trebuchet MS"/>
              </a:rPr>
              <a:t>of the </a:t>
            </a:r>
            <a:r>
              <a:rPr sz="2750" b="1" spc="-5" dirty="0">
                <a:latin typeface="Trebuchet MS"/>
                <a:cs typeface="Trebuchet MS"/>
              </a:rPr>
              <a:t>java.time</a:t>
            </a:r>
            <a:r>
              <a:rPr sz="2750" b="1" dirty="0">
                <a:latin typeface="Trebuchet MS"/>
                <a:cs typeface="Trebuchet MS"/>
              </a:rPr>
              <a:t> </a:t>
            </a:r>
            <a:r>
              <a:rPr sz="2750" spc="-5" dirty="0">
                <a:latin typeface="Trebuchet MS"/>
                <a:cs typeface="Trebuchet MS"/>
              </a:rPr>
              <a:t>package.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50">
              <a:latin typeface="Trebuchet MS"/>
              <a:cs typeface="Trebuchet MS"/>
            </a:endParaRPr>
          </a:p>
          <a:p>
            <a:pPr marL="228600" indent="-215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28600" algn="l"/>
              </a:tabLst>
            </a:pPr>
            <a:r>
              <a:rPr sz="2750" spc="-10" dirty="0">
                <a:latin typeface="Trebuchet MS"/>
                <a:cs typeface="Trebuchet MS"/>
              </a:rPr>
              <a:t>Compatible with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b="1" spc="-10" dirty="0">
                <a:latin typeface="Trebuchet MS"/>
                <a:cs typeface="Trebuchet MS"/>
              </a:rPr>
              <a:t>LocalDate</a:t>
            </a:r>
            <a:r>
              <a:rPr sz="2750" spc="-10" dirty="0"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28600" indent="-215900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750" spc="-5" dirty="0">
                <a:latin typeface="Trebuchet MS"/>
                <a:cs typeface="Trebuchet MS"/>
              </a:rPr>
              <a:t>It </a:t>
            </a:r>
            <a:r>
              <a:rPr sz="2750" spc="-10" dirty="0">
                <a:latin typeface="Trebuchet MS"/>
                <a:cs typeface="Trebuchet MS"/>
              </a:rPr>
              <a:t>represents </a:t>
            </a:r>
            <a:r>
              <a:rPr sz="2750" spc="-5" dirty="0">
                <a:latin typeface="Trebuchet MS"/>
                <a:cs typeface="Trebuchet MS"/>
              </a:rPr>
              <a:t>a </a:t>
            </a:r>
            <a:r>
              <a:rPr sz="2750" b="1" spc="-30" dirty="0">
                <a:latin typeface="Trebuchet MS"/>
                <a:cs typeface="Trebuchet MS"/>
              </a:rPr>
              <a:t>Period </a:t>
            </a:r>
            <a:r>
              <a:rPr sz="2750" b="1" spc="-5" dirty="0">
                <a:latin typeface="Trebuchet MS"/>
                <a:cs typeface="Trebuchet MS"/>
              </a:rPr>
              <a:t>of </a:t>
            </a:r>
            <a:r>
              <a:rPr sz="2750" b="1" spc="-35" dirty="0">
                <a:latin typeface="Trebuchet MS"/>
                <a:cs typeface="Trebuchet MS"/>
              </a:rPr>
              <a:t>Time </a:t>
            </a:r>
            <a:r>
              <a:rPr sz="2750" spc="-10" dirty="0">
                <a:latin typeface="Trebuchet MS"/>
                <a:cs typeface="Trebuchet MS"/>
              </a:rPr>
              <a:t>not just </a:t>
            </a:r>
            <a:r>
              <a:rPr sz="2750" spc="-5" dirty="0">
                <a:latin typeface="Trebuchet MS"/>
                <a:cs typeface="Trebuchet MS"/>
              </a:rPr>
              <a:t>a specific date </a:t>
            </a:r>
            <a:r>
              <a:rPr sz="2750" spc="-10" dirty="0">
                <a:latin typeface="Trebuchet MS"/>
                <a:cs typeface="Trebuchet MS"/>
              </a:rPr>
              <a:t>and</a:t>
            </a:r>
            <a:r>
              <a:rPr sz="2750" spc="6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time.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4970779"/>
            <a:ext cx="6509384" cy="9239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950" b="1" dirty="0">
                <a:latin typeface="Trebuchet MS"/>
                <a:cs typeface="Trebuchet MS"/>
              </a:rPr>
              <a:t>Example: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550" spc="-5" dirty="0">
                <a:latin typeface="Trebuchet MS"/>
                <a:cs typeface="Trebuchet MS"/>
              </a:rPr>
              <a:t>Period </a:t>
            </a:r>
            <a:r>
              <a:rPr sz="1550" spc="5" dirty="0">
                <a:latin typeface="Trebuchet MS"/>
                <a:cs typeface="Trebuchet MS"/>
              </a:rPr>
              <a:t>period1 = </a:t>
            </a:r>
            <a:r>
              <a:rPr sz="1550" dirty="0">
                <a:latin typeface="Trebuchet MS"/>
                <a:cs typeface="Trebuchet MS"/>
              </a:rPr>
              <a:t>Period.</a:t>
            </a:r>
            <a:r>
              <a:rPr sz="1550" i="1" dirty="0">
                <a:latin typeface="Trebuchet MS"/>
                <a:cs typeface="Trebuchet MS"/>
              </a:rPr>
              <a:t>ofDays</a:t>
            </a:r>
            <a:r>
              <a:rPr sz="1550" dirty="0">
                <a:latin typeface="Trebuchet MS"/>
                <a:cs typeface="Trebuchet MS"/>
              </a:rPr>
              <a:t>(10); </a:t>
            </a:r>
            <a:r>
              <a:rPr sz="1550" spc="5" dirty="0">
                <a:latin typeface="Trebuchet MS"/>
                <a:cs typeface="Trebuchet MS"/>
              </a:rPr>
              <a:t>// </a:t>
            </a:r>
            <a:r>
              <a:rPr sz="1550" b="1" dirty="0">
                <a:solidFill>
                  <a:srgbClr val="FF0000"/>
                </a:solidFill>
                <a:latin typeface="Trebuchet MS"/>
                <a:cs typeface="Trebuchet MS"/>
              </a:rPr>
              <a:t>represents </a:t>
            </a:r>
            <a:r>
              <a:rPr sz="1550" b="1" spc="5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1550" b="1" spc="-10" dirty="0">
                <a:solidFill>
                  <a:srgbClr val="FF0000"/>
                </a:solidFill>
                <a:latin typeface="Trebuchet MS"/>
                <a:cs typeface="Trebuchet MS"/>
              </a:rPr>
              <a:t>Period </a:t>
            </a:r>
            <a:r>
              <a:rPr sz="1550" b="1" spc="5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1550" b="1" spc="10" dirty="0">
                <a:solidFill>
                  <a:srgbClr val="FF0000"/>
                </a:solidFill>
                <a:latin typeface="Trebuchet MS"/>
                <a:cs typeface="Trebuchet MS"/>
              </a:rPr>
              <a:t>10</a:t>
            </a:r>
            <a:r>
              <a:rPr sz="1550" b="1" spc="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b="1" spc="5" dirty="0">
                <a:solidFill>
                  <a:srgbClr val="FF0000"/>
                </a:solidFill>
                <a:latin typeface="Trebuchet MS"/>
                <a:cs typeface="Trebuchet MS"/>
              </a:rPr>
              <a:t>days</a:t>
            </a: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550" spc="-5" dirty="0">
                <a:latin typeface="Trebuchet MS"/>
                <a:cs typeface="Trebuchet MS"/>
              </a:rPr>
              <a:t>Period </a:t>
            </a:r>
            <a:r>
              <a:rPr sz="1550" spc="5" dirty="0">
                <a:latin typeface="Trebuchet MS"/>
                <a:cs typeface="Trebuchet MS"/>
              </a:rPr>
              <a:t>period2 = </a:t>
            </a:r>
            <a:r>
              <a:rPr sz="1550" spc="-10" dirty="0">
                <a:latin typeface="Trebuchet MS"/>
                <a:cs typeface="Trebuchet MS"/>
              </a:rPr>
              <a:t>Period.</a:t>
            </a:r>
            <a:r>
              <a:rPr sz="1550" i="1" spc="-10" dirty="0">
                <a:latin typeface="Trebuchet MS"/>
                <a:cs typeface="Trebuchet MS"/>
              </a:rPr>
              <a:t>ofYears</a:t>
            </a:r>
            <a:r>
              <a:rPr sz="1550" spc="-10" dirty="0">
                <a:latin typeface="Trebuchet MS"/>
                <a:cs typeface="Trebuchet MS"/>
              </a:rPr>
              <a:t>(20); </a:t>
            </a:r>
            <a:r>
              <a:rPr sz="1550" spc="5" dirty="0">
                <a:latin typeface="Trebuchet MS"/>
                <a:cs typeface="Trebuchet MS"/>
              </a:rPr>
              <a:t>// </a:t>
            </a:r>
            <a:r>
              <a:rPr sz="1550" b="1" dirty="0">
                <a:solidFill>
                  <a:srgbClr val="FF0000"/>
                </a:solidFill>
                <a:latin typeface="Trebuchet MS"/>
                <a:cs typeface="Trebuchet MS"/>
              </a:rPr>
              <a:t>represents </a:t>
            </a:r>
            <a:r>
              <a:rPr sz="1550" b="1" spc="5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1550" b="1" spc="-10" dirty="0">
                <a:solidFill>
                  <a:srgbClr val="FF0000"/>
                </a:solidFill>
                <a:latin typeface="Trebuchet MS"/>
                <a:cs typeface="Trebuchet MS"/>
              </a:rPr>
              <a:t>Period </a:t>
            </a:r>
            <a:r>
              <a:rPr sz="1550" b="1" spc="5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1550" b="1" spc="10" dirty="0">
                <a:solidFill>
                  <a:srgbClr val="FF0000"/>
                </a:solidFill>
                <a:latin typeface="Trebuchet MS"/>
                <a:cs typeface="Trebuchet MS"/>
              </a:rPr>
              <a:t>20</a:t>
            </a:r>
            <a:r>
              <a:rPr sz="155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b="1" dirty="0">
                <a:solidFill>
                  <a:srgbClr val="FF0000"/>
                </a:solidFill>
                <a:latin typeface="Trebuchet MS"/>
                <a:cs typeface="Trebuchet MS"/>
              </a:rPr>
              <a:t>years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4584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Period 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Use-Case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135870" cy="9448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34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Trebuchet MS"/>
                <a:cs typeface="Trebuchet MS"/>
              </a:rPr>
              <a:t>Mainly used calculate the difference </a:t>
            </a:r>
            <a:r>
              <a:rPr sz="3200" dirty="0">
                <a:latin typeface="Trebuchet MS"/>
                <a:cs typeface="Trebuchet MS"/>
              </a:rPr>
              <a:t>between </a:t>
            </a:r>
            <a:r>
              <a:rPr sz="3200" spc="-5" dirty="0">
                <a:latin typeface="Trebuchet MS"/>
                <a:cs typeface="Trebuchet MS"/>
              </a:rPr>
              <a:t>the </a:t>
            </a:r>
            <a:r>
              <a:rPr sz="3200" dirty="0">
                <a:latin typeface="Trebuchet MS"/>
                <a:cs typeface="Trebuchet MS"/>
              </a:rPr>
              <a:t>two  </a:t>
            </a:r>
            <a:r>
              <a:rPr sz="3200" spc="-5" dirty="0">
                <a:latin typeface="Trebuchet MS"/>
                <a:cs typeface="Trebuchet MS"/>
              </a:rPr>
              <a:t>dates.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3238626"/>
            <a:ext cx="9643110" cy="18796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900" b="1" spc="-5" dirty="0">
                <a:latin typeface="Trebuchet MS"/>
                <a:cs typeface="Trebuchet MS"/>
              </a:rPr>
              <a:t>Example:</a:t>
            </a:r>
            <a:endParaRPr sz="2900">
              <a:latin typeface="Trebuchet MS"/>
              <a:cs typeface="Trebuchet MS"/>
            </a:endParaRPr>
          </a:p>
          <a:p>
            <a:pPr marL="12700" marR="3858260">
              <a:lnSpc>
                <a:spcPts val="2000"/>
              </a:lnSpc>
              <a:spcBef>
                <a:spcPts val="1015"/>
              </a:spcBef>
              <a:tabLst>
                <a:tab pos="1292860" algn="l"/>
              </a:tabLst>
            </a:pPr>
            <a:r>
              <a:rPr sz="2000" spc="-5" dirty="0">
                <a:latin typeface="Trebuchet MS"/>
                <a:cs typeface="Trebuchet MS"/>
              </a:rPr>
              <a:t>LocalDate	localDate </a:t>
            </a:r>
            <a:r>
              <a:rPr sz="2000" dirty="0">
                <a:latin typeface="Trebuchet MS"/>
                <a:cs typeface="Trebuchet MS"/>
              </a:rPr>
              <a:t>= </a:t>
            </a:r>
            <a:r>
              <a:rPr sz="2000" spc="-5" dirty="0">
                <a:latin typeface="Trebuchet MS"/>
                <a:cs typeface="Trebuchet MS"/>
              </a:rPr>
              <a:t>LocalDate.</a:t>
            </a:r>
            <a:r>
              <a:rPr sz="2000" i="1" spc="-5" dirty="0">
                <a:latin typeface="Trebuchet MS"/>
                <a:cs typeface="Trebuchet MS"/>
              </a:rPr>
              <a:t>of</a:t>
            </a:r>
            <a:r>
              <a:rPr sz="2000" spc="-5" dirty="0">
                <a:latin typeface="Trebuchet MS"/>
                <a:cs typeface="Trebuchet MS"/>
              </a:rPr>
              <a:t>(2018,01,01);  LocalDate	localDate1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5" dirty="0">
                <a:latin typeface="Trebuchet MS"/>
                <a:cs typeface="Trebuchet MS"/>
              </a:rPr>
              <a:t> LocalDate.</a:t>
            </a:r>
            <a:r>
              <a:rPr sz="2000" i="1" spc="-5" dirty="0">
                <a:latin typeface="Trebuchet MS"/>
                <a:cs typeface="Trebuchet MS"/>
              </a:rPr>
              <a:t>of</a:t>
            </a:r>
            <a:r>
              <a:rPr sz="2000" spc="-5" dirty="0">
                <a:latin typeface="Trebuchet MS"/>
                <a:cs typeface="Trebuchet MS"/>
              </a:rPr>
              <a:t>(2018,01,31);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  <a:spcBef>
                <a:spcPts val="1019"/>
              </a:spcBef>
            </a:pPr>
            <a:r>
              <a:rPr sz="2000" spc="-20" dirty="0">
                <a:latin typeface="Trebuchet MS"/>
                <a:cs typeface="Trebuchet MS"/>
              </a:rPr>
              <a:t>Period </a:t>
            </a:r>
            <a:r>
              <a:rPr sz="2000" spc="-5" dirty="0">
                <a:latin typeface="Trebuchet MS"/>
                <a:cs typeface="Trebuchet MS"/>
              </a:rPr>
              <a:t>period </a:t>
            </a:r>
            <a:r>
              <a:rPr sz="2000" dirty="0">
                <a:latin typeface="Trebuchet MS"/>
                <a:cs typeface="Trebuchet MS"/>
              </a:rPr>
              <a:t>= </a:t>
            </a:r>
            <a:r>
              <a:rPr sz="2000" spc="-5" dirty="0">
                <a:latin typeface="Trebuchet MS"/>
                <a:cs typeface="Trebuchet MS"/>
              </a:rPr>
              <a:t>Period.</a:t>
            </a:r>
            <a:r>
              <a:rPr sz="2000" b="1" i="1" spc="-5" dirty="0">
                <a:latin typeface="Trebuchet MS"/>
                <a:cs typeface="Trebuchet MS"/>
              </a:rPr>
              <a:t>between</a:t>
            </a:r>
            <a:r>
              <a:rPr sz="2000" spc="-5" dirty="0">
                <a:latin typeface="Trebuchet MS"/>
                <a:cs typeface="Trebuchet MS"/>
              </a:rPr>
              <a:t>(localDate,localDate1)</a:t>
            </a: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; // calculates the difference  between the 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two</a:t>
            </a:r>
            <a:r>
              <a:rPr sz="2000" b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dates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2268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Du</a:t>
            </a:r>
            <a:r>
              <a:rPr spc="-140" dirty="0"/>
              <a:t>r</a:t>
            </a:r>
            <a:r>
              <a:rPr spc="-5" dirty="0"/>
              <a:t>a</a:t>
            </a:r>
            <a:r>
              <a:rPr dirty="0"/>
              <a:t>ti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406890" cy="24561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634365" indent="-228600">
              <a:lnSpc>
                <a:spcPts val="34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time based representation </a:t>
            </a:r>
            <a:r>
              <a:rPr sz="3200" dirty="0">
                <a:latin typeface="Trebuchet MS"/>
                <a:cs typeface="Trebuchet MS"/>
              </a:rPr>
              <a:t>of </a:t>
            </a:r>
            <a:r>
              <a:rPr sz="3200" spc="-5" dirty="0">
                <a:latin typeface="Trebuchet MS"/>
                <a:cs typeface="Trebuchet MS"/>
              </a:rPr>
              <a:t>time </a:t>
            </a:r>
            <a:r>
              <a:rPr sz="3200" dirty="0">
                <a:latin typeface="Trebuchet MS"/>
                <a:cs typeface="Trebuchet MS"/>
              </a:rPr>
              <a:t>in </a:t>
            </a:r>
            <a:r>
              <a:rPr sz="3200" b="1" dirty="0">
                <a:latin typeface="Trebuchet MS"/>
                <a:cs typeface="Trebuchet MS"/>
              </a:rPr>
              <a:t>hours</a:t>
            </a:r>
            <a:r>
              <a:rPr sz="3200" b="1" spc="-17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,  </a:t>
            </a:r>
            <a:r>
              <a:rPr sz="3200" b="1" spc="-5" dirty="0">
                <a:latin typeface="Trebuchet MS"/>
                <a:cs typeface="Trebuchet MS"/>
              </a:rPr>
              <a:t>minutes, seconds and</a:t>
            </a:r>
            <a:r>
              <a:rPr sz="3200" b="1" spc="-1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nanoseconds.</a:t>
            </a: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Trebuchet MS"/>
                <a:cs typeface="Trebuchet MS"/>
              </a:rPr>
              <a:t>Compatible with </a:t>
            </a:r>
            <a:r>
              <a:rPr sz="3200" b="1" spc="-20" dirty="0">
                <a:latin typeface="Trebuchet MS"/>
                <a:cs typeface="Trebuchet MS"/>
              </a:rPr>
              <a:t>LocalTime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b="1" spc="-15" dirty="0">
                <a:latin typeface="Trebuchet MS"/>
                <a:cs typeface="Trebuchet MS"/>
              </a:rPr>
              <a:t>LocalDateTime</a:t>
            </a:r>
            <a:endParaRPr sz="3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330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Trebuchet MS"/>
                <a:cs typeface="Trebuchet MS"/>
              </a:rPr>
              <a:t>It represents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duration of time not just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specific  time.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4699508"/>
            <a:ext cx="9935845" cy="13462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b="1" spc="-5" dirty="0">
                <a:latin typeface="Trebuchet MS"/>
                <a:cs typeface="Trebuchet MS"/>
              </a:rPr>
              <a:t>Example</a:t>
            </a:r>
            <a:r>
              <a:rPr sz="2800" b="1" spc="-5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5062220" algn="l"/>
              </a:tabLst>
            </a:pPr>
            <a:r>
              <a:rPr sz="2000" spc="-5" dirty="0">
                <a:latin typeface="Trebuchet MS"/>
                <a:cs typeface="Trebuchet MS"/>
              </a:rPr>
              <a:t>Duration duration1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Duration.</a:t>
            </a:r>
            <a:r>
              <a:rPr sz="2000" i="1" spc="-5" dirty="0">
                <a:latin typeface="Trebuchet MS"/>
                <a:cs typeface="Trebuchet MS"/>
              </a:rPr>
              <a:t>ofHours</a:t>
            </a:r>
            <a:r>
              <a:rPr sz="2000" spc="-5" dirty="0">
                <a:latin typeface="Trebuchet MS"/>
                <a:cs typeface="Trebuchet MS"/>
              </a:rPr>
              <a:t>(3);;	</a:t>
            </a: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// represents the </a:t>
            </a:r>
            <a:r>
              <a:rPr sz="2000" b="1" spc="-10" dirty="0">
                <a:solidFill>
                  <a:srgbClr val="FF0000"/>
                </a:solidFill>
                <a:latin typeface="Trebuchet MS"/>
                <a:cs typeface="Trebuchet MS"/>
              </a:rPr>
              <a:t>duration 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of 3</a:t>
            </a:r>
            <a:r>
              <a:rPr sz="20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hours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5257165" algn="l"/>
              </a:tabLst>
            </a:pPr>
            <a:r>
              <a:rPr sz="2000" spc="-5" dirty="0">
                <a:latin typeface="Trebuchet MS"/>
                <a:cs typeface="Trebuchet MS"/>
              </a:rPr>
              <a:t>Duration duration1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Duration.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ofMinutes(3);	</a:t>
            </a: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// represents the </a:t>
            </a:r>
            <a:r>
              <a:rPr sz="2000" b="1" spc="-10" dirty="0">
                <a:solidFill>
                  <a:srgbClr val="FF0000"/>
                </a:solidFill>
                <a:latin typeface="Trebuchet MS"/>
                <a:cs typeface="Trebuchet MS"/>
              </a:rPr>
              <a:t>duration 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of 3</a:t>
            </a:r>
            <a:r>
              <a:rPr sz="2000" b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minutes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5158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Duration </a:t>
            </a:r>
            <a:r>
              <a:rPr dirty="0"/>
              <a:t>:</a:t>
            </a:r>
            <a:r>
              <a:rPr spc="-65" dirty="0"/>
              <a:t> </a:t>
            </a:r>
            <a:r>
              <a:rPr spc="-5" dirty="0"/>
              <a:t>Use-Case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968865" cy="2661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113664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It </a:t>
            </a:r>
            <a:r>
              <a:rPr sz="2800" dirty="0">
                <a:latin typeface="Trebuchet MS"/>
                <a:cs typeface="Trebuchet MS"/>
              </a:rPr>
              <a:t>can be </a:t>
            </a:r>
            <a:r>
              <a:rPr sz="2800" spc="-5" dirty="0">
                <a:latin typeface="Trebuchet MS"/>
                <a:cs typeface="Trebuchet MS"/>
              </a:rPr>
              <a:t>used to </a:t>
            </a:r>
            <a:r>
              <a:rPr sz="2800" dirty="0">
                <a:latin typeface="Trebuchet MS"/>
                <a:cs typeface="Trebuchet MS"/>
              </a:rPr>
              <a:t>calculate </a:t>
            </a:r>
            <a:r>
              <a:rPr sz="2800" spc="-5" dirty="0">
                <a:latin typeface="Trebuchet MS"/>
                <a:cs typeface="Trebuchet MS"/>
              </a:rPr>
              <a:t>the difference </a:t>
            </a:r>
            <a:r>
              <a:rPr sz="2800" dirty="0">
                <a:latin typeface="Trebuchet MS"/>
                <a:cs typeface="Trebuchet MS"/>
              </a:rPr>
              <a:t>between </a:t>
            </a:r>
            <a:r>
              <a:rPr sz="2800" spc="-5" dirty="0">
                <a:latin typeface="Trebuchet MS"/>
                <a:cs typeface="Trebuchet MS"/>
              </a:rPr>
              <a:t>the time  objects such </a:t>
            </a:r>
            <a:r>
              <a:rPr sz="2800" dirty="0">
                <a:latin typeface="Trebuchet MS"/>
                <a:cs typeface="Trebuchet MS"/>
              </a:rPr>
              <a:t>as </a:t>
            </a:r>
            <a:r>
              <a:rPr sz="2800" b="1" spc="-15" dirty="0">
                <a:latin typeface="Trebuchet MS"/>
                <a:cs typeface="Trebuchet MS"/>
              </a:rPr>
              <a:t>LocalTime </a:t>
            </a:r>
            <a:r>
              <a:rPr sz="2800" spc="-5" dirty="0">
                <a:latin typeface="Trebuchet MS"/>
                <a:cs typeface="Trebuchet MS"/>
              </a:rPr>
              <a:t>and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b="1" spc="-15" dirty="0">
                <a:latin typeface="Trebuchet MS"/>
                <a:cs typeface="Trebuchet MS"/>
              </a:rPr>
              <a:t>LocalDateTime</a:t>
            </a:r>
            <a:r>
              <a:rPr sz="2800" spc="-15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800" b="1" spc="-5" dirty="0"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  <a:p>
            <a:pPr marL="12700" marR="2920365">
              <a:lnSpc>
                <a:spcPts val="2800"/>
              </a:lnSpc>
              <a:spcBef>
                <a:spcPts val="1100"/>
              </a:spcBef>
            </a:pPr>
            <a:r>
              <a:rPr sz="2800" spc="-15" dirty="0">
                <a:latin typeface="Trebuchet MS"/>
                <a:cs typeface="Trebuchet MS"/>
              </a:rPr>
              <a:t>LocalTime localTime </a:t>
            </a:r>
            <a:r>
              <a:rPr sz="2800" dirty="0">
                <a:latin typeface="Trebuchet MS"/>
                <a:cs typeface="Trebuchet MS"/>
              </a:rPr>
              <a:t>= </a:t>
            </a:r>
            <a:r>
              <a:rPr sz="2800" spc="-10" dirty="0">
                <a:latin typeface="Trebuchet MS"/>
                <a:cs typeface="Trebuchet MS"/>
              </a:rPr>
              <a:t>LocalTime.</a:t>
            </a:r>
            <a:r>
              <a:rPr sz="2800" i="1" spc="-10" dirty="0">
                <a:latin typeface="Trebuchet MS"/>
                <a:cs typeface="Trebuchet MS"/>
              </a:rPr>
              <a:t>of</a:t>
            </a:r>
            <a:r>
              <a:rPr sz="2800" spc="-10" dirty="0">
                <a:latin typeface="Trebuchet MS"/>
                <a:cs typeface="Trebuchet MS"/>
              </a:rPr>
              <a:t>(7,20);  </a:t>
            </a:r>
            <a:r>
              <a:rPr sz="2800" spc="-15" dirty="0">
                <a:latin typeface="Trebuchet MS"/>
                <a:cs typeface="Trebuchet MS"/>
              </a:rPr>
              <a:t>LocalTime localTime1 </a:t>
            </a:r>
            <a:r>
              <a:rPr sz="2800" dirty="0">
                <a:latin typeface="Trebuchet MS"/>
                <a:cs typeface="Trebuchet MS"/>
              </a:rPr>
              <a:t>=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LocalTime.</a:t>
            </a:r>
            <a:r>
              <a:rPr sz="2800" i="1" spc="-10" dirty="0">
                <a:latin typeface="Trebuchet MS"/>
                <a:cs typeface="Trebuchet MS"/>
              </a:rPr>
              <a:t>of</a:t>
            </a:r>
            <a:r>
              <a:rPr sz="2800" spc="-10" dirty="0">
                <a:latin typeface="Trebuchet MS"/>
                <a:cs typeface="Trebuchet MS"/>
              </a:rPr>
              <a:t>(8,20);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latin typeface="Trebuchet MS"/>
                <a:cs typeface="Trebuchet MS"/>
              </a:rPr>
              <a:t>Duration duration </a:t>
            </a:r>
            <a:r>
              <a:rPr sz="2800" dirty="0">
                <a:latin typeface="Trebuchet MS"/>
                <a:cs typeface="Trebuchet MS"/>
              </a:rPr>
              <a:t>=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Duration.</a:t>
            </a:r>
            <a:r>
              <a:rPr sz="2800" b="1" i="1" spc="-10" dirty="0">
                <a:latin typeface="Trebuchet MS"/>
                <a:cs typeface="Trebuchet MS"/>
              </a:rPr>
              <a:t>between</a:t>
            </a:r>
            <a:r>
              <a:rPr sz="2800" spc="-10" dirty="0">
                <a:latin typeface="Trebuchet MS"/>
                <a:cs typeface="Trebuchet MS"/>
              </a:rPr>
              <a:t>(localTime,localTime1);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2026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177780" cy="328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Trebuchet MS"/>
                <a:cs typeface="Trebuchet MS"/>
              </a:rPr>
              <a:t>Represent </a:t>
            </a:r>
            <a:r>
              <a:rPr sz="2800" dirty="0">
                <a:latin typeface="Trebuchet MS"/>
                <a:cs typeface="Trebuchet MS"/>
              </a:rPr>
              <a:t>the time in a machine </a:t>
            </a:r>
            <a:r>
              <a:rPr sz="2800" spc="-5" dirty="0">
                <a:latin typeface="Trebuchet MS"/>
                <a:cs typeface="Trebuchet MS"/>
              </a:rPr>
              <a:t>readable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format.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latin typeface="Trebuchet MS"/>
                <a:cs typeface="Trebuchet MS"/>
              </a:rPr>
              <a:t>Instant </a:t>
            </a:r>
            <a:r>
              <a:rPr sz="2800" dirty="0">
                <a:latin typeface="Trebuchet MS"/>
                <a:cs typeface="Trebuchet MS"/>
              </a:rPr>
              <a:t>ins =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Instant.now();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150">
              <a:latin typeface="Trebuchet MS"/>
              <a:cs typeface="Trebuchet MS"/>
            </a:endParaRPr>
          </a:p>
          <a:p>
            <a:pPr marL="12700" marR="5080">
              <a:lnSpc>
                <a:spcPts val="2900"/>
              </a:lnSpc>
            </a:pPr>
            <a:r>
              <a:rPr sz="2800" dirty="0">
                <a:latin typeface="Trebuchet MS"/>
                <a:cs typeface="Trebuchet MS"/>
              </a:rPr>
              <a:t>- </a:t>
            </a:r>
            <a:r>
              <a:rPr sz="2800" spc="-20" dirty="0">
                <a:latin typeface="Trebuchet MS"/>
                <a:cs typeface="Trebuchet MS"/>
              </a:rPr>
              <a:t>Represents </a:t>
            </a:r>
            <a:r>
              <a:rPr sz="2800" spc="-5" dirty="0">
                <a:latin typeface="Trebuchet MS"/>
                <a:cs typeface="Trebuchet MS"/>
              </a:rPr>
              <a:t>the time in seconds from January </a:t>
            </a:r>
            <a:r>
              <a:rPr sz="2800" dirty="0">
                <a:latin typeface="Trebuchet MS"/>
                <a:cs typeface="Trebuchet MS"/>
              </a:rPr>
              <a:t>01,1970</a:t>
            </a:r>
            <a:r>
              <a:rPr sz="2800" b="1" dirty="0">
                <a:latin typeface="Trebuchet MS"/>
                <a:cs typeface="Trebuchet MS"/>
              </a:rPr>
              <a:t>(EPOCH)  </a:t>
            </a:r>
            <a:r>
              <a:rPr sz="2800" dirty="0">
                <a:latin typeface="Trebuchet MS"/>
                <a:cs typeface="Trebuchet MS"/>
              </a:rPr>
              <a:t>to current time as a huge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number.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3004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Time</a:t>
            </a:r>
            <a:r>
              <a:rPr spc="-65" dirty="0"/>
              <a:t> </a:t>
            </a:r>
            <a:r>
              <a:rPr spc="-5" dirty="0"/>
              <a:t>Zones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563735" cy="408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Trebuchet MS"/>
                <a:cs typeface="Trebuchet MS"/>
              </a:rPr>
              <a:t>ZonedDateTime, </a:t>
            </a:r>
            <a:r>
              <a:rPr sz="2800" spc="-5" dirty="0">
                <a:latin typeface="Trebuchet MS"/>
                <a:cs typeface="Trebuchet MS"/>
              </a:rPr>
              <a:t>ZoneID,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ZoneOffset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900"/>
              </a:lnSpc>
              <a:buFont typeface="Arial"/>
              <a:buChar char="•"/>
              <a:tabLst>
                <a:tab pos="241300" algn="l"/>
                <a:tab pos="3297554" algn="l"/>
              </a:tabLst>
            </a:pPr>
            <a:r>
              <a:rPr sz="2800" b="1" spc="-10" dirty="0">
                <a:latin typeface="Trebuchet MS"/>
                <a:cs typeface="Trebuchet MS"/>
              </a:rPr>
              <a:t>ZonedDateTime</a:t>
            </a:r>
            <a:r>
              <a:rPr sz="2800" b="1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-	</a:t>
            </a:r>
            <a:r>
              <a:rPr sz="2800" spc="-20" dirty="0">
                <a:latin typeface="Trebuchet MS"/>
                <a:cs typeface="Trebuchet MS"/>
              </a:rPr>
              <a:t>Represents </a:t>
            </a:r>
            <a:r>
              <a:rPr sz="2800" spc="-5" dirty="0">
                <a:latin typeface="Trebuchet MS"/>
                <a:cs typeface="Trebuchet MS"/>
              </a:rPr>
              <a:t>the </a:t>
            </a:r>
            <a:r>
              <a:rPr sz="2800" dirty="0">
                <a:latin typeface="Trebuchet MS"/>
                <a:cs typeface="Trebuchet MS"/>
              </a:rPr>
              <a:t>date/time with its </a:t>
            </a:r>
            <a:r>
              <a:rPr sz="2800" spc="-5" dirty="0">
                <a:latin typeface="Trebuchet MS"/>
                <a:cs typeface="Trebuchet MS"/>
              </a:rPr>
              <a:t>time  </a:t>
            </a:r>
            <a:r>
              <a:rPr sz="2800" dirty="0">
                <a:latin typeface="Trebuchet MS"/>
                <a:cs typeface="Trebuchet MS"/>
              </a:rPr>
              <a:t>zone.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5" dirty="0">
                <a:latin typeface="Trebuchet MS"/>
                <a:cs typeface="Trebuchet MS"/>
              </a:rPr>
              <a:t>Example: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200" spc="-5" dirty="0">
                <a:latin typeface="Trebuchet MS"/>
                <a:cs typeface="Trebuchet MS"/>
              </a:rPr>
              <a:t>2018-07-18T08:04:14.541-05:00[America/Chicago]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ZoneOffset</a:t>
            </a:r>
            <a:r>
              <a:rPr sz="2800" spc="-5" dirty="0">
                <a:latin typeface="Trebuchet MS"/>
                <a:cs typeface="Trebuchet MS"/>
              </a:rPr>
              <a:t>-&gt;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-05:00</a:t>
            </a:r>
            <a:endParaRPr sz="2800">
              <a:latin typeface="Trebuchet MS"/>
              <a:cs typeface="Trebuchet MS"/>
            </a:endParaRPr>
          </a:p>
          <a:p>
            <a:pPr marL="119380">
              <a:lnSpc>
                <a:spcPct val="100000"/>
              </a:lnSpc>
              <a:spcBef>
                <a:spcPts val="540"/>
              </a:spcBef>
            </a:pPr>
            <a:r>
              <a:rPr sz="2800" b="1" dirty="0">
                <a:latin typeface="Trebuchet MS"/>
                <a:cs typeface="Trebuchet MS"/>
              </a:rPr>
              <a:t>ZoneId </a:t>
            </a:r>
            <a:r>
              <a:rPr sz="2800" dirty="0">
                <a:latin typeface="Trebuchet MS"/>
                <a:cs typeface="Trebuchet MS"/>
              </a:rPr>
              <a:t>-&gt;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America/Chicago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2683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0630" algn="l"/>
                <a:tab pos="3500120" algn="l"/>
              </a:tabLst>
            </a:pPr>
            <a:r>
              <a:rPr b="0" dirty="0">
                <a:latin typeface="Trebuchet MS"/>
                <a:cs typeface="Trebuchet MS"/>
              </a:rPr>
              <a:t>Syntax </a:t>
            </a:r>
            <a:r>
              <a:rPr b="0" spc="-5" dirty="0">
                <a:latin typeface="Trebuchet MS"/>
                <a:cs typeface="Trebuchet MS"/>
              </a:rPr>
              <a:t>of	</a:t>
            </a:r>
            <a:r>
              <a:rPr b="0" dirty="0">
                <a:latin typeface="Trebuchet MS"/>
                <a:cs typeface="Trebuchet MS"/>
              </a:rPr>
              <a:t>the	</a:t>
            </a:r>
            <a:r>
              <a:rPr b="0" spc="-5" dirty="0">
                <a:latin typeface="Trebuchet MS"/>
                <a:cs typeface="Trebuchet MS"/>
              </a:rPr>
              <a:t>Lambda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082800"/>
            <a:ext cx="2160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rebuchet MS"/>
                <a:cs typeface="Trebuchet MS"/>
              </a:rPr>
              <a:t>Lambda</a:t>
            </a:r>
            <a:r>
              <a:rPr sz="1800" b="1" spc="-3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Expression: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2500" y="2438400"/>
            <a:ext cx="1824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2930" algn="l"/>
                <a:tab pos="1520190" algn="l"/>
              </a:tabLst>
            </a:pPr>
            <a:r>
              <a:rPr sz="2400" b="1" dirty="0">
                <a:latin typeface="Trebuchet MS"/>
                <a:cs typeface="Trebuchet MS"/>
              </a:rPr>
              <a:t>(	)	</a:t>
            </a:r>
            <a:r>
              <a:rPr sz="2400" b="1" spc="-5" dirty="0">
                <a:latin typeface="Trebuchet MS"/>
                <a:cs typeface="Trebuchet MS"/>
              </a:rPr>
              <a:t>-</a:t>
            </a:r>
            <a:r>
              <a:rPr sz="2400" b="1" dirty="0">
                <a:latin typeface="Trebuchet MS"/>
                <a:cs typeface="Trebuchet MS"/>
              </a:rPr>
              <a:t>&gt;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6828" y="2438400"/>
            <a:ext cx="748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250" algn="l"/>
              </a:tabLst>
            </a:pPr>
            <a:r>
              <a:rPr sz="2400" b="1" dirty="0">
                <a:latin typeface="Trebuchet MS"/>
                <a:cs typeface="Trebuchet MS"/>
              </a:rPr>
              <a:t>{	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9094" y="3594100"/>
            <a:ext cx="1310640" cy="11811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53670">
              <a:lnSpc>
                <a:spcPct val="127099"/>
              </a:lnSpc>
              <a:spcBef>
                <a:spcPts val="50"/>
              </a:spcBef>
            </a:pPr>
            <a:r>
              <a:rPr sz="2000" spc="-5" dirty="0">
                <a:latin typeface="Trebuchet MS"/>
                <a:cs typeface="Trebuchet MS"/>
              </a:rPr>
              <a:t>Lambda  Input  </a:t>
            </a:r>
            <a:r>
              <a:rPr sz="2000" spc="-95" dirty="0">
                <a:latin typeface="Trebuchet MS"/>
                <a:cs typeface="Trebuchet MS"/>
              </a:rPr>
              <a:t>P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amete</a:t>
            </a:r>
            <a:r>
              <a:rPr sz="2000" dirty="0">
                <a:latin typeface="Trebuchet MS"/>
                <a:cs typeface="Trebuchet MS"/>
              </a:rPr>
              <a:t>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3402" y="3670300"/>
            <a:ext cx="697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Arro</a:t>
            </a:r>
            <a:r>
              <a:rPr sz="2000" dirty="0">
                <a:latin typeface="Trebuchet MS"/>
                <a:cs typeface="Trebuchet MS"/>
              </a:rPr>
              <a:t>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8228" y="3670300"/>
            <a:ext cx="1537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Lambda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Body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35361" y="3033737"/>
            <a:ext cx="107314" cy="523875"/>
            <a:chOff x="3735361" y="3033737"/>
            <a:chExt cx="107314" cy="523875"/>
          </a:xfrm>
        </p:grpSpPr>
        <p:sp>
          <p:nvSpPr>
            <p:cNvPr id="10" name="object 10"/>
            <p:cNvSpPr/>
            <p:nvPr/>
          </p:nvSpPr>
          <p:spPr>
            <a:xfrm>
              <a:off x="3741711" y="3040087"/>
              <a:ext cx="94615" cy="511175"/>
            </a:xfrm>
            <a:custGeom>
              <a:avLst/>
              <a:gdLst/>
              <a:ahLst/>
              <a:cxnLst/>
              <a:rect l="l" t="t" r="r" b="b"/>
              <a:pathLst>
                <a:path w="94614" h="511175">
                  <a:moveTo>
                    <a:pt x="70510" y="47002"/>
                  </a:moveTo>
                  <a:lnTo>
                    <a:pt x="23507" y="47002"/>
                  </a:lnTo>
                  <a:lnTo>
                    <a:pt x="23507" y="510628"/>
                  </a:lnTo>
                  <a:lnTo>
                    <a:pt x="70510" y="510628"/>
                  </a:lnTo>
                  <a:lnTo>
                    <a:pt x="70510" y="47002"/>
                  </a:lnTo>
                  <a:close/>
                </a:path>
                <a:path w="94614" h="511175">
                  <a:moveTo>
                    <a:pt x="47015" y="0"/>
                  </a:moveTo>
                  <a:lnTo>
                    <a:pt x="0" y="47002"/>
                  </a:lnTo>
                  <a:lnTo>
                    <a:pt x="94018" y="47002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711" y="3040087"/>
              <a:ext cx="94615" cy="511175"/>
            </a:xfrm>
            <a:custGeom>
              <a:avLst/>
              <a:gdLst/>
              <a:ahLst/>
              <a:cxnLst/>
              <a:rect l="l" t="t" r="r" b="b"/>
              <a:pathLst>
                <a:path w="94614" h="511175">
                  <a:moveTo>
                    <a:pt x="0" y="47007"/>
                  </a:moveTo>
                  <a:lnTo>
                    <a:pt x="47007" y="0"/>
                  </a:lnTo>
                  <a:lnTo>
                    <a:pt x="94013" y="47007"/>
                  </a:lnTo>
                  <a:lnTo>
                    <a:pt x="70510" y="47007"/>
                  </a:lnTo>
                  <a:lnTo>
                    <a:pt x="70510" y="510639"/>
                  </a:lnTo>
                  <a:lnTo>
                    <a:pt x="23503" y="510639"/>
                  </a:lnTo>
                  <a:lnTo>
                    <a:pt x="23503" y="47007"/>
                  </a:lnTo>
                  <a:lnTo>
                    <a:pt x="0" y="47007"/>
                  </a:lnTo>
                  <a:close/>
                </a:path>
              </a:pathLst>
            </a:custGeom>
            <a:ln w="12699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730915" y="3033737"/>
            <a:ext cx="97155" cy="523875"/>
            <a:chOff x="4730915" y="3033737"/>
            <a:chExt cx="97155" cy="523875"/>
          </a:xfrm>
        </p:grpSpPr>
        <p:sp>
          <p:nvSpPr>
            <p:cNvPr id="13" name="object 13"/>
            <p:cNvSpPr/>
            <p:nvPr/>
          </p:nvSpPr>
          <p:spPr>
            <a:xfrm>
              <a:off x="4737265" y="3040087"/>
              <a:ext cx="84455" cy="511175"/>
            </a:xfrm>
            <a:custGeom>
              <a:avLst/>
              <a:gdLst/>
              <a:ahLst/>
              <a:cxnLst/>
              <a:rect l="l" t="t" r="r" b="b"/>
              <a:pathLst>
                <a:path w="84454" h="511175">
                  <a:moveTo>
                    <a:pt x="63080" y="44767"/>
                  </a:moveTo>
                  <a:lnTo>
                    <a:pt x="21031" y="44767"/>
                  </a:lnTo>
                  <a:lnTo>
                    <a:pt x="21031" y="510628"/>
                  </a:lnTo>
                  <a:lnTo>
                    <a:pt x="63080" y="510628"/>
                  </a:lnTo>
                  <a:lnTo>
                    <a:pt x="63080" y="44767"/>
                  </a:lnTo>
                  <a:close/>
                </a:path>
                <a:path w="84454" h="511175">
                  <a:moveTo>
                    <a:pt x="42062" y="0"/>
                  </a:moveTo>
                  <a:lnTo>
                    <a:pt x="0" y="44767"/>
                  </a:lnTo>
                  <a:lnTo>
                    <a:pt x="84112" y="44767"/>
                  </a:lnTo>
                  <a:lnTo>
                    <a:pt x="4206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37265" y="3040087"/>
              <a:ext cx="84455" cy="511175"/>
            </a:xfrm>
            <a:custGeom>
              <a:avLst/>
              <a:gdLst/>
              <a:ahLst/>
              <a:cxnLst/>
              <a:rect l="l" t="t" r="r" b="b"/>
              <a:pathLst>
                <a:path w="84454" h="511175">
                  <a:moveTo>
                    <a:pt x="0" y="44772"/>
                  </a:moveTo>
                  <a:lnTo>
                    <a:pt x="42058" y="0"/>
                  </a:lnTo>
                  <a:lnTo>
                    <a:pt x="84117" y="44772"/>
                  </a:lnTo>
                  <a:lnTo>
                    <a:pt x="63089" y="44772"/>
                  </a:lnTo>
                  <a:lnTo>
                    <a:pt x="63089" y="510639"/>
                  </a:lnTo>
                  <a:lnTo>
                    <a:pt x="21030" y="510639"/>
                  </a:lnTo>
                  <a:lnTo>
                    <a:pt x="21030" y="44772"/>
                  </a:lnTo>
                  <a:lnTo>
                    <a:pt x="0" y="44772"/>
                  </a:lnTo>
                  <a:close/>
                </a:path>
              </a:pathLst>
            </a:custGeom>
            <a:ln w="12700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810580" y="3033737"/>
            <a:ext cx="107950" cy="523875"/>
            <a:chOff x="5810580" y="3033737"/>
            <a:chExt cx="107950" cy="523875"/>
          </a:xfrm>
        </p:grpSpPr>
        <p:sp>
          <p:nvSpPr>
            <p:cNvPr id="16" name="object 16"/>
            <p:cNvSpPr/>
            <p:nvPr/>
          </p:nvSpPr>
          <p:spPr>
            <a:xfrm>
              <a:off x="5816930" y="3040087"/>
              <a:ext cx="95250" cy="511175"/>
            </a:xfrm>
            <a:custGeom>
              <a:avLst/>
              <a:gdLst/>
              <a:ahLst/>
              <a:cxnLst/>
              <a:rect l="l" t="t" r="r" b="b"/>
              <a:pathLst>
                <a:path w="95250" h="511175">
                  <a:moveTo>
                    <a:pt x="71247" y="47498"/>
                  </a:moveTo>
                  <a:lnTo>
                    <a:pt x="23749" y="47498"/>
                  </a:lnTo>
                  <a:lnTo>
                    <a:pt x="23749" y="510628"/>
                  </a:lnTo>
                  <a:lnTo>
                    <a:pt x="71247" y="510628"/>
                  </a:lnTo>
                  <a:lnTo>
                    <a:pt x="71247" y="47498"/>
                  </a:lnTo>
                  <a:close/>
                </a:path>
                <a:path w="95250" h="511175">
                  <a:moveTo>
                    <a:pt x="47498" y="0"/>
                  </a:moveTo>
                  <a:lnTo>
                    <a:pt x="0" y="47498"/>
                  </a:lnTo>
                  <a:lnTo>
                    <a:pt x="94995" y="47498"/>
                  </a:lnTo>
                  <a:lnTo>
                    <a:pt x="4749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16930" y="3040087"/>
              <a:ext cx="95250" cy="511175"/>
            </a:xfrm>
            <a:custGeom>
              <a:avLst/>
              <a:gdLst/>
              <a:ahLst/>
              <a:cxnLst/>
              <a:rect l="l" t="t" r="r" b="b"/>
              <a:pathLst>
                <a:path w="95250" h="511175">
                  <a:moveTo>
                    <a:pt x="0" y="47502"/>
                  </a:moveTo>
                  <a:lnTo>
                    <a:pt x="47502" y="0"/>
                  </a:lnTo>
                  <a:lnTo>
                    <a:pt x="95002" y="47502"/>
                  </a:lnTo>
                  <a:lnTo>
                    <a:pt x="71251" y="47502"/>
                  </a:lnTo>
                  <a:lnTo>
                    <a:pt x="71251" y="510639"/>
                  </a:lnTo>
                  <a:lnTo>
                    <a:pt x="23751" y="510639"/>
                  </a:lnTo>
                  <a:lnTo>
                    <a:pt x="23751" y="47502"/>
                  </a:lnTo>
                  <a:lnTo>
                    <a:pt x="0" y="47502"/>
                  </a:lnTo>
                  <a:close/>
                </a:path>
              </a:pathLst>
            </a:custGeom>
            <a:ln w="12700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5151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DateTimeFormatter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304020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13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3760470" algn="l"/>
              </a:tabLst>
            </a:pPr>
            <a:r>
              <a:rPr sz="2800" spc="-5" dirty="0">
                <a:latin typeface="Trebuchet MS"/>
                <a:cs typeface="Trebuchet MS"/>
              </a:rPr>
              <a:t>Introduced </a:t>
            </a:r>
            <a:r>
              <a:rPr sz="2800" dirty="0">
                <a:latin typeface="Trebuchet MS"/>
                <a:cs typeface="Trebuchet MS"/>
              </a:rPr>
              <a:t>in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Java</a:t>
            </a:r>
            <a:r>
              <a:rPr sz="2800" b="1" spc="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8	</a:t>
            </a:r>
            <a:r>
              <a:rPr sz="2800" spc="-5" dirty="0">
                <a:latin typeface="Trebuchet MS"/>
                <a:cs typeface="Trebuchet MS"/>
              </a:rPr>
              <a:t>and part of the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java.time.format</a:t>
            </a:r>
            <a:endParaRPr sz="2800">
              <a:latin typeface="Trebuchet MS"/>
              <a:cs typeface="Trebuchet MS"/>
            </a:endParaRPr>
          </a:p>
          <a:p>
            <a:pPr marL="241300">
              <a:lnSpc>
                <a:spcPts val="3130"/>
              </a:lnSpc>
            </a:pPr>
            <a:r>
              <a:rPr sz="2800" spc="-5" dirty="0">
                <a:latin typeface="Trebuchet MS"/>
                <a:cs typeface="Trebuchet MS"/>
              </a:rPr>
              <a:t>package.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ts val="308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Used to parse and format the </a:t>
            </a:r>
            <a:r>
              <a:rPr sz="2800" b="1" spc="-5" dirty="0">
                <a:latin typeface="Trebuchet MS"/>
                <a:cs typeface="Trebuchet MS"/>
              </a:rPr>
              <a:t>LocalDate</a:t>
            </a:r>
            <a:r>
              <a:rPr sz="2800" spc="-5" dirty="0">
                <a:latin typeface="Trebuchet MS"/>
                <a:cs typeface="Trebuchet MS"/>
              </a:rPr>
              <a:t>, </a:t>
            </a:r>
            <a:r>
              <a:rPr sz="2800" b="1" spc="-15" dirty="0">
                <a:latin typeface="Trebuchet MS"/>
                <a:cs typeface="Trebuchet MS"/>
              </a:rPr>
              <a:t>LocalTime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and</a:t>
            </a:r>
            <a:endParaRPr sz="2800">
              <a:latin typeface="Trebuchet MS"/>
              <a:cs typeface="Trebuchet MS"/>
            </a:endParaRPr>
          </a:p>
          <a:p>
            <a:pPr marL="241300">
              <a:lnSpc>
                <a:spcPts val="3080"/>
              </a:lnSpc>
            </a:pPr>
            <a:r>
              <a:rPr sz="2800" b="1" spc="-15" dirty="0">
                <a:latin typeface="Trebuchet MS"/>
                <a:cs typeface="Trebuchet MS"/>
              </a:rPr>
              <a:t>LocalDateTime</a:t>
            </a:r>
            <a:r>
              <a:rPr sz="2800" spc="-15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4568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0515" algn="l"/>
              </a:tabLst>
            </a:pPr>
            <a:r>
              <a:rPr spc="-45" dirty="0"/>
              <a:t>Parse	</a:t>
            </a:r>
            <a:r>
              <a:rPr spc="-5" dirty="0"/>
              <a:t>and</a:t>
            </a:r>
            <a:r>
              <a:rPr spc="-60" dirty="0"/>
              <a:t> </a:t>
            </a:r>
            <a:r>
              <a:rPr spc="-40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319385" cy="21666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1254125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  <a:tab pos="1598930" algn="l"/>
              </a:tabLst>
            </a:pPr>
            <a:r>
              <a:rPr sz="2800" b="1" spc="-5" dirty="0">
                <a:latin typeface="Trebuchet MS"/>
                <a:cs typeface="Trebuchet MS"/>
              </a:rPr>
              <a:t>parse</a:t>
            </a:r>
            <a:r>
              <a:rPr sz="2800" b="1" spc="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-	</a:t>
            </a:r>
            <a:r>
              <a:rPr sz="2800" spc="-5" dirty="0">
                <a:latin typeface="Trebuchet MS"/>
                <a:cs typeface="Trebuchet MS"/>
              </a:rPr>
              <a:t>Converting </a:t>
            </a:r>
            <a:r>
              <a:rPr sz="2800" dirty="0">
                <a:latin typeface="Trebuchet MS"/>
                <a:cs typeface="Trebuchet MS"/>
              </a:rPr>
              <a:t>a String to a </a:t>
            </a:r>
            <a:r>
              <a:rPr sz="2800" spc="-10" dirty="0">
                <a:latin typeface="Trebuchet MS"/>
                <a:cs typeface="Trebuchet MS"/>
              </a:rPr>
              <a:t>LocalDate/LocalTime/  LocalDateTime.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250">
              <a:latin typeface="Trebuchet MS"/>
              <a:cs typeface="Trebuchet MS"/>
            </a:endParaRPr>
          </a:p>
          <a:p>
            <a:pPr marL="241300" marR="5080" indent="-228600">
              <a:lnSpc>
                <a:spcPts val="2800"/>
              </a:lnSpc>
              <a:buFont typeface="Arial"/>
              <a:buChar char="•"/>
              <a:tabLst>
                <a:tab pos="241300" algn="l"/>
                <a:tab pos="1813560" algn="l"/>
              </a:tabLst>
            </a:pPr>
            <a:r>
              <a:rPr sz="2800" b="1" spc="-5" dirty="0">
                <a:latin typeface="Trebuchet MS"/>
                <a:cs typeface="Trebuchet MS"/>
              </a:rPr>
              <a:t>format</a:t>
            </a:r>
            <a:r>
              <a:rPr sz="2800" b="1" spc="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-	</a:t>
            </a:r>
            <a:r>
              <a:rPr sz="2800" spc="-5" dirty="0">
                <a:latin typeface="Trebuchet MS"/>
                <a:cs typeface="Trebuchet MS"/>
              </a:rPr>
              <a:t>Converting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10" dirty="0">
                <a:latin typeface="Trebuchet MS"/>
                <a:cs typeface="Trebuchet MS"/>
              </a:rPr>
              <a:t>LocalDate/LocalTime/LocalDateTime </a:t>
            </a:r>
            <a:r>
              <a:rPr sz="2800" dirty="0">
                <a:latin typeface="Trebuchet MS"/>
                <a:cs typeface="Trebuchet MS"/>
              </a:rPr>
              <a:t>to  a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String.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3886</Words>
  <Application>Microsoft Office PowerPoint</Application>
  <PresentationFormat>Widescreen</PresentationFormat>
  <Paragraphs>602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6" baseType="lpstr">
      <vt:lpstr>Arial</vt:lpstr>
      <vt:lpstr>Calibri</vt:lpstr>
      <vt:lpstr>Times New Roman</vt:lpstr>
      <vt:lpstr>Trebuchet MS</vt:lpstr>
      <vt:lpstr>Office Theme</vt:lpstr>
      <vt:lpstr>Why Java 8 ?</vt:lpstr>
      <vt:lpstr>Functional Programming:</vt:lpstr>
      <vt:lpstr>Imperative vs Declarative Programming</vt:lpstr>
      <vt:lpstr>Imperative Style of Programming</vt:lpstr>
      <vt:lpstr>Declarative Style of Programming</vt:lpstr>
      <vt:lpstr>Imperative vs Declarative Programming</vt:lpstr>
      <vt:lpstr>Imperative vs Declarative Programming</vt:lpstr>
      <vt:lpstr>What is Lambda Expression?</vt:lpstr>
      <vt:lpstr>Syntax of the Lambda Expression</vt:lpstr>
      <vt:lpstr>Usages of Lambda</vt:lpstr>
      <vt:lpstr>Lets code our first Lambda! Implement Runnable using Lambda</vt:lpstr>
      <vt:lpstr>Lambda in Practice ( Things to keep in  Mind)</vt:lpstr>
      <vt:lpstr>Lambdas vs Legacy Java(until Java7)</vt:lpstr>
      <vt:lpstr>Functional Interfaces</vt:lpstr>
      <vt:lpstr>New Functional Interfaces in Java8</vt:lpstr>
      <vt:lpstr>New Functional Interfaces in Java8</vt:lpstr>
      <vt:lpstr>New Functional Interfaces in Java8</vt:lpstr>
      <vt:lpstr>Method Reference</vt:lpstr>
      <vt:lpstr>Syntax of Method Reference</vt:lpstr>
      <vt:lpstr>Where to use Method Reference?</vt:lpstr>
      <vt:lpstr>Where Method Reference is not  Applicable ?</vt:lpstr>
      <vt:lpstr>Constructor Reference</vt:lpstr>
      <vt:lpstr>PowerPoint Presentation</vt:lpstr>
      <vt:lpstr>Lambdas and Local Variables</vt:lpstr>
      <vt:lpstr>Local Variables – Not Allowed</vt:lpstr>
      <vt:lpstr>Local Variables – Not Allowed</vt:lpstr>
      <vt:lpstr>Local Variables – Not Allowed</vt:lpstr>
      <vt:lpstr>Effectively Final</vt:lpstr>
      <vt:lpstr>Advantages of Effectively Final:</vt:lpstr>
      <vt:lpstr>Introduction to Streams API:</vt:lpstr>
      <vt:lpstr>What is a Stream ?</vt:lpstr>
      <vt:lpstr>How Stream API Works ?</vt:lpstr>
      <vt:lpstr>Collections and Streams</vt:lpstr>
      <vt:lpstr>Collections and Streams</vt:lpstr>
      <vt:lpstr>Stream API : map()</vt:lpstr>
      <vt:lpstr>PowerPoint Presentation</vt:lpstr>
      <vt:lpstr>Stream API : flatMap()</vt:lpstr>
      <vt:lpstr>Stream API – distinct() , count() and  sorted()</vt:lpstr>
      <vt:lpstr>Stream API – filter()</vt:lpstr>
      <vt:lpstr>Streams API - reduce()</vt:lpstr>
      <vt:lpstr>Stream API : Max/Min using reduce()</vt:lpstr>
      <vt:lpstr>Stream API : limit() and skip()</vt:lpstr>
      <vt:lpstr>Streams API : anyMatch(), allMatch() ,  noneMatch()</vt:lpstr>
      <vt:lpstr>Streams API : findFirst() and findAny()</vt:lpstr>
      <vt:lpstr>Streams API - Short Circuiting</vt:lpstr>
      <vt:lpstr>What is Short Circuiting ?</vt:lpstr>
      <vt:lpstr>Streams API Short Circuit  functions</vt:lpstr>
      <vt:lpstr>Streams API : Stateful vs Stateless</vt:lpstr>
      <vt:lpstr>What is a State in Streams API ?</vt:lpstr>
      <vt:lpstr>Intermediate Operations</vt:lpstr>
      <vt:lpstr>Stateful functions:</vt:lpstr>
      <vt:lpstr>Stateless Functions:</vt:lpstr>
      <vt:lpstr>Streams API – Factory methods</vt:lpstr>
      <vt:lpstr>Streams API – of(), iterate() and  generate()</vt:lpstr>
      <vt:lpstr>Numeric Streams</vt:lpstr>
      <vt:lpstr>Numeric Stream Ranges:</vt:lpstr>
      <vt:lpstr>Numeric Stream – Aggregate Functions</vt:lpstr>
      <vt:lpstr>Numeric Streams : Boxing() and  UnBoxing()</vt:lpstr>
      <vt:lpstr>Numeric Streams – mapToObj(), mapToLong(),  mapToDouble()</vt:lpstr>
      <vt:lpstr>Stream Terminal Operations</vt:lpstr>
      <vt:lpstr>Terminal Operation – collect()</vt:lpstr>
      <vt:lpstr>Terminal Operations – joining()</vt:lpstr>
      <vt:lpstr>Terminal Operations – counting()</vt:lpstr>
      <vt:lpstr>Terminal Operation – mapping()</vt:lpstr>
      <vt:lpstr>Terminal Operations – maxBy() ,  minBy()</vt:lpstr>
      <vt:lpstr>Terminal Operations – summingInt(),  averagingInt()</vt:lpstr>
      <vt:lpstr>Terminal Operations - groupingBy()</vt:lpstr>
      <vt:lpstr>Terminal Operations – partitioningBy()</vt:lpstr>
      <vt:lpstr>Stream Practice Problems</vt:lpstr>
      <vt:lpstr>Introduction to Parallel Streams</vt:lpstr>
      <vt:lpstr>What is a Parallel Stream ?</vt:lpstr>
      <vt:lpstr>How to Create a Parallel Stream ?</vt:lpstr>
      <vt:lpstr>How Parallel Stream works ?</vt:lpstr>
      <vt:lpstr>PowerPoint Presentation</vt:lpstr>
      <vt:lpstr>Introduction to Optional</vt:lpstr>
      <vt:lpstr>Default and Static Methods in Interfaces</vt:lpstr>
      <vt:lpstr>Interfaces in Java - Prior Java 8:</vt:lpstr>
      <vt:lpstr>Default Methods – Java 8</vt:lpstr>
      <vt:lpstr>Static Methods – Java 8</vt:lpstr>
      <vt:lpstr>Abstract Classes vs Interfaces in Java 8</vt:lpstr>
      <vt:lpstr>Does this enable Multiple Inheritance in  Java?</vt:lpstr>
      <vt:lpstr>Introduction to New Date/Time  Libraries</vt:lpstr>
      <vt:lpstr>PowerPoint Presentation</vt:lpstr>
      <vt:lpstr>Period:</vt:lpstr>
      <vt:lpstr>Period : Use-Case</vt:lpstr>
      <vt:lpstr>Duration</vt:lpstr>
      <vt:lpstr>Duration : Use-Case</vt:lpstr>
      <vt:lpstr>Instant:</vt:lpstr>
      <vt:lpstr>Time Zones</vt:lpstr>
      <vt:lpstr>DateTimeFormatter</vt:lpstr>
      <vt:lpstr>Parse and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Java 8 ?</dc:title>
  <cp:lastModifiedBy>Mukesh Swami</cp:lastModifiedBy>
  <cp:revision>4</cp:revision>
  <dcterms:created xsi:type="dcterms:W3CDTF">2022-01-08T12:47:11Z</dcterms:created>
  <dcterms:modified xsi:type="dcterms:W3CDTF">2022-03-13T10:26:13Z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2022-01-08T00:00:00Z</vt:filetime>
  </property>
</Properties>
</file>