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3"/>
  </p:notesMasterIdLst>
  <p:sldIdLst>
    <p:sldId id="257" r:id="rId2"/>
    <p:sldId id="297"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7" r:id="rId20"/>
    <p:sldId id="278" r:id="rId21"/>
    <p:sldId id="298" r:id="rId22"/>
    <p:sldId id="307" r:id="rId23"/>
    <p:sldId id="308" r:id="rId24"/>
    <p:sldId id="309" r:id="rId25"/>
    <p:sldId id="282" r:id="rId26"/>
    <p:sldId id="299" r:id="rId27"/>
    <p:sldId id="300" r:id="rId28"/>
    <p:sldId id="301" r:id="rId29"/>
    <p:sldId id="302" r:id="rId30"/>
    <p:sldId id="303" r:id="rId31"/>
    <p:sldId id="289" r:id="rId32"/>
    <p:sldId id="311" r:id="rId33"/>
    <p:sldId id="312" r:id="rId34"/>
    <p:sldId id="313" r:id="rId35"/>
    <p:sldId id="314" r:id="rId36"/>
    <p:sldId id="315"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 id="328" r:id="rId50"/>
    <p:sldId id="329" r:id="rId51"/>
    <p:sldId id="330" r:id="rId52"/>
    <p:sldId id="331" r:id="rId53"/>
    <p:sldId id="332" r:id="rId54"/>
    <p:sldId id="333" r:id="rId55"/>
    <p:sldId id="334" r:id="rId56"/>
    <p:sldId id="335" r:id="rId57"/>
    <p:sldId id="336" r:id="rId58"/>
    <p:sldId id="337" r:id="rId59"/>
    <p:sldId id="338" r:id="rId60"/>
    <p:sldId id="339" r:id="rId61"/>
    <p:sldId id="340" r:id="rId62"/>
    <p:sldId id="341" r:id="rId63"/>
    <p:sldId id="342" r:id="rId64"/>
    <p:sldId id="343" r:id="rId65"/>
    <p:sldId id="344" r:id="rId66"/>
    <p:sldId id="345" r:id="rId67"/>
    <p:sldId id="346" r:id="rId68"/>
    <p:sldId id="304" r:id="rId69"/>
    <p:sldId id="295" r:id="rId70"/>
    <p:sldId id="347" r:id="rId71"/>
    <p:sldId id="305" r:id="rId72"/>
  </p:sldIdLst>
  <p:sldSz cx="9144000" cy="5143500" type="screen16x9"/>
  <p:notesSz cx="6858000" cy="9144000"/>
  <p:embeddedFontLst>
    <p:embeddedFont>
      <p:font typeface="Roboto" charset="0"/>
      <p:regular r:id="rId74"/>
      <p:bold r:id="rId75"/>
      <p:italic r:id="rId76"/>
      <p:boldItalic r:id="rId77"/>
    </p:embeddedFont>
    <p:embeddedFont>
      <p:font typeface="Segoe UI Symbol" pitchFamily="34" charset="0"/>
      <p:regular r:id="rId7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AC3D7545-72D8-4A0E-ACA8-EC6C6976373C}">
  <a:tblStyle styleId="{AC3D7545-72D8-4A0E-ACA8-EC6C6976373C}"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47" d="100"/>
          <a:sy n="147" d="100"/>
        </p:scale>
        <p:origin x="-59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3.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1.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font" Target="fonts/font5.fnt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3" name="Shape 2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9" name="Shape 2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4" name="Shape 3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0" name="Shape 3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0" name="Shape 3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0" name="Shape 3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 name="Shape 3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9" name="Shape 4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1" name="Shape 4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5" name="Shape 4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7030A0"/>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GB" sz="1000">
                <a:solidFill>
                  <a:schemeClr val="dk2"/>
                </a:solidFill>
              </a:rPr>
              <a:pPr lvl="0" algn="r">
                <a:spcBef>
                  <a:spcPts val="0"/>
                </a:spcBef>
                <a:buNone/>
              </a:p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getbootstrap.com/docs/3.3/"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jquery-az.com/bootstrap-container-and-container-fluid-what-is-the-difference/"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w3schools.com/bootstrap/default.as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www.w3schools.com/bootstrap4/bootstrap_grid_basic.as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s://www.w3schools.com/bootstrap4/bootstrap_typography.asp"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w3schools.com/bootstrap4/bootstrap_colors.as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w3schools.com/bootstrap4/bootstrap_tables.as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w3schools.com/bootstrap4/bootstrap_jumbotron.asp" TargetMode="External"/><Relationship Id="rId2" Type="http://schemas.openxmlformats.org/officeDocument/2006/relationships/hyperlink" Target="https://www.w3schools.com/bootstrap4/bootstrap_images.asp" TargetMode="External"/><Relationship Id="rId1" Type="http://schemas.openxmlformats.org/officeDocument/2006/relationships/slideLayout" Target="../slideLayouts/slideLayout2.xml"/><Relationship Id="rId4" Type="http://schemas.openxmlformats.org/officeDocument/2006/relationships/hyperlink" Target="https://www.w3schools.com/bootstrap4/bootstrap_buttons.asp"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w3schools.com/bootstrap4/bootstrap_forms_inputs.asp" TargetMode="External"/><Relationship Id="rId2" Type="http://schemas.openxmlformats.org/officeDocument/2006/relationships/hyperlink" Target="https://www.w3schools.com/bootstrap4/bootstrap_forms.asp"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w3schools.com/bootstrap4/bootstrap_navbar.asp"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themes.getbootstrap.com/" TargetMode="External"/><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hyperlink" Target="https://bootswatch.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hyperlink" Target="https://www.w3schools.com/bootstrap4/default.asp"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311700" y="438150"/>
            <a:ext cx="8520600" cy="1058100"/>
          </a:xfrm>
          <a:prstGeom prst="rect">
            <a:avLst/>
          </a:prstGeom>
        </p:spPr>
        <p:txBody>
          <a:bodyPr wrap="square" lIns="91425" tIns="91425" rIns="91425" bIns="91425" anchor="b" anchorCtr="0">
            <a:noAutofit/>
          </a:bodyPr>
          <a:lstStyle/>
          <a:p>
            <a:pPr lvl="0" rtl="0">
              <a:spcBef>
                <a:spcPts val="0"/>
              </a:spcBef>
              <a:buNone/>
            </a:pPr>
            <a:r>
              <a:rPr lang="en-GB" dirty="0">
                <a:solidFill>
                  <a:srgbClr val="FFFFFF"/>
                </a:solidFill>
                <a:latin typeface="Roboto"/>
                <a:ea typeface="Roboto"/>
                <a:cs typeface="Roboto"/>
                <a:sym typeface="Roboto"/>
              </a:rPr>
              <a:t>What is Bootstrap ?</a:t>
            </a:r>
          </a:p>
        </p:txBody>
      </p:sp>
      <p:sp>
        <p:nvSpPr>
          <p:cNvPr id="3" name="Shape 54"/>
          <p:cNvSpPr txBox="1">
            <a:spLocks/>
          </p:cNvSpPr>
          <p:nvPr/>
        </p:nvSpPr>
        <p:spPr>
          <a:xfrm>
            <a:off x="311708" y="744575"/>
            <a:ext cx="8520600" cy="2052600"/>
          </a:xfrm>
          <a:prstGeom prst="rect">
            <a:avLst/>
          </a:prstGeom>
          <a:noFill/>
          <a:ln>
            <a:noFill/>
          </a:ln>
        </p:spPr>
        <p:txBody>
          <a:bodyPr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chemeClr val="dk1"/>
              </a:buClr>
              <a:buSzPct val="100000"/>
              <a:buFontTx/>
              <a:buNone/>
              <a:tabLst/>
              <a:defRPr/>
            </a:pPr>
            <a:r>
              <a:rPr kumimoji="0" lang="en-GB" sz="4400" b="0" i="0" u="none" strike="noStrike" kern="0" cap="none" spc="0" normalizeH="0" baseline="0" noProof="0" dirty="0" smtClean="0">
                <a:ln>
                  <a:noFill/>
                </a:ln>
                <a:solidFill>
                  <a:srgbClr val="FFFFFF"/>
                </a:solidFill>
                <a:effectLst/>
                <a:uLnTx/>
                <a:uFillTx/>
                <a:latin typeface="Roboto"/>
                <a:ea typeface="Roboto"/>
                <a:cs typeface="Roboto"/>
                <a:sym typeface="Roboto"/>
              </a:rPr>
              <a:t>Responsive, Mobile First</a:t>
            </a:r>
            <a:endParaRPr kumimoji="0" lang="en-GB" sz="4400" b="0" i="0" u="none" strike="noStrike" kern="0" cap="none" spc="0" normalizeH="0" baseline="0" noProof="0" dirty="0">
              <a:ln>
                <a:noFill/>
              </a:ln>
              <a:solidFill>
                <a:srgbClr val="FFFFFF"/>
              </a:solidFill>
              <a:effectLst/>
              <a:uLnTx/>
              <a:uFillTx/>
              <a:latin typeface="Roboto"/>
              <a:ea typeface="Roboto"/>
              <a:cs typeface="Roboto"/>
              <a:sym typeface="Roboto"/>
            </a:endParaRPr>
          </a:p>
        </p:txBody>
      </p:sp>
      <p:sp>
        <p:nvSpPr>
          <p:cNvPr id="4" name="Shape 55"/>
          <p:cNvSpPr txBox="1">
            <a:spLocks noGrp="1"/>
          </p:cNvSpPr>
          <p:nvPr>
            <p:ph type="subTitle" idx="1"/>
          </p:nvPr>
        </p:nvSpPr>
        <p:spPr>
          <a:xfrm>
            <a:off x="304800" y="2952750"/>
            <a:ext cx="8520600" cy="1295400"/>
          </a:xfrm>
          <a:prstGeom prst="rect">
            <a:avLst/>
          </a:prstGeom>
        </p:spPr>
        <p:txBody>
          <a:bodyPr wrap="square" lIns="91425" tIns="91425" rIns="91425" bIns="91425" anchor="t" anchorCtr="0">
            <a:noAutofit/>
          </a:bodyPr>
          <a:lstStyle/>
          <a:p>
            <a:pPr lvl="0"/>
            <a:r>
              <a:rPr lang="en-GB" dirty="0" smtClean="0">
                <a:solidFill>
                  <a:srgbClr val="D9D9D9"/>
                </a:solidFill>
              </a:rPr>
              <a:t>Bootstrap</a:t>
            </a:r>
            <a:r>
              <a:rPr lang="en-US" dirty="0" smtClean="0">
                <a:solidFill>
                  <a:schemeClr val="bg1"/>
                </a:solidFill>
              </a:rPr>
              <a:t> Latest v4.1x</a:t>
            </a:r>
          </a:p>
          <a:p>
            <a:pPr lvl="0"/>
            <a:r>
              <a:rPr lang="en-US" dirty="0" smtClean="0">
                <a:solidFill>
                  <a:schemeClr val="bg1"/>
                </a:solidFill>
              </a:rPr>
              <a:t>Currently v4.1.3</a:t>
            </a:r>
          </a:p>
          <a:p>
            <a:pPr lvl="0"/>
            <a:r>
              <a:rPr lang="en-US" dirty="0" smtClean="0">
                <a:solidFill>
                  <a:schemeClr val="bg1"/>
                </a:solidFill>
              </a:rPr>
              <a:t>Previous Stable Version v3.3.7</a:t>
            </a:r>
            <a:endParaRPr lang="en-GB"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ctrTitle"/>
          </p:nvPr>
        </p:nvSpPr>
        <p:spPr>
          <a:xfrm>
            <a:off x="311700" y="19677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Installation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ctrTitle"/>
          </p:nvPr>
        </p:nvSpPr>
        <p:spPr>
          <a:xfrm>
            <a:off x="311700" y="2095500"/>
            <a:ext cx="8520600" cy="1082700"/>
          </a:xfrm>
          <a:prstGeom prst="rect">
            <a:avLst/>
          </a:prstGeom>
        </p:spPr>
        <p:txBody>
          <a:bodyPr wrap="square" lIns="91425" tIns="91425" rIns="91425" bIns="91425" anchor="b" anchorCtr="0">
            <a:noAutofit/>
          </a:bodyPr>
          <a:lstStyle/>
          <a:p>
            <a:pPr lvl="0" rtl="0">
              <a:spcBef>
                <a:spcPts val="0"/>
              </a:spcBef>
              <a:buNone/>
            </a:pPr>
            <a:r>
              <a:rPr lang="en-GB" dirty="0" smtClean="0">
                <a:solidFill>
                  <a:srgbClr val="FFFFFF"/>
                </a:solidFill>
                <a:latin typeface="Roboto"/>
                <a:ea typeface="Roboto"/>
                <a:cs typeface="Roboto"/>
                <a:sym typeface="Roboto"/>
              </a:rPr>
              <a:t>Go-to </a:t>
            </a:r>
            <a:r>
              <a:rPr lang="en-GB" u="sng" dirty="0">
                <a:solidFill>
                  <a:schemeClr val="hlink"/>
                </a:solidFill>
                <a:latin typeface="Roboto"/>
                <a:ea typeface="Roboto"/>
                <a:cs typeface="Roboto"/>
                <a:sym typeface="Roboto"/>
                <a:hlinkClick r:id="rId3"/>
              </a:rPr>
              <a:t>Official Website</a:t>
            </a:r>
            <a:endParaRPr lang="en-GB" u="sng" dirty="0">
              <a:solidFill>
                <a:schemeClr val="hlink"/>
              </a:solidFill>
              <a:latin typeface="Roboto"/>
              <a:ea typeface="Roboto"/>
              <a:cs typeface="Roboto"/>
              <a:sym typeface="Roboto"/>
              <a:hlinkClick r:id="rId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ctrTitle"/>
          </p:nvPr>
        </p:nvSpPr>
        <p:spPr>
          <a:xfrm>
            <a:off x="311700" y="19677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Bootstrap Classes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subTitle" idx="1"/>
          </p:nvPr>
        </p:nvSpPr>
        <p:spPr>
          <a:xfrm>
            <a:off x="311700" y="1233925"/>
            <a:ext cx="8520600" cy="2637000"/>
          </a:xfrm>
          <a:prstGeom prst="rect">
            <a:avLst/>
          </a:prstGeom>
        </p:spPr>
        <p:txBody>
          <a:bodyPr wrap="square" lIns="91425" tIns="91425" rIns="91425" bIns="91425" anchor="t" anchorCtr="0">
            <a:noAutofit/>
          </a:bodyPr>
          <a:lstStyle/>
          <a:p>
            <a:pPr lvl="0" rtl="0">
              <a:spcBef>
                <a:spcPts val="0"/>
              </a:spcBef>
              <a:buNone/>
            </a:pPr>
            <a:r>
              <a:rPr lang="en-GB">
                <a:solidFill>
                  <a:srgbClr val="D9D9D9"/>
                </a:solidFill>
              </a:rPr>
              <a:t>Most everything that you want to add onto a page by using Bootstrap is done by adding </a:t>
            </a:r>
            <a:r>
              <a:rPr lang="en-GB" b="1">
                <a:solidFill>
                  <a:srgbClr val="D9D9D9"/>
                </a:solidFill>
              </a:rPr>
              <a:t>classes</a:t>
            </a:r>
            <a:r>
              <a:rPr lang="en-GB">
                <a:solidFill>
                  <a:srgbClr val="D9D9D9"/>
                </a:solidFill>
              </a:rPr>
              <a:t> and HTML to the page. There are numerous Bootstrap </a:t>
            </a:r>
            <a:r>
              <a:rPr lang="en-GB" b="1">
                <a:solidFill>
                  <a:srgbClr val="D9D9D9"/>
                </a:solidFill>
              </a:rPr>
              <a:t>classes</a:t>
            </a:r>
            <a:r>
              <a:rPr lang="en-GB">
                <a:solidFill>
                  <a:srgbClr val="D9D9D9"/>
                </a:solidFill>
              </a:rPr>
              <a:t>. Fortunately, </a:t>
            </a:r>
            <a:r>
              <a:rPr lang="en-GB" b="1">
                <a:solidFill>
                  <a:srgbClr val="D9D9D9"/>
                </a:solidFill>
              </a:rPr>
              <a:t>you don't have to know or memorize all of them</a:t>
            </a:r>
            <a:r>
              <a:rPr lang="en-GB">
                <a:solidFill>
                  <a:srgbClr val="D9D9D9"/>
                </a:solidFill>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subTitle" idx="1"/>
          </p:nvPr>
        </p:nvSpPr>
        <p:spPr>
          <a:xfrm>
            <a:off x="311700" y="1386325"/>
            <a:ext cx="8520600" cy="2552700"/>
          </a:xfrm>
          <a:prstGeom prst="rect">
            <a:avLst/>
          </a:prstGeom>
        </p:spPr>
        <p:txBody>
          <a:bodyPr wrap="square" lIns="91425" tIns="91425" rIns="91425" bIns="91425" anchor="t" anchorCtr="0">
            <a:noAutofit/>
          </a:bodyPr>
          <a:lstStyle/>
          <a:p>
            <a:pPr lvl="0" rtl="0">
              <a:spcBef>
                <a:spcPts val="0"/>
              </a:spcBef>
              <a:buNone/>
            </a:pPr>
            <a:r>
              <a:rPr lang="en-GB" dirty="0">
                <a:solidFill>
                  <a:srgbClr val="D9D9D9"/>
                </a:solidFill>
              </a:rPr>
              <a:t>Many of the classes are related to one another, so learning the basic concepts of what makes up certain classes is all that's needed. There are many that are pretty </a:t>
            </a:r>
            <a:r>
              <a:rPr lang="en-GB" dirty="0" smtClean="0">
                <a:solidFill>
                  <a:srgbClr val="D9D9D9"/>
                </a:solidFill>
              </a:rPr>
              <a:t>straight forward</a:t>
            </a:r>
            <a:r>
              <a:rPr lang="en-GB" dirty="0">
                <a:solidFill>
                  <a:srgbClr val="D9D9D9"/>
                </a:solidFill>
              </a:rPr>
              <a:t>, such as </a:t>
            </a:r>
            <a:r>
              <a:rPr lang="en-GB" b="1" dirty="0" smtClean="0">
                <a:solidFill>
                  <a:srgbClr val="D9D9D9"/>
                </a:solidFill>
              </a:rPr>
              <a:t>left</a:t>
            </a:r>
            <a:r>
              <a:rPr lang="en-GB" b="1" dirty="0">
                <a:solidFill>
                  <a:srgbClr val="D9D9D9"/>
                </a:solidFill>
              </a:rPr>
              <a:t>,</a:t>
            </a:r>
            <a:r>
              <a:rPr lang="en-GB" dirty="0" smtClean="0">
                <a:solidFill>
                  <a:srgbClr val="D9D9D9"/>
                </a:solidFill>
              </a:rPr>
              <a:t> </a:t>
            </a:r>
            <a:r>
              <a:rPr lang="en-GB" b="1" dirty="0">
                <a:solidFill>
                  <a:srgbClr val="D9D9D9"/>
                </a:solidFill>
              </a:rPr>
              <a:t>right</a:t>
            </a:r>
            <a:r>
              <a:rPr lang="en-GB" dirty="0" smtClean="0">
                <a:solidFill>
                  <a:srgbClr val="D9D9D9"/>
                </a:solidFill>
              </a:rPr>
              <a:t>, and </a:t>
            </a:r>
            <a:r>
              <a:rPr lang="en-GB" dirty="0" err="1" smtClean="0">
                <a:solidFill>
                  <a:srgbClr val="D9D9D9"/>
                </a:solidFill>
              </a:rPr>
              <a:t>Center</a:t>
            </a:r>
            <a:r>
              <a:rPr lang="en-GB" dirty="0" smtClean="0">
                <a:solidFill>
                  <a:srgbClr val="D9D9D9"/>
                </a:solidFill>
              </a:rPr>
              <a:t> </a:t>
            </a:r>
            <a:r>
              <a:rPr lang="en-GB" dirty="0">
                <a:solidFill>
                  <a:srgbClr val="D9D9D9"/>
                </a:solidFill>
              </a:rPr>
              <a:t>which will do exactly what you expect.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subTitle" idx="1"/>
          </p:nvPr>
        </p:nvSpPr>
        <p:spPr>
          <a:xfrm>
            <a:off x="311700" y="1767325"/>
            <a:ext cx="8520600" cy="1746600"/>
          </a:xfrm>
          <a:prstGeom prst="rect">
            <a:avLst/>
          </a:prstGeom>
        </p:spPr>
        <p:txBody>
          <a:bodyPr wrap="square" lIns="91425" tIns="91425" rIns="91425" bIns="91425" anchor="t" anchorCtr="0">
            <a:noAutofit/>
          </a:bodyPr>
          <a:lstStyle/>
          <a:p>
            <a:pPr lvl="0" rtl="0">
              <a:spcBef>
                <a:spcPts val="0"/>
              </a:spcBef>
              <a:buNone/>
            </a:pPr>
            <a:r>
              <a:rPr lang="en-GB">
                <a:solidFill>
                  <a:srgbClr val="D9D9D9"/>
                </a:solidFill>
              </a:rPr>
              <a:t>The goal of this training is not to teach you every Bootstrap class that's available, but rather how to use Bootstrap in your applications.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ctrTitle"/>
          </p:nvPr>
        </p:nvSpPr>
        <p:spPr>
          <a:xfrm>
            <a:off x="311700" y="1127375"/>
            <a:ext cx="8520600" cy="9840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Good News</a:t>
            </a:r>
          </a:p>
        </p:txBody>
      </p:sp>
      <p:sp>
        <p:nvSpPr>
          <p:cNvPr id="145" name="Shape 145"/>
          <p:cNvSpPr txBox="1">
            <a:spLocks noGrp="1"/>
          </p:cNvSpPr>
          <p:nvPr>
            <p:ph type="subTitle" idx="1"/>
          </p:nvPr>
        </p:nvSpPr>
        <p:spPr>
          <a:xfrm>
            <a:off x="311700" y="2300725"/>
            <a:ext cx="8520600" cy="1507500"/>
          </a:xfrm>
          <a:prstGeom prst="rect">
            <a:avLst/>
          </a:prstGeom>
        </p:spPr>
        <p:txBody>
          <a:bodyPr wrap="square" lIns="91425" tIns="91425" rIns="91425" bIns="91425" anchor="t" anchorCtr="0">
            <a:noAutofit/>
          </a:bodyPr>
          <a:lstStyle/>
          <a:p>
            <a:pPr lvl="0" rtl="0">
              <a:spcBef>
                <a:spcPts val="0"/>
              </a:spcBef>
              <a:buNone/>
            </a:pPr>
            <a:r>
              <a:rPr lang="en-GB">
                <a:solidFill>
                  <a:srgbClr val="D9D9D9"/>
                </a:solidFill>
              </a:rPr>
              <a:t>Bootstrap uses CSS. This means you are free to customize all classes as needed by using standard CSS and cascading rules.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ctrTitle"/>
          </p:nvPr>
        </p:nvSpPr>
        <p:spPr>
          <a:xfrm>
            <a:off x="311700" y="133350"/>
            <a:ext cx="8520600" cy="685800"/>
          </a:xfrm>
          <a:prstGeom prst="rect">
            <a:avLst/>
          </a:prstGeom>
        </p:spPr>
        <p:txBody>
          <a:bodyPr wrap="square" lIns="91425" tIns="91425" rIns="91425" bIns="91425" anchor="b" anchorCtr="0">
            <a:noAutofit/>
          </a:bodyPr>
          <a:lstStyle/>
          <a:p>
            <a:pPr lvl="0" rtl="0">
              <a:spcBef>
                <a:spcPts val="0"/>
              </a:spcBef>
              <a:buNone/>
            </a:pPr>
            <a:r>
              <a:rPr lang="en-GB" sz="3600" b="1" dirty="0" smtClean="0">
                <a:solidFill>
                  <a:srgbClr val="FFFFFF"/>
                </a:solidFill>
                <a:latin typeface="Roboto"/>
                <a:ea typeface="Roboto"/>
                <a:cs typeface="Roboto"/>
                <a:sym typeface="Roboto"/>
              </a:rPr>
              <a:t>Starter Template</a:t>
            </a:r>
            <a:endParaRPr lang="en-GB" sz="3600" b="1" dirty="0">
              <a:solidFill>
                <a:srgbClr val="FFFFFF"/>
              </a:solidFill>
              <a:latin typeface="Roboto"/>
              <a:ea typeface="Roboto"/>
              <a:cs typeface="Roboto"/>
              <a:sym typeface="Roboto"/>
            </a:endParaRPr>
          </a:p>
        </p:txBody>
      </p:sp>
      <p:sp>
        <p:nvSpPr>
          <p:cNvPr id="5" name="Rectangle 4"/>
          <p:cNvSpPr/>
          <p:nvPr/>
        </p:nvSpPr>
        <p:spPr>
          <a:xfrm>
            <a:off x="381000" y="971550"/>
            <a:ext cx="8153400" cy="3693319"/>
          </a:xfrm>
          <a:prstGeom prst="rect">
            <a:avLst/>
          </a:prstGeom>
        </p:spPr>
        <p:txBody>
          <a:bodyPr wrap="square">
            <a:spAutoFit/>
          </a:bodyPr>
          <a:lstStyle/>
          <a:p>
            <a:r>
              <a:rPr lang="en-US" sz="900" dirty="0" smtClean="0">
                <a:solidFill>
                  <a:schemeClr val="bg1">
                    <a:lumMod val="95000"/>
                  </a:schemeClr>
                </a:solidFill>
              </a:rPr>
              <a:t>&lt;!</a:t>
            </a:r>
            <a:r>
              <a:rPr lang="en-US" sz="900" dirty="0" err="1" smtClean="0">
                <a:solidFill>
                  <a:schemeClr val="bg1">
                    <a:lumMod val="95000"/>
                  </a:schemeClr>
                </a:solidFill>
              </a:rPr>
              <a:t>doctype</a:t>
            </a:r>
            <a:r>
              <a:rPr lang="en-US" sz="900" dirty="0" smtClean="0">
                <a:solidFill>
                  <a:schemeClr val="bg1">
                    <a:lumMod val="95000"/>
                  </a:schemeClr>
                </a:solidFill>
              </a:rPr>
              <a:t> html&gt;</a:t>
            </a:r>
          </a:p>
          <a:p>
            <a:r>
              <a:rPr lang="en-US" sz="900" dirty="0" smtClean="0">
                <a:solidFill>
                  <a:schemeClr val="bg1">
                    <a:lumMod val="95000"/>
                  </a:schemeClr>
                </a:solidFill>
              </a:rPr>
              <a:t>&lt;html </a:t>
            </a:r>
            <a:r>
              <a:rPr lang="en-US" sz="900" dirty="0" err="1" smtClean="0">
                <a:solidFill>
                  <a:schemeClr val="bg1">
                    <a:lumMod val="95000"/>
                  </a:schemeClr>
                </a:solidFill>
              </a:rPr>
              <a:t>lang</a:t>
            </a:r>
            <a:r>
              <a:rPr lang="en-US" sz="900" dirty="0" smtClean="0">
                <a:solidFill>
                  <a:schemeClr val="bg1">
                    <a:lumMod val="95000"/>
                  </a:schemeClr>
                </a:solidFill>
              </a:rPr>
              <a:t>="en"&gt;</a:t>
            </a:r>
          </a:p>
          <a:p>
            <a:r>
              <a:rPr lang="en-US" sz="900" dirty="0" smtClean="0">
                <a:solidFill>
                  <a:schemeClr val="bg1">
                    <a:lumMod val="95000"/>
                  </a:schemeClr>
                </a:solidFill>
              </a:rPr>
              <a:t>  &lt;head&gt;</a:t>
            </a:r>
          </a:p>
          <a:p>
            <a:r>
              <a:rPr lang="en-US" sz="900" dirty="0" smtClean="0">
                <a:solidFill>
                  <a:schemeClr val="bg1">
                    <a:lumMod val="95000"/>
                  </a:schemeClr>
                </a:solidFill>
              </a:rPr>
              <a:t>    &lt;!-- Required meta tags --&gt;</a:t>
            </a:r>
          </a:p>
          <a:p>
            <a:r>
              <a:rPr lang="en-US" sz="900" dirty="0" smtClean="0">
                <a:solidFill>
                  <a:schemeClr val="bg1">
                    <a:lumMod val="95000"/>
                  </a:schemeClr>
                </a:solidFill>
              </a:rPr>
              <a:t>    &lt;meta </a:t>
            </a:r>
            <a:r>
              <a:rPr lang="en-US" sz="900" dirty="0" err="1" smtClean="0">
                <a:solidFill>
                  <a:schemeClr val="bg1">
                    <a:lumMod val="95000"/>
                  </a:schemeClr>
                </a:solidFill>
              </a:rPr>
              <a:t>charset</a:t>
            </a:r>
            <a:r>
              <a:rPr lang="en-US" sz="900" dirty="0" smtClean="0">
                <a:solidFill>
                  <a:schemeClr val="bg1">
                    <a:lumMod val="95000"/>
                  </a:schemeClr>
                </a:solidFill>
              </a:rPr>
              <a:t>="utf-8"&gt;</a:t>
            </a:r>
          </a:p>
          <a:p>
            <a:r>
              <a:rPr lang="en-US" sz="900" dirty="0" smtClean="0">
                <a:solidFill>
                  <a:schemeClr val="bg1">
                    <a:lumMod val="95000"/>
                  </a:schemeClr>
                </a:solidFill>
              </a:rPr>
              <a:t>    &lt;meta name="viewport" content="width=device-width, initial-scale=1, shrink-to-fit=no"&gt;</a:t>
            </a:r>
          </a:p>
          <a:p>
            <a:endParaRPr lang="en-US" sz="900" dirty="0" smtClean="0">
              <a:solidFill>
                <a:schemeClr val="bg1">
                  <a:lumMod val="95000"/>
                </a:schemeClr>
              </a:solidFill>
            </a:endParaRPr>
          </a:p>
          <a:p>
            <a:r>
              <a:rPr lang="en-US" sz="900" dirty="0" smtClean="0">
                <a:solidFill>
                  <a:schemeClr val="bg1">
                    <a:lumMod val="95000"/>
                  </a:schemeClr>
                </a:solidFill>
              </a:rPr>
              <a:t>    &lt;!-- Bootstrap CSS --&gt;</a:t>
            </a:r>
          </a:p>
          <a:p>
            <a:r>
              <a:rPr lang="en-US" sz="900" dirty="0" smtClean="0">
                <a:solidFill>
                  <a:schemeClr val="bg1">
                    <a:lumMod val="95000"/>
                  </a:schemeClr>
                </a:solidFill>
              </a:rPr>
              <a:t>    &lt;link </a:t>
            </a:r>
            <a:r>
              <a:rPr lang="en-US" sz="900" dirty="0" err="1" smtClean="0">
                <a:solidFill>
                  <a:schemeClr val="bg1">
                    <a:lumMod val="95000"/>
                  </a:schemeClr>
                </a:solidFill>
              </a:rPr>
              <a:t>rel</a:t>
            </a:r>
            <a:r>
              <a:rPr lang="en-US" sz="900" dirty="0" smtClean="0">
                <a:solidFill>
                  <a:schemeClr val="bg1">
                    <a:lumMod val="95000"/>
                  </a:schemeClr>
                </a:solidFill>
              </a:rPr>
              <a:t>="</a:t>
            </a:r>
            <a:r>
              <a:rPr lang="en-US" sz="900" dirty="0" err="1" smtClean="0">
                <a:solidFill>
                  <a:schemeClr val="bg1">
                    <a:lumMod val="95000"/>
                  </a:schemeClr>
                </a:solidFill>
              </a:rPr>
              <a:t>stylesheet</a:t>
            </a:r>
            <a:r>
              <a:rPr lang="en-US" sz="900" dirty="0" smtClean="0">
                <a:solidFill>
                  <a:schemeClr val="bg1">
                    <a:lumMod val="95000"/>
                  </a:schemeClr>
                </a:solidFill>
              </a:rPr>
              <a:t>" </a:t>
            </a:r>
            <a:r>
              <a:rPr lang="en-US" sz="900" dirty="0" err="1" smtClean="0">
                <a:solidFill>
                  <a:schemeClr val="bg1">
                    <a:lumMod val="95000"/>
                  </a:schemeClr>
                </a:solidFill>
              </a:rPr>
              <a:t>href</a:t>
            </a:r>
            <a:r>
              <a:rPr lang="en-US" sz="900" dirty="0" smtClean="0">
                <a:solidFill>
                  <a:schemeClr val="bg1">
                    <a:lumMod val="95000"/>
                  </a:schemeClr>
                </a:solidFill>
              </a:rPr>
              <a:t>="https://stackpath.bootstrapcdn.com/bootstrap/4.1.3/css/bootstrap.min.css" integrity="sha384-MCw98/SFnGE8fJT3GXwEOngsV7Zt27NXFoaoApmYm81iuXoPkFOJwJ8ERdknLPMO" </a:t>
            </a:r>
            <a:r>
              <a:rPr lang="en-US" sz="900" dirty="0" err="1" smtClean="0">
                <a:solidFill>
                  <a:schemeClr val="bg1">
                    <a:lumMod val="95000"/>
                  </a:schemeClr>
                </a:solidFill>
              </a:rPr>
              <a:t>crossorigin</a:t>
            </a:r>
            <a:r>
              <a:rPr lang="en-US" sz="900" dirty="0" smtClean="0">
                <a:solidFill>
                  <a:schemeClr val="bg1">
                    <a:lumMod val="95000"/>
                  </a:schemeClr>
                </a:solidFill>
              </a:rPr>
              <a:t>="anonymous"&gt;</a:t>
            </a:r>
          </a:p>
          <a:p>
            <a:endParaRPr lang="en-US" sz="900" dirty="0" smtClean="0">
              <a:solidFill>
                <a:schemeClr val="bg1">
                  <a:lumMod val="95000"/>
                </a:schemeClr>
              </a:solidFill>
            </a:endParaRPr>
          </a:p>
          <a:p>
            <a:r>
              <a:rPr lang="en-US" sz="900" dirty="0" smtClean="0">
                <a:solidFill>
                  <a:schemeClr val="bg1">
                    <a:lumMod val="95000"/>
                  </a:schemeClr>
                </a:solidFill>
              </a:rPr>
              <a:t>    &lt;title&gt;Hello, </a:t>
            </a:r>
            <a:r>
              <a:rPr lang="en-US" sz="900" dirty="0" err="1" smtClean="0">
                <a:solidFill>
                  <a:schemeClr val="bg1">
                    <a:lumMod val="95000"/>
                  </a:schemeClr>
                </a:solidFill>
              </a:rPr>
              <a:t>Chitkra</a:t>
            </a:r>
            <a:r>
              <a:rPr lang="en-US" sz="900" dirty="0" smtClean="0">
                <a:solidFill>
                  <a:schemeClr val="bg1">
                    <a:lumMod val="95000"/>
                  </a:schemeClr>
                </a:solidFill>
              </a:rPr>
              <a:t>&lt;/title&gt;</a:t>
            </a:r>
          </a:p>
          <a:p>
            <a:r>
              <a:rPr lang="en-US" sz="900" dirty="0" smtClean="0">
                <a:solidFill>
                  <a:schemeClr val="bg1">
                    <a:lumMod val="95000"/>
                  </a:schemeClr>
                </a:solidFill>
              </a:rPr>
              <a:t>  &lt;/head&gt;</a:t>
            </a:r>
          </a:p>
          <a:p>
            <a:r>
              <a:rPr lang="en-US" sz="900" dirty="0" smtClean="0">
                <a:solidFill>
                  <a:schemeClr val="bg1">
                    <a:lumMod val="95000"/>
                  </a:schemeClr>
                </a:solidFill>
              </a:rPr>
              <a:t>  &lt;body&gt;</a:t>
            </a:r>
          </a:p>
          <a:p>
            <a:r>
              <a:rPr lang="en-US" sz="900" dirty="0" smtClean="0">
                <a:solidFill>
                  <a:schemeClr val="bg1">
                    <a:lumMod val="95000"/>
                  </a:schemeClr>
                </a:solidFill>
              </a:rPr>
              <a:t>    &lt;h1&gt;</a:t>
            </a:r>
            <a:r>
              <a:rPr lang="en-US" sz="900" dirty="0" err="1" smtClean="0">
                <a:solidFill>
                  <a:schemeClr val="bg1">
                    <a:lumMod val="95000"/>
                  </a:schemeClr>
                </a:solidFill>
              </a:rPr>
              <a:t>Hello,Chitkara</a:t>
            </a:r>
            <a:r>
              <a:rPr lang="en-US" sz="900" dirty="0" smtClean="0">
                <a:solidFill>
                  <a:schemeClr val="bg1">
                    <a:lumMod val="95000"/>
                  </a:schemeClr>
                </a:solidFill>
              </a:rPr>
              <a:t>!!!&lt;/h1&gt;</a:t>
            </a:r>
          </a:p>
          <a:p>
            <a:endParaRPr lang="en-US" sz="900" dirty="0" smtClean="0">
              <a:solidFill>
                <a:schemeClr val="bg1">
                  <a:lumMod val="95000"/>
                </a:schemeClr>
              </a:solidFill>
            </a:endParaRPr>
          </a:p>
          <a:p>
            <a:r>
              <a:rPr lang="en-US" sz="900" dirty="0" smtClean="0">
                <a:solidFill>
                  <a:schemeClr val="bg1">
                    <a:lumMod val="95000"/>
                  </a:schemeClr>
                </a:solidFill>
              </a:rPr>
              <a:t>    &lt;!-- Optional JavaScript --&gt;</a:t>
            </a:r>
          </a:p>
          <a:p>
            <a:r>
              <a:rPr lang="en-US" sz="900" dirty="0" smtClean="0">
                <a:solidFill>
                  <a:schemeClr val="bg1">
                    <a:lumMod val="95000"/>
                  </a:schemeClr>
                </a:solidFill>
              </a:rPr>
              <a:t>    &lt;!-- </a:t>
            </a:r>
            <a:r>
              <a:rPr lang="en-US" sz="900" dirty="0" err="1" smtClean="0">
                <a:solidFill>
                  <a:schemeClr val="bg1">
                    <a:lumMod val="95000"/>
                  </a:schemeClr>
                </a:solidFill>
              </a:rPr>
              <a:t>jQuery</a:t>
            </a:r>
            <a:r>
              <a:rPr lang="en-US" sz="900" dirty="0" smtClean="0">
                <a:solidFill>
                  <a:schemeClr val="bg1">
                    <a:lumMod val="95000"/>
                  </a:schemeClr>
                </a:solidFill>
              </a:rPr>
              <a:t> first, then Popper.js, then Bootstrap JS --&gt;</a:t>
            </a:r>
          </a:p>
          <a:p>
            <a:r>
              <a:rPr lang="en-US" sz="900" dirty="0" smtClean="0">
                <a:solidFill>
                  <a:schemeClr val="bg1">
                    <a:lumMod val="95000"/>
                  </a:schemeClr>
                </a:solidFill>
              </a:rPr>
              <a:t>    &lt;script </a:t>
            </a:r>
            <a:r>
              <a:rPr lang="en-US" sz="900" dirty="0" err="1" smtClean="0">
                <a:solidFill>
                  <a:schemeClr val="bg1">
                    <a:lumMod val="95000"/>
                  </a:schemeClr>
                </a:solidFill>
              </a:rPr>
              <a:t>src</a:t>
            </a:r>
            <a:r>
              <a:rPr lang="en-US" sz="900" dirty="0" smtClean="0">
                <a:solidFill>
                  <a:schemeClr val="bg1">
                    <a:lumMod val="95000"/>
                  </a:schemeClr>
                </a:solidFill>
              </a:rPr>
              <a:t>="https://code.jquery.com/jquery-3.3.1.slim.min.js" integrity="sha384-q8i/X+965DzO0rT7abK41JStQIAqVgRVzpbzo5smXKp4YfRvH+8abtTE1Pi6jizo" </a:t>
            </a:r>
            <a:r>
              <a:rPr lang="en-US" sz="900" dirty="0" err="1" smtClean="0">
                <a:solidFill>
                  <a:schemeClr val="bg1">
                    <a:lumMod val="95000"/>
                  </a:schemeClr>
                </a:solidFill>
              </a:rPr>
              <a:t>crossorigin</a:t>
            </a:r>
            <a:r>
              <a:rPr lang="en-US" sz="900" dirty="0" smtClean="0">
                <a:solidFill>
                  <a:schemeClr val="bg1">
                    <a:lumMod val="95000"/>
                  </a:schemeClr>
                </a:solidFill>
              </a:rPr>
              <a:t>="anonymous"&gt;&lt;/script&gt;</a:t>
            </a:r>
          </a:p>
          <a:p>
            <a:r>
              <a:rPr lang="en-US" sz="900" dirty="0" smtClean="0">
                <a:solidFill>
                  <a:schemeClr val="bg1">
                    <a:lumMod val="95000"/>
                  </a:schemeClr>
                </a:solidFill>
              </a:rPr>
              <a:t>    &lt;script </a:t>
            </a:r>
            <a:r>
              <a:rPr lang="en-US" sz="900" dirty="0" err="1" smtClean="0">
                <a:solidFill>
                  <a:schemeClr val="bg1">
                    <a:lumMod val="95000"/>
                  </a:schemeClr>
                </a:solidFill>
              </a:rPr>
              <a:t>src</a:t>
            </a:r>
            <a:r>
              <a:rPr lang="en-US" sz="900" dirty="0" smtClean="0">
                <a:solidFill>
                  <a:schemeClr val="bg1">
                    <a:lumMod val="95000"/>
                  </a:schemeClr>
                </a:solidFill>
              </a:rPr>
              <a:t>="https://cdnjs.cloudflare.com/ajax/libs/popper.js/1.14.3/umd/popper.min.js" integrity="sha384-ZMP7rVo3mIykV+2+9J3UJ46jBk0WLaUAdn689aCwoqbBJiSnjAK/l8WvCWPIPm49" </a:t>
            </a:r>
            <a:r>
              <a:rPr lang="en-US" sz="900" dirty="0" err="1" smtClean="0">
                <a:solidFill>
                  <a:schemeClr val="bg1">
                    <a:lumMod val="95000"/>
                  </a:schemeClr>
                </a:solidFill>
              </a:rPr>
              <a:t>crossorigin</a:t>
            </a:r>
            <a:r>
              <a:rPr lang="en-US" sz="900" dirty="0" smtClean="0">
                <a:solidFill>
                  <a:schemeClr val="bg1">
                    <a:lumMod val="95000"/>
                  </a:schemeClr>
                </a:solidFill>
              </a:rPr>
              <a:t>="anonymous"&gt;&lt;/script&gt;</a:t>
            </a:r>
          </a:p>
          <a:p>
            <a:r>
              <a:rPr lang="en-US" sz="900" dirty="0" smtClean="0">
                <a:solidFill>
                  <a:schemeClr val="bg1">
                    <a:lumMod val="95000"/>
                  </a:schemeClr>
                </a:solidFill>
              </a:rPr>
              <a:t>    &lt;script </a:t>
            </a:r>
            <a:r>
              <a:rPr lang="en-US" sz="900" dirty="0" err="1" smtClean="0">
                <a:solidFill>
                  <a:schemeClr val="bg1">
                    <a:lumMod val="95000"/>
                  </a:schemeClr>
                </a:solidFill>
              </a:rPr>
              <a:t>src</a:t>
            </a:r>
            <a:r>
              <a:rPr lang="en-US" sz="900" dirty="0" smtClean="0">
                <a:solidFill>
                  <a:schemeClr val="bg1">
                    <a:lumMod val="95000"/>
                  </a:schemeClr>
                </a:solidFill>
              </a:rPr>
              <a:t>="https://stackpath.bootstrapcdn.com/bootstrap/4.1.3/js/bootstrap.min.js" integrity="sha384-ChfqqxuZUCnJSK3+MXmPNIyE6ZbWh2IMqE241rYiqJxyMiZ6OW/JmZQ5stwEULTy" </a:t>
            </a:r>
            <a:r>
              <a:rPr lang="en-US" sz="900" dirty="0" err="1" smtClean="0">
                <a:solidFill>
                  <a:schemeClr val="bg1">
                    <a:lumMod val="95000"/>
                  </a:schemeClr>
                </a:solidFill>
              </a:rPr>
              <a:t>crossorigin</a:t>
            </a:r>
            <a:r>
              <a:rPr lang="en-US" sz="900" dirty="0" smtClean="0">
                <a:solidFill>
                  <a:schemeClr val="bg1">
                    <a:lumMod val="95000"/>
                  </a:schemeClr>
                </a:solidFill>
              </a:rPr>
              <a:t>="anonymous"&gt;&lt;/script&gt;</a:t>
            </a:r>
          </a:p>
          <a:p>
            <a:r>
              <a:rPr lang="en-US" sz="900" dirty="0" smtClean="0">
                <a:solidFill>
                  <a:schemeClr val="bg1">
                    <a:lumMod val="95000"/>
                  </a:schemeClr>
                </a:solidFill>
              </a:rPr>
              <a:t>  &lt;/body&gt;</a:t>
            </a:r>
          </a:p>
          <a:p>
            <a:r>
              <a:rPr lang="en-US" sz="900" dirty="0" smtClean="0">
                <a:solidFill>
                  <a:schemeClr val="bg1">
                    <a:lumMod val="95000"/>
                  </a:schemeClr>
                </a:solidFill>
              </a:rPr>
              <a:t>&lt;/html&gt;</a:t>
            </a:r>
            <a:endParaRPr lang="en-US" sz="900" dirty="0">
              <a:solidFill>
                <a:schemeClr val="bg1">
                  <a:lumMod val="9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subTitle" idx="1"/>
          </p:nvPr>
        </p:nvSpPr>
        <p:spPr>
          <a:xfrm>
            <a:off x="311700" y="1276350"/>
            <a:ext cx="8756100" cy="3733800"/>
          </a:xfrm>
          <a:prstGeom prst="rect">
            <a:avLst/>
          </a:prstGeom>
        </p:spPr>
        <p:txBody>
          <a:bodyPr wrap="square" lIns="91425" tIns="91425" rIns="91425" bIns="91425" anchor="t" anchorCtr="0">
            <a:noAutofit/>
          </a:bodyPr>
          <a:lstStyle/>
          <a:p>
            <a:pPr marL="457200" lvl="0" indent="-228600" algn="l" rtl="0">
              <a:spcBef>
                <a:spcPts val="0"/>
              </a:spcBef>
              <a:buClr>
                <a:srgbClr val="D9D9D9"/>
              </a:buClr>
              <a:buChar char="●"/>
            </a:pPr>
            <a:r>
              <a:rPr lang="en-GB" dirty="0">
                <a:solidFill>
                  <a:srgbClr val="D9D9D9"/>
                </a:solidFill>
              </a:rPr>
              <a:t>container</a:t>
            </a:r>
          </a:p>
          <a:p>
            <a:pPr marL="914400" lvl="1" indent="-228600" algn="l" rtl="0">
              <a:spcBef>
                <a:spcPts val="0"/>
              </a:spcBef>
              <a:buClr>
                <a:srgbClr val="D9D9D9"/>
              </a:buClr>
              <a:buChar char="○"/>
            </a:pPr>
            <a:r>
              <a:rPr lang="en-GB" dirty="0">
                <a:solidFill>
                  <a:srgbClr val="D9D9D9"/>
                </a:solidFill>
              </a:rPr>
              <a:t>Creates a “fixed-width” container</a:t>
            </a:r>
          </a:p>
          <a:p>
            <a:pPr marL="457200" lvl="0" indent="-228600" algn="l" rtl="0">
              <a:spcBef>
                <a:spcPts val="0"/>
              </a:spcBef>
              <a:buClr>
                <a:srgbClr val="D9D9D9"/>
              </a:buClr>
              <a:buChar char="●"/>
            </a:pPr>
            <a:r>
              <a:rPr lang="en-GB" dirty="0">
                <a:solidFill>
                  <a:srgbClr val="D9D9D9"/>
                </a:solidFill>
              </a:rPr>
              <a:t>container-fluid</a:t>
            </a:r>
          </a:p>
          <a:p>
            <a:pPr marL="914400" lvl="1" indent="-228600" algn="l" rtl="0">
              <a:spcBef>
                <a:spcPts val="0"/>
              </a:spcBef>
              <a:buClr>
                <a:srgbClr val="D9D9D9"/>
              </a:buClr>
              <a:buChar char="○"/>
            </a:pPr>
            <a:r>
              <a:rPr lang="en-GB" dirty="0">
                <a:solidFill>
                  <a:srgbClr val="D9D9D9"/>
                </a:solidFill>
              </a:rPr>
              <a:t>Creates a “full-width” container in browser</a:t>
            </a:r>
          </a:p>
        </p:txBody>
      </p:sp>
      <p:sp>
        <p:nvSpPr>
          <p:cNvPr id="157" name="Shape 157"/>
          <p:cNvSpPr txBox="1">
            <a:spLocks noGrp="1"/>
          </p:cNvSpPr>
          <p:nvPr>
            <p:ph type="ctrTitle"/>
          </p:nvPr>
        </p:nvSpPr>
        <p:spPr>
          <a:xfrm>
            <a:off x="311700" y="627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Bootstrap Starting Classes</a:t>
            </a:r>
          </a:p>
        </p:txBody>
      </p:sp>
      <p:sp>
        <p:nvSpPr>
          <p:cNvPr id="4" name="Rectangle 3"/>
          <p:cNvSpPr/>
          <p:nvPr/>
        </p:nvSpPr>
        <p:spPr>
          <a:xfrm>
            <a:off x="2209800" y="3406973"/>
            <a:ext cx="5410200" cy="523220"/>
          </a:xfrm>
          <a:prstGeom prst="rect">
            <a:avLst/>
          </a:prstGeom>
        </p:spPr>
        <p:txBody>
          <a:bodyPr wrap="square">
            <a:spAutoFit/>
          </a:bodyPr>
          <a:lstStyle/>
          <a:p>
            <a:pPr algn="ctr"/>
            <a:r>
              <a:rPr lang="en-GB" sz="2800" b="1" dirty="0" smtClean="0">
                <a:solidFill>
                  <a:srgbClr val="FFFFFF"/>
                </a:solidFill>
                <a:latin typeface="Roboto"/>
                <a:ea typeface="Roboto"/>
                <a:cs typeface="Roboto"/>
                <a:sym typeface="Roboto"/>
              </a:rPr>
              <a:t>Let’s Try this Out!</a:t>
            </a:r>
            <a:endParaRPr lang="en-US" sz="2800" b="1" dirty="0"/>
          </a:p>
        </p:txBody>
      </p:sp>
      <p:sp>
        <p:nvSpPr>
          <p:cNvPr id="5" name="Rectangle 4"/>
          <p:cNvSpPr/>
          <p:nvPr/>
        </p:nvSpPr>
        <p:spPr>
          <a:xfrm>
            <a:off x="304800" y="4095750"/>
            <a:ext cx="7924800" cy="954107"/>
          </a:xfrm>
          <a:prstGeom prst="rect">
            <a:avLst/>
          </a:prstGeom>
        </p:spPr>
        <p:txBody>
          <a:bodyPr wrap="square">
            <a:spAutoFit/>
          </a:bodyPr>
          <a:lstStyle/>
          <a:p>
            <a:r>
              <a:rPr lang="en-US" b="1" dirty="0" smtClean="0">
                <a:solidFill>
                  <a:schemeClr val="bg1">
                    <a:lumMod val="95000"/>
                  </a:schemeClr>
                </a:solidFill>
              </a:rPr>
              <a:t>To Checkout Difference in Both You Guys Can refer:- </a:t>
            </a:r>
          </a:p>
          <a:p>
            <a:endParaRPr lang="en-US" b="1" dirty="0" smtClean="0">
              <a:solidFill>
                <a:schemeClr val="bg1">
                  <a:lumMod val="95000"/>
                </a:schemeClr>
              </a:solidFill>
            </a:endParaRPr>
          </a:p>
          <a:p>
            <a:r>
              <a:rPr lang="en-US" dirty="0" smtClean="0">
                <a:solidFill>
                  <a:schemeClr val="bg1">
                    <a:lumMod val="95000"/>
                  </a:schemeClr>
                </a:solidFill>
                <a:hlinkClick r:id="rId3"/>
              </a:rPr>
              <a:t>https://www.jquery-az.com/bootstrap-container-and-container-fluid-what-is-the-difference/</a:t>
            </a:r>
            <a:endParaRPr lang="en-US" dirty="0" smtClean="0">
              <a:solidFill>
                <a:schemeClr val="bg1">
                  <a:lumMod val="95000"/>
                </a:schemeClr>
              </a:solidFill>
            </a:endParaRPr>
          </a:p>
          <a:p>
            <a:endParaRPr lang="en-US"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6">
                                            <p:txEl>
                                              <p:pRg st="0" end="0"/>
                                            </p:txEl>
                                          </p:spTgt>
                                        </p:tgtEl>
                                        <p:attrNameLst>
                                          <p:attrName>style.visibility</p:attrName>
                                        </p:attrNameLst>
                                      </p:cBhvr>
                                      <p:to>
                                        <p:strVal val="visible"/>
                                      </p:to>
                                    </p:set>
                                    <p:anim calcmode="lin" valueType="num">
                                      <p:cBhvr additive="base">
                                        <p:cTn id="7" dur="1000"/>
                                        <p:tgtEl>
                                          <p:spTgt spid="156">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56">
                                            <p:txEl>
                                              <p:pRg st="1" end="1"/>
                                            </p:txEl>
                                          </p:spTgt>
                                        </p:tgtEl>
                                        <p:attrNameLst>
                                          <p:attrName>style.visibility</p:attrName>
                                        </p:attrNameLst>
                                      </p:cBhvr>
                                      <p:to>
                                        <p:strVal val="visible"/>
                                      </p:to>
                                    </p:set>
                                    <p:anim calcmode="lin" valueType="num">
                                      <p:cBhvr additive="base">
                                        <p:cTn id="12" dur="1000"/>
                                        <p:tgtEl>
                                          <p:spTgt spid="156">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56">
                                            <p:txEl>
                                              <p:pRg st="2" end="2"/>
                                            </p:txEl>
                                          </p:spTgt>
                                        </p:tgtEl>
                                        <p:attrNameLst>
                                          <p:attrName>style.visibility</p:attrName>
                                        </p:attrNameLst>
                                      </p:cBhvr>
                                      <p:to>
                                        <p:strVal val="visible"/>
                                      </p:to>
                                    </p:set>
                                    <p:anim calcmode="lin" valueType="num">
                                      <p:cBhvr additive="base">
                                        <p:cTn id="17" dur="1000"/>
                                        <p:tgtEl>
                                          <p:spTgt spid="156">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56">
                                            <p:txEl>
                                              <p:pRg st="3" end="3"/>
                                            </p:txEl>
                                          </p:spTgt>
                                        </p:tgtEl>
                                        <p:attrNameLst>
                                          <p:attrName>style.visibility</p:attrName>
                                        </p:attrNameLst>
                                      </p:cBhvr>
                                      <p:to>
                                        <p:strVal val="visible"/>
                                      </p:to>
                                    </p:set>
                                    <p:anim calcmode="lin" valueType="num">
                                      <p:cBhvr additive="base">
                                        <p:cTn id="22" dur="1000"/>
                                        <p:tgtEl>
                                          <p:spTgt spid="156">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11700" y="-19050"/>
            <a:ext cx="8520600" cy="609600"/>
          </a:xfrm>
          <a:prstGeom prst="rect">
            <a:avLst/>
          </a:prstGeom>
        </p:spPr>
        <p:txBody>
          <a:bodyPr wrap="square" lIns="91425" tIns="91425" rIns="91425" bIns="91425" anchor="b" anchorCtr="0">
            <a:noAutofit/>
          </a:bodyPr>
          <a:lstStyle/>
          <a:p>
            <a:pPr lvl="0" rtl="0">
              <a:spcBef>
                <a:spcPts val="0"/>
              </a:spcBef>
              <a:buNone/>
            </a:pPr>
            <a:r>
              <a:rPr lang="en-GB" sz="3200" dirty="0">
                <a:solidFill>
                  <a:srgbClr val="FFFFFF"/>
                </a:solidFill>
                <a:latin typeface="Roboto"/>
                <a:ea typeface="Roboto"/>
                <a:cs typeface="Roboto"/>
                <a:sym typeface="Roboto"/>
              </a:rPr>
              <a:t>Bootstrap Grid System</a:t>
            </a:r>
          </a:p>
        </p:txBody>
      </p:sp>
      <p:pic>
        <p:nvPicPr>
          <p:cNvPr id="3" name="Shape 172" descr="grid.png"/>
          <p:cNvPicPr preferRelativeResize="0"/>
          <p:nvPr/>
        </p:nvPicPr>
        <p:blipFill>
          <a:blip r:embed="rId3">
            <a:alphaModFix/>
          </a:blip>
          <a:stretch>
            <a:fillRect/>
          </a:stretch>
        </p:blipFill>
        <p:spPr>
          <a:xfrm>
            <a:off x="152400" y="1581150"/>
            <a:ext cx="8839198" cy="3352800"/>
          </a:xfrm>
          <a:prstGeom prst="rect">
            <a:avLst/>
          </a:prstGeom>
          <a:noFill/>
          <a:ln>
            <a:noFill/>
          </a:ln>
        </p:spPr>
      </p:pic>
      <p:sp>
        <p:nvSpPr>
          <p:cNvPr id="4" name="Rectangle 3"/>
          <p:cNvSpPr/>
          <p:nvPr/>
        </p:nvSpPr>
        <p:spPr>
          <a:xfrm>
            <a:off x="685800" y="676930"/>
            <a:ext cx="6858000" cy="400110"/>
          </a:xfrm>
          <a:prstGeom prst="rect">
            <a:avLst/>
          </a:prstGeom>
        </p:spPr>
        <p:txBody>
          <a:bodyPr wrap="square">
            <a:spAutoFit/>
          </a:bodyPr>
          <a:lstStyle/>
          <a:p>
            <a:pPr algn="ctr"/>
            <a:r>
              <a:rPr lang="en-GB" sz="2000" b="1" dirty="0" smtClean="0">
                <a:solidFill>
                  <a:srgbClr val="FFFFFF"/>
                </a:solidFill>
                <a:latin typeface="Courier New"/>
                <a:ea typeface="Courier New"/>
                <a:cs typeface="Courier New"/>
                <a:sym typeface="Courier New"/>
              </a:rPr>
              <a:t>In a Row There are Total 12 </a:t>
            </a:r>
            <a:r>
              <a:rPr lang="en-GB" sz="2000" b="1" dirty="0" smtClean="0">
                <a:solidFill>
                  <a:srgbClr val="FFFFFF"/>
                </a:solidFill>
                <a:latin typeface="Roboto"/>
                <a:ea typeface="Roboto"/>
                <a:cs typeface="Roboto"/>
                <a:sym typeface="Roboto"/>
              </a:rPr>
              <a:t>no </a:t>
            </a:r>
            <a:r>
              <a:rPr lang="en-GB" sz="2000" b="1" dirty="0" smtClean="0">
                <a:solidFill>
                  <a:srgbClr val="FFFFFF"/>
                </a:solidFill>
                <a:latin typeface="Roboto"/>
                <a:ea typeface="Roboto"/>
                <a:cs typeface="Roboto"/>
                <a:sym typeface="Roboto"/>
              </a:rPr>
              <a:t>of </a:t>
            </a:r>
            <a:r>
              <a:rPr lang="en-GB" sz="2000" b="1" dirty="0" smtClean="0">
                <a:solidFill>
                  <a:srgbClr val="FFFFFF"/>
                </a:solidFill>
                <a:latin typeface="Roboto"/>
                <a:ea typeface="Roboto"/>
                <a:cs typeface="Roboto"/>
                <a:sym typeface="Roboto"/>
              </a:rPr>
              <a:t>columns.</a:t>
            </a:r>
            <a:endParaRPr lang="en-US" sz="2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311700" y="136425"/>
            <a:ext cx="8520600" cy="911325"/>
          </a:xfrm>
          <a:prstGeom prst="rect">
            <a:avLst/>
          </a:prstGeom>
        </p:spPr>
        <p:txBody>
          <a:bodyPr wrap="square" lIns="91425" tIns="91425" rIns="91425" bIns="91425" anchor="b" anchorCtr="0">
            <a:noAutofit/>
          </a:bodyPr>
          <a:lstStyle/>
          <a:p>
            <a:pPr lvl="0" rtl="0">
              <a:spcBef>
                <a:spcPts val="0"/>
              </a:spcBef>
              <a:buNone/>
            </a:pPr>
            <a:r>
              <a:rPr lang="en-GB" dirty="0" smtClean="0">
                <a:solidFill>
                  <a:srgbClr val="FFFFFF"/>
                </a:solidFill>
                <a:latin typeface="Roboto"/>
                <a:ea typeface="Roboto"/>
                <a:cs typeface="Roboto"/>
                <a:sym typeface="Roboto"/>
              </a:rPr>
              <a:t>About Bootstrap</a:t>
            </a:r>
            <a:endParaRPr lang="en-GB" dirty="0">
              <a:solidFill>
                <a:srgbClr val="FFFFFF"/>
              </a:solidFill>
              <a:latin typeface="Roboto"/>
              <a:ea typeface="Roboto"/>
              <a:cs typeface="Roboto"/>
              <a:sym typeface="Roboto"/>
            </a:endParaRPr>
          </a:p>
        </p:txBody>
      </p:sp>
      <p:sp>
        <p:nvSpPr>
          <p:cNvPr id="3" name="Rectangle 2"/>
          <p:cNvSpPr/>
          <p:nvPr/>
        </p:nvSpPr>
        <p:spPr>
          <a:xfrm>
            <a:off x="609600" y="1125200"/>
            <a:ext cx="7772400" cy="4154984"/>
          </a:xfrm>
          <a:prstGeom prst="rect">
            <a:avLst/>
          </a:prstGeom>
        </p:spPr>
        <p:txBody>
          <a:bodyPr wrap="square">
            <a:spAutoFit/>
          </a:bodyPr>
          <a:lstStyle/>
          <a:p>
            <a:pPr>
              <a:lnSpc>
                <a:spcPct val="150000"/>
              </a:lnSpc>
              <a:buFont typeface="Arial" pitchFamily="34" charset="0"/>
              <a:buChar char="•"/>
            </a:pPr>
            <a:r>
              <a:rPr lang="en-US" sz="1200" b="1" dirty="0" smtClean="0">
                <a:solidFill>
                  <a:schemeClr val="bg1"/>
                </a:solidFill>
                <a:latin typeface="Segoe UI Symbol" pitchFamily="34" charset="0"/>
                <a:ea typeface="Segoe UI Symbol" pitchFamily="34" charset="0"/>
              </a:rPr>
              <a:t>Bootstrap is a free front-end framework for faster and easier web development</a:t>
            </a:r>
          </a:p>
          <a:p>
            <a:pPr>
              <a:lnSpc>
                <a:spcPct val="150000"/>
              </a:lnSpc>
              <a:buFont typeface="Arial" pitchFamily="34" charset="0"/>
              <a:buChar char="•"/>
            </a:pPr>
            <a:r>
              <a:rPr lang="en-US" sz="1200" b="1" dirty="0" smtClean="0">
                <a:solidFill>
                  <a:schemeClr val="bg1"/>
                </a:solidFill>
                <a:latin typeface="Segoe UI Symbol" pitchFamily="34" charset="0"/>
                <a:ea typeface="Segoe UI Symbol" pitchFamily="34" charset="0"/>
              </a:rPr>
              <a:t>Bootstrap includes HTML and CSS based design templates for typography, forms, buttons, tables, navigation, modals, image carousels and many other, as well as optional JavaScript </a:t>
            </a:r>
            <a:r>
              <a:rPr lang="en-US" sz="1200" b="1" dirty="0" err="1" smtClean="0">
                <a:solidFill>
                  <a:schemeClr val="bg1"/>
                </a:solidFill>
                <a:latin typeface="Segoe UI Symbol" pitchFamily="34" charset="0"/>
                <a:ea typeface="Segoe UI Symbol" pitchFamily="34" charset="0"/>
              </a:rPr>
              <a:t>plugins</a:t>
            </a:r>
            <a:endParaRPr lang="en-US" sz="1200" b="1" dirty="0" smtClean="0">
              <a:solidFill>
                <a:schemeClr val="bg1"/>
              </a:solidFill>
              <a:latin typeface="Segoe UI Symbol" pitchFamily="34" charset="0"/>
              <a:ea typeface="Segoe UI Symbol" pitchFamily="34" charset="0"/>
            </a:endParaRPr>
          </a:p>
          <a:p>
            <a:pPr>
              <a:lnSpc>
                <a:spcPct val="150000"/>
              </a:lnSpc>
              <a:buFont typeface="Arial" pitchFamily="34" charset="0"/>
              <a:buChar char="•"/>
            </a:pPr>
            <a:r>
              <a:rPr lang="en-US" sz="1200" b="1" dirty="0" smtClean="0">
                <a:solidFill>
                  <a:schemeClr val="bg1"/>
                </a:solidFill>
                <a:latin typeface="Segoe UI Symbol" pitchFamily="34" charset="0"/>
                <a:ea typeface="Segoe UI Symbol" pitchFamily="34" charset="0"/>
              </a:rPr>
              <a:t>Bootstrap also gives you the ability to easily create responsive designs</a:t>
            </a:r>
          </a:p>
          <a:p>
            <a:pPr algn="ctr">
              <a:lnSpc>
                <a:spcPct val="150000"/>
              </a:lnSpc>
            </a:pPr>
            <a:r>
              <a:rPr lang="en-US" sz="2400" b="1" dirty="0" smtClean="0">
                <a:solidFill>
                  <a:schemeClr val="bg1"/>
                </a:solidFill>
                <a:latin typeface="Segoe UI Symbol" pitchFamily="34" charset="0"/>
                <a:ea typeface="Segoe UI Symbol" pitchFamily="34" charset="0"/>
              </a:rPr>
              <a:t>What is Responsive Web Design?</a:t>
            </a:r>
            <a:r>
              <a:rPr lang="en-US" sz="1200" b="1" dirty="0" smtClean="0">
                <a:solidFill>
                  <a:schemeClr val="bg1"/>
                </a:solidFill>
                <a:latin typeface="Segoe UI Symbol" pitchFamily="34" charset="0"/>
                <a:ea typeface="Segoe UI Symbol" pitchFamily="34" charset="0"/>
              </a:rPr>
              <a:t/>
            </a:r>
            <a:br>
              <a:rPr lang="en-US" sz="1200" b="1" dirty="0" smtClean="0">
                <a:solidFill>
                  <a:schemeClr val="bg1"/>
                </a:solidFill>
                <a:latin typeface="Segoe UI Symbol" pitchFamily="34" charset="0"/>
                <a:ea typeface="Segoe UI Symbol" pitchFamily="34" charset="0"/>
              </a:rPr>
            </a:br>
            <a:r>
              <a:rPr lang="en-US" sz="1200" b="1" dirty="0" smtClean="0">
                <a:solidFill>
                  <a:schemeClr val="bg1"/>
                </a:solidFill>
                <a:latin typeface="Segoe UI Symbol" pitchFamily="34" charset="0"/>
                <a:ea typeface="Segoe UI Symbol" pitchFamily="34" charset="0"/>
              </a:rPr>
              <a:t>Responsive web design is about creating web sites which automatically adjust themselves to look good on all devices, from small phones to large desktops.</a:t>
            </a:r>
          </a:p>
          <a:p>
            <a:pPr>
              <a:buFont typeface="Arial" pitchFamily="34" charset="0"/>
              <a:buChar char="•"/>
            </a:pPr>
            <a:endParaRPr lang="en-US" sz="1200" b="1" dirty="0" smtClean="0">
              <a:solidFill>
                <a:schemeClr val="bg1"/>
              </a:solidFill>
              <a:latin typeface="Segoe UI Symbol" pitchFamily="34" charset="0"/>
              <a:ea typeface="Segoe UI Symbol" pitchFamily="34" charset="0"/>
            </a:endParaRPr>
          </a:p>
          <a:p>
            <a:pPr>
              <a:buFont typeface="Arial" pitchFamily="34" charset="0"/>
              <a:buChar char="•"/>
            </a:pPr>
            <a:r>
              <a:rPr lang="en-US" sz="1200" b="1" dirty="0" smtClean="0">
                <a:solidFill>
                  <a:schemeClr val="bg1"/>
                </a:solidFill>
                <a:latin typeface="Segoe UI Symbol" pitchFamily="34" charset="0"/>
                <a:ea typeface="Segoe UI Symbol" pitchFamily="34" charset="0"/>
              </a:rPr>
              <a:t>Bootstrap 4 is the newest version of Bootstrap; with new components, faster </a:t>
            </a:r>
            <a:r>
              <a:rPr lang="en-US" sz="1200" b="1" dirty="0" err="1" smtClean="0">
                <a:solidFill>
                  <a:schemeClr val="bg1"/>
                </a:solidFill>
                <a:latin typeface="Segoe UI Symbol" pitchFamily="34" charset="0"/>
                <a:ea typeface="Segoe UI Symbol" pitchFamily="34" charset="0"/>
              </a:rPr>
              <a:t>stylesheet</a:t>
            </a:r>
            <a:r>
              <a:rPr lang="en-US" sz="1200" b="1" dirty="0" smtClean="0">
                <a:solidFill>
                  <a:schemeClr val="bg1"/>
                </a:solidFill>
                <a:latin typeface="Segoe UI Symbol" pitchFamily="34" charset="0"/>
                <a:ea typeface="Segoe UI Symbol" pitchFamily="34" charset="0"/>
              </a:rPr>
              <a:t> and more responsiveness.</a:t>
            </a:r>
          </a:p>
          <a:p>
            <a:pPr>
              <a:buFont typeface="Arial" pitchFamily="34" charset="0"/>
              <a:buChar char="•"/>
            </a:pPr>
            <a:r>
              <a:rPr lang="en-US" sz="1200" b="1" dirty="0" smtClean="0">
                <a:solidFill>
                  <a:schemeClr val="bg1"/>
                </a:solidFill>
                <a:latin typeface="Segoe UI Symbol" pitchFamily="34" charset="0"/>
                <a:ea typeface="Segoe UI Symbol" pitchFamily="34" charset="0"/>
              </a:rPr>
              <a:t>Bootstrap 4 supports the latest, stable releases of all major browsers and platforms. However, Internet Explorer 9 and </a:t>
            </a:r>
          </a:p>
          <a:p>
            <a:pPr>
              <a:buFont typeface="Arial" pitchFamily="34" charset="0"/>
              <a:buChar char="•"/>
            </a:pPr>
            <a:r>
              <a:rPr lang="en-US" sz="1200" b="1" dirty="0" smtClean="0">
                <a:solidFill>
                  <a:schemeClr val="bg1"/>
                </a:solidFill>
                <a:latin typeface="Segoe UI Symbol" pitchFamily="34" charset="0"/>
                <a:ea typeface="Segoe UI Symbol" pitchFamily="34" charset="0"/>
              </a:rPr>
              <a:t>    down is not supported.</a:t>
            </a:r>
          </a:p>
          <a:p>
            <a:pPr>
              <a:buFont typeface="Arial" pitchFamily="34" charset="0"/>
              <a:buChar char="•"/>
            </a:pPr>
            <a:r>
              <a:rPr lang="en-US" sz="1200" b="1" dirty="0" smtClean="0">
                <a:solidFill>
                  <a:schemeClr val="bg1"/>
                </a:solidFill>
                <a:latin typeface="Segoe UI Symbol" pitchFamily="34" charset="0"/>
                <a:ea typeface="Segoe UI Symbol" pitchFamily="34" charset="0"/>
              </a:rPr>
              <a:t>If you require IE8-9 support, use </a:t>
            </a:r>
            <a:r>
              <a:rPr lang="en-US" sz="1200" b="1" u="sng" dirty="0" smtClean="0">
                <a:solidFill>
                  <a:schemeClr val="bg1"/>
                </a:solidFill>
                <a:latin typeface="Segoe UI Symbol" pitchFamily="34" charset="0"/>
                <a:ea typeface="Segoe UI Symbol" pitchFamily="34" charset="0"/>
                <a:hlinkClick r:id="rId3"/>
              </a:rPr>
              <a:t>Bootstrap 3.</a:t>
            </a:r>
            <a:r>
              <a:rPr lang="en-US" sz="1200" b="1" dirty="0" smtClean="0">
                <a:solidFill>
                  <a:schemeClr val="bg1"/>
                </a:solidFill>
                <a:latin typeface="Segoe UI Symbol" pitchFamily="34" charset="0"/>
                <a:ea typeface="Segoe UI Symbol" pitchFamily="34" charset="0"/>
              </a:rPr>
              <a:t> It is the most stable version of Bootstrap, and it is still supported by the team for  critical </a:t>
            </a:r>
            <a:r>
              <a:rPr lang="en-US" sz="1200" b="1" dirty="0" err="1" smtClean="0">
                <a:solidFill>
                  <a:schemeClr val="bg1"/>
                </a:solidFill>
                <a:latin typeface="Segoe UI Symbol" pitchFamily="34" charset="0"/>
                <a:ea typeface="Segoe UI Symbol" pitchFamily="34" charset="0"/>
              </a:rPr>
              <a:t>bugfixes</a:t>
            </a:r>
            <a:r>
              <a:rPr lang="en-US" sz="1200" b="1" dirty="0" smtClean="0">
                <a:solidFill>
                  <a:schemeClr val="bg1"/>
                </a:solidFill>
                <a:latin typeface="Segoe UI Symbol" pitchFamily="34" charset="0"/>
                <a:ea typeface="Segoe UI Symbol" pitchFamily="34" charset="0"/>
              </a:rPr>
              <a:t> and documentation changes. However, new features will NOT be added to it.</a:t>
            </a:r>
          </a:p>
          <a:p>
            <a:pPr>
              <a:buFont typeface="Arial" pitchFamily="34" charset="0"/>
              <a:buChar char="•"/>
            </a:pPr>
            <a:endParaRPr lang="en-US" sz="1200" b="1" dirty="0" smtClean="0">
              <a:solidFill>
                <a:schemeClr val="bg1"/>
              </a:solidFill>
              <a:latin typeface="Segoe UI Symbol" pitchFamily="34" charset="0"/>
              <a:ea typeface="Segoe UI Symbol" pitchFamily="34" charset="0"/>
            </a:endParaRPr>
          </a:p>
          <a:p>
            <a:pPr>
              <a:buFont typeface="Arial" pitchFamily="34" charset="0"/>
              <a:buChar char="•"/>
            </a:pPr>
            <a:endParaRPr lang="en-US" sz="1200" b="1" dirty="0">
              <a:solidFill>
                <a:schemeClr val="bg1"/>
              </a:solidFill>
              <a:latin typeface="Segoe UI Symbol" pitchFamily="34" charset="0"/>
              <a:ea typeface="Segoe UI Symbo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3" name="Rectangle 2"/>
          <p:cNvSpPr/>
          <p:nvPr/>
        </p:nvSpPr>
        <p:spPr>
          <a:xfrm>
            <a:off x="381000" y="285750"/>
            <a:ext cx="8305800" cy="4585871"/>
          </a:xfrm>
          <a:prstGeom prst="rect">
            <a:avLst/>
          </a:prstGeom>
        </p:spPr>
        <p:txBody>
          <a:bodyPr wrap="square">
            <a:spAutoFit/>
          </a:bodyPr>
          <a:lstStyle/>
          <a:p>
            <a:pPr algn="ctr"/>
            <a:r>
              <a:rPr lang="en-US" sz="2000" b="1" dirty="0" smtClean="0">
                <a:solidFill>
                  <a:schemeClr val="bg1"/>
                </a:solidFill>
              </a:rPr>
              <a:t>Bootstrap 4 Grid System</a:t>
            </a:r>
          </a:p>
          <a:p>
            <a:pPr>
              <a:buFont typeface="Arial" pitchFamily="34" charset="0"/>
              <a:buChar char="•"/>
            </a:pPr>
            <a:r>
              <a:rPr lang="en-US" dirty="0" smtClean="0">
                <a:solidFill>
                  <a:schemeClr val="bg1"/>
                </a:solidFill>
              </a:rPr>
              <a:t>Bootstrap's grid system is built with </a:t>
            </a:r>
            <a:r>
              <a:rPr lang="en-US" dirty="0" err="1" smtClean="0">
                <a:solidFill>
                  <a:schemeClr val="bg1"/>
                </a:solidFill>
              </a:rPr>
              <a:t>flexbox</a:t>
            </a:r>
            <a:r>
              <a:rPr lang="en-US" dirty="0" smtClean="0">
                <a:solidFill>
                  <a:schemeClr val="bg1"/>
                </a:solidFill>
              </a:rPr>
              <a:t> and allows up to 12 columns across the page.</a:t>
            </a:r>
          </a:p>
          <a:p>
            <a:pPr>
              <a:buFont typeface="Arial" pitchFamily="34" charset="0"/>
              <a:buChar char="•"/>
            </a:pPr>
            <a:r>
              <a:rPr lang="en-US" dirty="0" smtClean="0">
                <a:solidFill>
                  <a:schemeClr val="bg1"/>
                </a:solidFill>
              </a:rPr>
              <a:t>If you do not want to use all 12 columns individually, you can group the columns together to create wider columns:</a:t>
            </a:r>
          </a:p>
          <a:p>
            <a:pPr>
              <a:buFont typeface="Arial" pitchFamily="34" charset="0"/>
              <a:buChar char="•"/>
            </a:pPr>
            <a:endParaRPr lang="en-US" dirty="0" smtClean="0">
              <a:solidFill>
                <a:schemeClr val="bg1"/>
              </a:solidFill>
            </a:endParaRPr>
          </a:p>
          <a:p>
            <a:pPr>
              <a:buFont typeface="Arial" pitchFamily="34" charset="0"/>
              <a:buChar char="•"/>
            </a:pPr>
            <a:r>
              <a:rPr lang="en-US" dirty="0" smtClean="0">
                <a:solidFill>
                  <a:schemeClr val="bg1"/>
                </a:solidFill>
              </a:rPr>
              <a:t>The grid system is responsive, and the columns will re-arrange automatically depending on the screen size.</a:t>
            </a:r>
          </a:p>
          <a:p>
            <a:pPr>
              <a:buFont typeface="Arial" pitchFamily="34" charset="0"/>
              <a:buChar char="•"/>
            </a:pPr>
            <a:r>
              <a:rPr lang="en-US" dirty="0" smtClean="0">
                <a:solidFill>
                  <a:schemeClr val="bg1"/>
                </a:solidFill>
              </a:rPr>
              <a:t>Make sure that the sum adds up to 12 or fewer (it is not required that you use all 12 available columns).</a:t>
            </a:r>
          </a:p>
          <a:p>
            <a:pPr>
              <a:buFont typeface="Arial" pitchFamily="34" charset="0"/>
              <a:buChar char="•"/>
            </a:pPr>
            <a:endParaRPr lang="en-US" dirty="0" smtClean="0">
              <a:solidFill>
                <a:schemeClr val="bg1"/>
              </a:solidFill>
            </a:endParaRPr>
          </a:p>
          <a:p>
            <a:pPr algn="ctr"/>
            <a:r>
              <a:rPr lang="en-US" sz="2000" b="1" dirty="0" smtClean="0">
                <a:solidFill>
                  <a:schemeClr val="bg1"/>
                </a:solidFill>
              </a:rPr>
              <a:t>Grid Classes</a:t>
            </a:r>
          </a:p>
          <a:p>
            <a:r>
              <a:rPr lang="en-US" dirty="0" smtClean="0">
                <a:solidFill>
                  <a:schemeClr val="bg1"/>
                </a:solidFill>
              </a:rPr>
              <a:t>The Bootstrap 4 grid system has five classes:</a:t>
            </a:r>
          </a:p>
          <a:p>
            <a:pPr>
              <a:buFont typeface="Arial" pitchFamily="34" charset="0"/>
              <a:buChar char="•"/>
            </a:pPr>
            <a:r>
              <a:rPr lang="en-US" dirty="0" smtClean="0">
                <a:solidFill>
                  <a:schemeClr val="bg1"/>
                </a:solidFill>
              </a:rPr>
              <a:t>.</a:t>
            </a:r>
            <a:r>
              <a:rPr lang="en-US" dirty="0" err="1" smtClean="0">
                <a:solidFill>
                  <a:schemeClr val="bg1"/>
                </a:solidFill>
              </a:rPr>
              <a:t>col</a:t>
            </a:r>
            <a:r>
              <a:rPr lang="en-US" dirty="0" smtClean="0">
                <a:solidFill>
                  <a:schemeClr val="bg1"/>
                </a:solidFill>
              </a:rPr>
              <a:t>- (extra small devices - screen width less than 576px)</a:t>
            </a:r>
          </a:p>
          <a:p>
            <a:pPr>
              <a:buFont typeface="Arial" pitchFamily="34" charset="0"/>
              <a:buChar char="•"/>
            </a:pPr>
            <a:r>
              <a:rPr lang="en-US" dirty="0" smtClean="0">
                <a:solidFill>
                  <a:schemeClr val="bg1"/>
                </a:solidFill>
              </a:rPr>
              <a:t>.</a:t>
            </a:r>
            <a:r>
              <a:rPr lang="en-US" dirty="0" err="1" smtClean="0">
                <a:solidFill>
                  <a:schemeClr val="bg1"/>
                </a:solidFill>
              </a:rPr>
              <a:t>col-sm</a:t>
            </a:r>
            <a:r>
              <a:rPr lang="en-US" dirty="0" smtClean="0">
                <a:solidFill>
                  <a:schemeClr val="bg1"/>
                </a:solidFill>
              </a:rPr>
              <a:t>- (small devices - screen width equal to or greater than 576px)</a:t>
            </a:r>
          </a:p>
          <a:p>
            <a:pPr>
              <a:buFont typeface="Arial" pitchFamily="34" charset="0"/>
              <a:buChar char="•"/>
            </a:pPr>
            <a:r>
              <a:rPr lang="en-US" dirty="0" smtClean="0">
                <a:solidFill>
                  <a:schemeClr val="bg1"/>
                </a:solidFill>
              </a:rPr>
              <a:t>.</a:t>
            </a:r>
            <a:r>
              <a:rPr lang="en-US" dirty="0" err="1" smtClean="0">
                <a:solidFill>
                  <a:schemeClr val="bg1"/>
                </a:solidFill>
              </a:rPr>
              <a:t>col-md</a:t>
            </a:r>
            <a:r>
              <a:rPr lang="en-US" dirty="0" smtClean="0">
                <a:solidFill>
                  <a:schemeClr val="bg1"/>
                </a:solidFill>
              </a:rPr>
              <a:t>- (medium devices - screen width equal to or greater than 768px)</a:t>
            </a:r>
          </a:p>
          <a:p>
            <a:pPr>
              <a:buFont typeface="Arial" pitchFamily="34" charset="0"/>
              <a:buChar char="•"/>
            </a:pPr>
            <a:r>
              <a:rPr lang="en-US" dirty="0" smtClean="0">
                <a:solidFill>
                  <a:schemeClr val="bg1"/>
                </a:solidFill>
              </a:rPr>
              <a:t>.</a:t>
            </a:r>
            <a:r>
              <a:rPr lang="en-US" dirty="0" err="1" smtClean="0">
                <a:solidFill>
                  <a:schemeClr val="bg1"/>
                </a:solidFill>
              </a:rPr>
              <a:t>col-lg</a:t>
            </a:r>
            <a:r>
              <a:rPr lang="en-US" dirty="0" smtClean="0">
                <a:solidFill>
                  <a:schemeClr val="bg1"/>
                </a:solidFill>
              </a:rPr>
              <a:t>- (large devices - screen width equal to or greater than 992px)</a:t>
            </a:r>
          </a:p>
          <a:p>
            <a:pPr>
              <a:buFont typeface="Arial" pitchFamily="34" charset="0"/>
              <a:buChar char="•"/>
            </a:pPr>
            <a:r>
              <a:rPr lang="en-US" dirty="0" smtClean="0">
                <a:solidFill>
                  <a:schemeClr val="bg1"/>
                </a:solidFill>
              </a:rPr>
              <a:t>.</a:t>
            </a:r>
            <a:r>
              <a:rPr lang="en-US" dirty="0" err="1" smtClean="0">
                <a:solidFill>
                  <a:schemeClr val="bg1"/>
                </a:solidFill>
              </a:rPr>
              <a:t>col</a:t>
            </a:r>
            <a:r>
              <a:rPr lang="en-US" dirty="0" smtClean="0">
                <a:solidFill>
                  <a:schemeClr val="bg1"/>
                </a:solidFill>
              </a:rPr>
              <a:t>-xl- (</a:t>
            </a:r>
            <a:r>
              <a:rPr lang="en-US" dirty="0" err="1" smtClean="0">
                <a:solidFill>
                  <a:schemeClr val="bg1"/>
                </a:solidFill>
              </a:rPr>
              <a:t>xlarge</a:t>
            </a:r>
            <a:r>
              <a:rPr lang="en-US" dirty="0" smtClean="0">
                <a:solidFill>
                  <a:schemeClr val="bg1"/>
                </a:solidFill>
              </a:rPr>
              <a:t> devices - screen width equal to or greater than 1200px)</a:t>
            </a:r>
          </a:p>
          <a:p>
            <a:endParaRPr lang="en-US" dirty="0" smtClean="0">
              <a:solidFill>
                <a:schemeClr val="bg1"/>
              </a:solidFill>
            </a:endParaRPr>
          </a:p>
          <a:p>
            <a:r>
              <a:rPr lang="en-US" dirty="0" smtClean="0">
                <a:solidFill>
                  <a:schemeClr val="bg1"/>
                </a:solidFill>
              </a:rPr>
              <a:t>The classes above can be combined to create more dynamic and flexible layouts.</a:t>
            </a:r>
          </a:p>
          <a:p>
            <a:pPr>
              <a:buFont typeface="Arial" pitchFamily="34" charset="0"/>
              <a:buChar char="•"/>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7150"/>
            <a:ext cx="8520600" cy="572700"/>
          </a:xfrm>
        </p:spPr>
        <p:txBody>
          <a:bodyPr/>
          <a:lstStyle/>
          <a:p>
            <a:r>
              <a:rPr lang="en-US" dirty="0" smtClean="0">
                <a:solidFill>
                  <a:schemeClr val="bg1"/>
                </a:solidFill>
              </a:rPr>
              <a:t>Basic Structure of a Bootstrap 4 Grid</a:t>
            </a:r>
            <a:br>
              <a:rPr lang="en-US" dirty="0" smtClean="0">
                <a:solidFill>
                  <a:schemeClr val="bg1"/>
                </a:solidFill>
              </a:rPr>
            </a:br>
            <a:endParaRPr lang="en-US" dirty="0">
              <a:solidFill>
                <a:schemeClr val="bg1"/>
              </a:solidFill>
            </a:endParaRPr>
          </a:p>
        </p:txBody>
      </p:sp>
      <p:sp>
        <p:nvSpPr>
          <p:cNvPr id="3" name="Text Placeholder 2"/>
          <p:cNvSpPr>
            <a:spLocks noGrp="1"/>
          </p:cNvSpPr>
          <p:nvPr>
            <p:ph type="body" idx="1"/>
          </p:nvPr>
        </p:nvSpPr>
        <p:spPr>
          <a:xfrm>
            <a:off x="311700" y="742950"/>
            <a:ext cx="8520600" cy="4267199"/>
          </a:xfrm>
        </p:spPr>
        <p:txBody>
          <a:bodyPr/>
          <a:lstStyle/>
          <a:p>
            <a:pPr>
              <a:buNone/>
            </a:pPr>
            <a:r>
              <a:rPr lang="en-US" sz="900" dirty="0" smtClean="0">
                <a:solidFill>
                  <a:schemeClr val="bg1"/>
                </a:solidFill>
              </a:rPr>
              <a:t>&lt;!-- Control the column width, and how they should appear on different devices --&gt;</a:t>
            </a:r>
            <a:br>
              <a:rPr lang="en-US" sz="900" dirty="0" smtClean="0">
                <a:solidFill>
                  <a:schemeClr val="bg1"/>
                </a:solidFill>
              </a:rPr>
            </a:br>
            <a:r>
              <a:rPr lang="en-US" sz="900" dirty="0" smtClean="0">
                <a:solidFill>
                  <a:schemeClr val="bg1"/>
                </a:solidFill>
              </a:rPr>
              <a:t>&lt;div class="row"&gt;</a:t>
            </a:r>
            <a:br>
              <a:rPr lang="en-US" sz="900" dirty="0" smtClean="0">
                <a:solidFill>
                  <a:schemeClr val="bg1"/>
                </a:solidFill>
              </a:rPr>
            </a:br>
            <a:r>
              <a:rPr lang="en-US" sz="900" dirty="0" smtClean="0">
                <a:solidFill>
                  <a:schemeClr val="bg1"/>
                </a:solidFill>
              </a:rPr>
              <a:t>  &lt;div class="</a:t>
            </a:r>
            <a:r>
              <a:rPr lang="en-US" sz="900" dirty="0" err="1" smtClean="0">
                <a:solidFill>
                  <a:schemeClr val="bg1"/>
                </a:solidFill>
              </a:rPr>
              <a:t>col</a:t>
            </a:r>
            <a:r>
              <a:rPr lang="en-US" sz="900" dirty="0" smtClean="0">
                <a:solidFill>
                  <a:schemeClr val="bg1"/>
                </a:solidFill>
              </a:rPr>
              <a:t>-*-*"&gt;&lt;/div&gt;</a:t>
            </a:r>
            <a:br>
              <a:rPr lang="en-US" sz="900" dirty="0" smtClean="0">
                <a:solidFill>
                  <a:schemeClr val="bg1"/>
                </a:solidFill>
              </a:rPr>
            </a:br>
            <a:r>
              <a:rPr lang="en-US" sz="900" dirty="0" smtClean="0">
                <a:solidFill>
                  <a:schemeClr val="bg1"/>
                </a:solidFill>
              </a:rPr>
              <a:t>  &lt;div class="</a:t>
            </a:r>
            <a:r>
              <a:rPr lang="en-US" sz="900" dirty="0" err="1" smtClean="0">
                <a:solidFill>
                  <a:schemeClr val="bg1"/>
                </a:solidFill>
              </a:rPr>
              <a:t>col</a:t>
            </a:r>
            <a:r>
              <a:rPr lang="en-US" sz="900" dirty="0" smtClean="0">
                <a:solidFill>
                  <a:schemeClr val="bg1"/>
                </a:solidFill>
              </a:rPr>
              <a:t>-*-*"&gt;&lt;/div&gt;</a:t>
            </a:r>
            <a:br>
              <a:rPr lang="en-US" sz="900" dirty="0" smtClean="0">
                <a:solidFill>
                  <a:schemeClr val="bg1"/>
                </a:solidFill>
              </a:rPr>
            </a:br>
            <a:r>
              <a:rPr lang="en-US" sz="900" dirty="0" smtClean="0">
                <a:solidFill>
                  <a:schemeClr val="bg1"/>
                </a:solidFill>
              </a:rPr>
              <a:t>&lt;/div&gt;</a:t>
            </a:r>
            <a:br>
              <a:rPr lang="en-US" sz="900" dirty="0" smtClean="0">
                <a:solidFill>
                  <a:schemeClr val="bg1"/>
                </a:solidFill>
              </a:rPr>
            </a:br>
            <a:r>
              <a:rPr lang="en-US" sz="900" dirty="0" smtClean="0">
                <a:solidFill>
                  <a:schemeClr val="bg1"/>
                </a:solidFill>
              </a:rPr>
              <a:t>&lt;div class="row"&gt;</a:t>
            </a:r>
            <a:br>
              <a:rPr lang="en-US" sz="900" dirty="0" smtClean="0">
                <a:solidFill>
                  <a:schemeClr val="bg1"/>
                </a:solidFill>
              </a:rPr>
            </a:br>
            <a:r>
              <a:rPr lang="en-US" sz="900" dirty="0" smtClean="0">
                <a:solidFill>
                  <a:schemeClr val="bg1"/>
                </a:solidFill>
              </a:rPr>
              <a:t>  &lt;div class="</a:t>
            </a:r>
            <a:r>
              <a:rPr lang="en-US" sz="900" dirty="0" err="1" smtClean="0">
                <a:solidFill>
                  <a:schemeClr val="bg1"/>
                </a:solidFill>
              </a:rPr>
              <a:t>col</a:t>
            </a:r>
            <a:r>
              <a:rPr lang="en-US" sz="900" dirty="0" smtClean="0">
                <a:solidFill>
                  <a:schemeClr val="bg1"/>
                </a:solidFill>
              </a:rPr>
              <a:t>-*-*"&gt;&lt;/div&gt;</a:t>
            </a:r>
            <a:br>
              <a:rPr lang="en-US" sz="900" dirty="0" smtClean="0">
                <a:solidFill>
                  <a:schemeClr val="bg1"/>
                </a:solidFill>
              </a:rPr>
            </a:br>
            <a:r>
              <a:rPr lang="en-US" sz="900" dirty="0" smtClean="0">
                <a:solidFill>
                  <a:schemeClr val="bg1"/>
                </a:solidFill>
              </a:rPr>
              <a:t>  &lt;div class="</a:t>
            </a:r>
            <a:r>
              <a:rPr lang="en-US" sz="900" dirty="0" err="1" smtClean="0">
                <a:solidFill>
                  <a:schemeClr val="bg1"/>
                </a:solidFill>
              </a:rPr>
              <a:t>col</a:t>
            </a:r>
            <a:r>
              <a:rPr lang="en-US" sz="900" dirty="0" smtClean="0">
                <a:solidFill>
                  <a:schemeClr val="bg1"/>
                </a:solidFill>
              </a:rPr>
              <a:t>-*-*"&gt;&lt;/div&gt;</a:t>
            </a:r>
            <a:br>
              <a:rPr lang="en-US" sz="900" dirty="0" smtClean="0">
                <a:solidFill>
                  <a:schemeClr val="bg1"/>
                </a:solidFill>
              </a:rPr>
            </a:br>
            <a:r>
              <a:rPr lang="en-US" sz="900" dirty="0" smtClean="0">
                <a:solidFill>
                  <a:schemeClr val="bg1"/>
                </a:solidFill>
              </a:rPr>
              <a:t>  &lt;div class="</a:t>
            </a:r>
            <a:r>
              <a:rPr lang="en-US" sz="900" dirty="0" err="1" smtClean="0">
                <a:solidFill>
                  <a:schemeClr val="bg1"/>
                </a:solidFill>
              </a:rPr>
              <a:t>col</a:t>
            </a:r>
            <a:r>
              <a:rPr lang="en-US" sz="900" dirty="0" smtClean="0">
                <a:solidFill>
                  <a:schemeClr val="bg1"/>
                </a:solidFill>
              </a:rPr>
              <a:t>-*-*"&gt;&lt;/div&gt;</a:t>
            </a:r>
            <a:br>
              <a:rPr lang="en-US" sz="900" dirty="0" smtClean="0">
                <a:solidFill>
                  <a:schemeClr val="bg1"/>
                </a:solidFill>
              </a:rPr>
            </a:br>
            <a:r>
              <a:rPr lang="en-US" sz="900" dirty="0" smtClean="0">
                <a:solidFill>
                  <a:schemeClr val="bg1"/>
                </a:solidFill>
              </a:rPr>
              <a:t>&lt;/div&gt;</a:t>
            </a:r>
          </a:p>
          <a:p>
            <a:pPr>
              <a:buNone/>
            </a:pPr>
            <a:r>
              <a:rPr lang="en-US" sz="900" dirty="0" smtClean="0">
                <a:solidFill>
                  <a:schemeClr val="bg1"/>
                </a:solidFill>
              </a:rPr>
              <a:t>&lt;!-- Or let Bootstrap automatically handle the layout --&gt;</a:t>
            </a:r>
            <a:br>
              <a:rPr lang="en-US" sz="900" dirty="0" smtClean="0">
                <a:solidFill>
                  <a:schemeClr val="bg1"/>
                </a:solidFill>
              </a:rPr>
            </a:br>
            <a:r>
              <a:rPr lang="en-US" sz="900" dirty="0" smtClean="0">
                <a:solidFill>
                  <a:schemeClr val="bg1"/>
                </a:solidFill>
              </a:rPr>
              <a:t>&lt;div class="row"&gt;</a:t>
            </a:r>
            <a:br>
              <a:rPr lang="en-US" sz="900" dirty="0" smtClean="0">
                <a:solidFill>
                  <a:schemeClr val="bg1"/>
                </a:solidFill>
              </a:rPr>
            </a:br>
            <a:r>
              <a:rPr lang="en-US" sz="900" dirty="0" smtClean="0">
                <a:solidFill>
                  <a:schemeClr val="bg1"/>
                </a:solidFill>
              </a:rPr>
              <a:t>  &lt;div class="</a:t>
            </a:r>
            <a:r>
              <a:rPr lang="en-US" sz="900" dirty="0" err="1" smtClean="0">
                <a:solidFill>
                  <a:schemeClr val="bg1"/>
                </a:solidFill>
              </a:rPr>
              <a:t>col</a:t>
            </a:r>
            <a:r>
              <a:rPr lang="en-US" sz="900" dirty="0" smtClean="0">
                <a:solidFill>
                  <a:schemeClr val="bg1"/>
                </a:solidFill>
              </a:rPr>
              <a:t>"&gt;&lt;/div&gt;</a:t>
            </a:r>
            <a:br>
              <a:rPr lang="en-US" sz="900" dirty="0" smtClean="0">
                <a:solidFill>
                  <a:schemeClr val="bg1"/>
                </a:solidFill>
              </a:rPr>
            </a:br>
            <a:r>
              <a:rPr lang="en-US" sz="900" dirty="0" smtClean="0">
                <a:solidFill>
                  <a:schemeClr val="bg1"/>
                </a:solidFill>
              </a:rPr>
              <a:t>  &lt;div class="</a:t>
            </a:r>
            <a:r>
              <a:rPr lang="en-US" sz="900" dirty="0" err="1" smtClean="0">
                <a:solidFill>
                  <a:schemeClr val="bg1"/>
                </a:solidFill>
              </a:rPr>
              <a:t>col</a:t>
            </a:r>
            <a:r>
              <a:rPr lang="en-US" sz="900" dirty="0" smtClean="0">
                <a:solidFill>
                  <a:schemeClr val="bg1"/>
                </a:solidFill>
              </a:rPr>
              <a:t>"&gt;&lt;/div&gt;</a:t>
            </a:r>
            <a:br>
              <a:rPr lang="en-US" sz="900" dirty="0" smtClean="0">
                <a:solidFill>
                  <a:schemeClr val="bg1"/>
                </a:solidFill>
              </a:rPr>
            </a:br>
            <a:r>
              <a:rPr lang="en-US" sz="900" dirty="0" smtClean="0">
                <a:solidFill>
                  <a:schemeClr val="bg1"/>
                </a:solidFill>
              </a:rPr>
              <a:t>  &lt;div class="</a:t>
            </a:r>
            <a:r>
              <a:rPr lang="en-US" sz="900" dirty="0" err="1" smtClean="0">
                <a:solidFill>
                  <a:schemeClr val="bg1"/>
                </a:solidFill>
              </a:rPr>
              <a:t>col</a:t>
            </a:r>
            <a:r>
              <a:rPr lang="en-US" sz="900" dirty="0" smtClean="0">
                <a:solidFill>
                  <a:schemeClr val="bg1"/>
                </a:solidFill>
              </a:rPr>
              <a:t>"&gt;&lt;/div&gt;</a:t>
            </a:r>
            <a:br>
              <a:rPr lang="en-US" sz="900" dirty="0" smtClean="0">
                <a:solidFill>
                  <a:schemeClr val="bg1"/>
                </a:solidFill>
              </a:rPr>
            </a:br>
            <a:r>
              <a:rPr lang="en-US" sz="900" dirty="0" smtClean="0">
                <a:solidFill>
                  <a:schemeClr val="bg1"/>
                </a:solidFill>
              </a:rPr>
              <a:t>&lt;/div&gt;</a:t>
            </a:r>
          </a:p>
          <a:p>
            <a:pPr algn="just"/>
            <a:r>
              <a:rPr lang="en-US" sz="900" dirty="0" smtClean="0">
                <a:solidFill>
                  <a:schemeClr val="bg1"/>
                </a:solidFill>
              </a:rPr>
              <a:t>create a row (&lt;div class="row"&gt;). Then, add the desired number of columns (tags with appropriate .</a:t>
            </a:r>
            <a:r>
              <a:rPr lang="en-US" sz="900" dirty="0" err="1" smtClean="0">
                <a:solidFill>
                  <a:schemeClr val="bg1"/>
                </a:solidFill>
              </a:rPr>
              <a:t>col</a:t>
            </a:r>
            <a:r>
              <a:rPr lang="en-US" sz="900" dirty="0" smtClean="0">
                <a:solidFill>
                  <a:schemeClr val="bg1"/>
                </a:solidFill>
              </a:rPr>
              <a:t>-*-* classes). The first star (*) represents the responsiveness: </a:t>
            </a:r>
            <a:r>
              <a:rPr lang="en-US" sz="900" dirty="0" err="1" smtClean="0">
                <a:solidFill>
                  <a:schemeClr val="bg1"/>
                </a:solidFill>
              </a:rPr>
              <a:t>sm</a:t>
            </a:r>
            <a:r>
              <a:rPr lang="en-US" sz="900" dirty="0" smtClean="0">
                <a:solidFill>
                  <a:schemeClr val="bg1"/>
                </a:solidFill>
              </a:rPr>
              <a:t>, </a:t>
            </a:r>
            <a:r>
              <a:rPr lang="en-US" sz="900" dirty="0" err="1" smtClean="0">
                <a:solidFill>
                  <a:schemeClr val="bg1"/>
                </a:solidFill>
              </a:rPr>
              <a:t>md</a:t>
            </a:r>
            <a:r>
              <a:rPr lang="en-US" sz="900" dirty="0" smtClean="0">
                <a:solidFill>
                  <a:schemeClr val="bg1"/>
                </a:solidFill>
              </a:rPr>
              <a:t>, </a:t>
            </a:r>
            <a:r>
              <a:rPr lang="en-US" sz="900" dirty="0" err="1" smtClean="0">
                <a:solidFill>
                  <a:schemeClr val="bg1"/>
                </a:solidFill>
              </a:rPr>
              <a:t>lg</a:t>
            </a:r>
            <a:r>
              <a:rPr lang="en-US" sz="900" dirty="0" smtClean="0">
                <a:solidFill>
                  <a:schemeClr val="bg1"/>
                </a:solidFill>
              </a:rPr>
              <a:t> or xl, while the second star represents a number, which should add up to 12 for each row.</a:t>
            </a:r>
          </a:p>
          <a:p>
            <a:pPr algn="just"/>
            <a:r>
              <a:rPr lang="en-US" sz="900" dirty="0" smtClean="0">
                <a:solidFill>
                  <a:schemeClr val="bg1"/>
                </a:solidFill>
              </a:rPr>
              <a:t> instead of adding a number to each </a:t>
            </a:r>
            <a:r>
              <a:rPr lang="en-US" sz="900" dirty="0" err="1" smtClean="0">
                <a:solidFill>
                  <a:schemeClr val="bg1"/>
                </a:solidFill>
              </a:rPr>
              <a:t>col</a:t>
            </a:r>
            <a:r>
              <a:rPr lang="en-US" sz="900" dirty="0" smtClean="0">
                <a:solidFill>
                  <a:schemeClr val="bg1"/>
                </a:solidFill>
              </a:rPr>
              <a:t>, let bootstrap handle the layout, to create equal width columns: two "</a:t>
            </a:r>
            <a:r>
              <a:rPr lang="en-US" sz="900" dirty="0" err="1" smtClean="0">
                <a:solidFill>
                  <a:schemeClr val="bg1"/>
                </a:solidFill>
              </a:rPr>
              <a:t>col</a:t>
            </a:r>
            <a:r>
              <a:rPr lang="en-US" sz="900" dirty="0" smtClean="0">
                <a:solidFill>
                  <a:schemeClr val="bg1"/>
                </a:solidFill>
              </a:rPr>
              <a:t>" elements = 50% width to each col. three cols = 33.33% width to each col. four cols = 25% width, etc. You can also use .</a:t>
            </a:r>
            <a:r>
              <a:rPr lang="en-US" sz="900" dirty="0" err="1" smtClean="0">
                <a:solidFill>
                  <a:schemeClr val="bg1"/>
                </a:solidFill>
              </a:rPr>
              <a:t>col-sm|md|lg|xl</a:t>
            </a:r>
            <a:r>
              <a:rPr lang="en-US" sz="900" dirty="0" smtClean="0">
                <a:solidFill>
                  <a:schemeClr val="bg1"/>
                </a:solidFill>
              </a:rPr>
              <a:t> to make the columns responsive.</a:t>
            </a:r>
          </a:p>
          <a:p>
            <a:pPr>
              <a:buNone/>
            </a:pPr>
            <a:r>
              <a:rPr lang="en-US" sz="900" dirty="0" smtClean="0">
                <a:solidFill>
                  <a:schemeClr val="bg1"/>
                </a:solidFill>
              </a:rPr>
              <a:t>Visit Here :-    </a:t>
            </a:r>
            <a:r>
              <a:rPr lang="en-US" sz="900" dirty="0" smtClean="0">
                <a:solidFill>
                  <a:schemeClr val="bg1"/>
                </a:solidFill>
                <a:hlinkClick r:id="rId2"/>
              </a:rPr>
              <a:t>https://www.w3schools.com/bootstrap4/bootstrap_grid_basic.asp</a:t>
            </a:r>
            <a:endParaRPr lang="en-US" sz="900" dirty="0" smtClean="0">
              <a:solidFill>
                <a:schemeClr val="bg1"/>
              </a:solidFill>
            </a:endParaRPr>
          </a:p>
          <a:p>
            <a:pPr>
              <a:buNone/>
            </a:pPr>
            <a:endParaRPr lang="en-US" sz="900"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ctrTitle"/>
          </p:nvPr>
        </p:nvSpPr>
        <p:spPr>
          <a:xfrm>
            <a:off x="311700" y="519975"/>
            <a:ext cx="8520600" cy="1058100"/>
          </a:xfrm>
          <a:prstGeom prst="rect">
            <a:avLst/>
          </a:prstGeom>
        </p:spPr>
        <p:txBody>
          <a:bodyPr wrap="square" lIns="91425" tIns="91425" rIns="91425" bIns="91425" anchor="b" anchorCtr="0">
            <a:noAutofit/>
          </a:bodyPr>
          <a:lstStyle/>
          <a:p>
            <a:pPr lvl="0" rtl="0">
              <a:spcBef>
                <a:spcPts val="0"/>
              </a:spcBef>
              <a:buNone/>
            </a:pPr>
            <a:r>
              <a:rPr lang="en-GB" dirty="0">
                <a:solidFill>
                  <a:srgbClr val="000000"/>
                </a:solidFill>
                <a:latin typeface="Roboto"/>
                <a:ea typeface="Roboto"/>
                <a:cs typeface="Roboto"/>
                <a:sym typeface="Roboto"/>
              </a:rPr>
              <a:t>Popular</a:t>
            </a:r>
          </a:p>
        </p:txBody>
      </p:sp>
      <p:pic>
        <p:nvPicPr>
          <p:cNvPr id="139" name="Shape 139"/>
          <p:cNvPicPr preferRelativeResize="0"/>
          <p:nvPr/>
        </p:nvPicPr>
        <p:blipFill>
          <a:blip r:embed="rId3">
            <a:alphaModFix/>
          </a:blip>
          <a:stretch>
            <a:fillRect/>
          </a:stretch>
        </p:blipFill>
        <p:spPr>
          <a:xfrm>
            <a:off x="228600" y="2263875"/>
            <a:ext cx="2259302" cy="1246600"/>
          </a:xfrm>
          <a:prstGeom prst="rect">
            <a:avLst/>
          </a:prstGeom>
          <a:noFill/>
          <a:ln>
            <a:noFill/>
          </a:ln>
        </p:spPr>
      </p:pic>
      <p:pic>
        <p:nvPicPr>
          <p:cNvPr id="140" name="Shape 140"/>
          <p:cNvPicPr preferRelativeResize="0"/>
          <p:nvPr/>
        </p:nvPicPr>
        <p:blipFill>
          <a:blip r:embed="rId4">
            <a:alphaModFix/>
          </a:blip>
          <a:stretch>
            <a:fillRect/>
          </a:stretch>
        </p:blipFill>
        <p:spPr>
          <a:xfrm>
            <a:off x="2610425" y="2263875"/>
            <a:ext cx="2113774" cy="1246600"/>
          </a:xfrm>
          <a:prstGeom prst="rect">
            <a:avLst/>
          </a:prstGeom>
          <a:noFill/>
          <a:ln>
            <a:noFill/>
          </a:ln>
        </p:spPr>
      </p:pic>
      <p:pic>
        <p:nvPicPr>
          <p:cNvPr id="141" name="Shape 141"/>
          <p:cNvPicPr preferRelativeResize="0"/>
          <p:nvPr/>
        </p:nvPicPr>
        <p:blipFill>
          <a:blip r:embed="rId5">
            <a:alphaModFix/>
          </a:blip>
          <a:stretch>
            <a:fillRect/>
          </a:stretch>
        </p:blipFill>
        <p:spPr>
          <a:xfrm>
            <a:off x="4948224" y="2111475"/>
            <a:ext cx="3831951" cy="1521900"/>
          </a:xfrm>
          <a:prstGeom prst="rect">
            <a:avLst/>
          </a:prstGeom>
          <a:noFill/>
          <a:ln w="9525" cap="flat" cmpd="sng">
            <a:solidFill>
              <a:srgbClr val="980000"/>
            </a:solidFill>
            <a:prstDash val="solid"/>
            <a:round/>
            <a:headEnd type="none" w="med" len="med"/>
            <a:tailEnd type="none" w="med" len="me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graphicFrame>
        <p:nvGraphicFramePr>
          <p:cNvPr id="146" name="Shape 146"/>
          <p:cNvGraphicFramePr/>
          <p:nvPr/>
        </p:nvGraphicFramePr>
        <p:xfrm>
          <a:off x="304800" y="361950"/>
          <a:ext cx="7899000" cy="917550"/>
        </p:xfrm>
        <a:graphic>
          <a:graphicData uri="http://schemas.openxmlformats.org/drawingml/2006/table">
            <a:tbl>
              <a:tblPr>
                <a:noFill/>
              </a:tblPr>
              <a:tblGrid>
                <a:gridCol w="658250"/>
                <a:gridCol w="658250"/>
                <a:gridCol w="658250"/>
                <a:gridCol w="658250"/>
                <a:gridCol w="658250"/>
                <a:gridCol w="658250"/>
                <a:gridCol w="658250"/>
                <a:gridCol w="658250"/>
                <a:gridCol w="658250"/>
                <a:gridCol w="658250"/>
                <a:gridCol w="658250"/>
                <a:gridCol w="658250"/>
              </a:tblGrid>
              <a:tr h="917550">
                <a:tc>
                  <a:txBody>
                    <a:bodyPr/>
                    <a:lstStyle/>
                    <a:p>
                      <a:pPr lvl="0" rtl="0">
                        <a:spcBef>
                          <a:spcPts val="0"/>
                        </a:spcBef>
                        <a:buNone/>
                      </a:pPr>
                      <a:endParaRP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0000FF"/>
                    </a:solidFill>
                  </a:tcPr>
                </a:tc>
                <a:tc>
                  <a:txBody>
                    <a:bodyPr/>
                    <a:lstStyle/>
                    <a:p>
                      <a:pPr lvl="0" rtl="0">
                        <a:spcBef>
                          <a:spcPts val="0"/>
                        </a:spcBef>
                        <a:buNone/>
                      </a:pPr>
                      <a:endParaRP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0000FF"/>
                    </a:solidFill>
                  </a:tcPr>
                </a:tc>
                <a:tc>
                  <a:txBody>
                    <a:bodyPr/>
                    <a:lstStyle/>
                    <a:p>
                      <a:pPr lvl="0">
                        <a:spcBef>
                          <a:spcPts val="0"/>
                        </a:spcBef>
                        <a:buNone/>
                      </a:pPr>
                      <a:endParaRP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0000FF"/>
                    </a:solidFill>
                  </a:tcPr>
                </a:tc>
                <a:tc>
                  <a:txBody>
                    <a:bodyPr/>
                    <a:lstStyle/>
                    <a:p>
                      <a:pPr lvl="0">
                        <a:spcBef>
                          <a:spcPts val="0"/>
                        </a:spcBef>
                        <a:buNone/>
                      </a:pPr>
                      <a:endParaRP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4A86E8"/>
                    </a:solidFill>
                  </a:tcPr>
                </a:tc>
                <a:tc>
                  <a:txBody>
                    <a:bodyPr/>
                    <a:lstStyle/>
                    <a:p>
                      <a:pPr lvl="0" rtl="0">
                        <a:spcBef>
                          <a:spcPts val="0"/>
                        </a:spcBef>
                        <a:buNone/>
                      </a:pPr>
                      <a:endParaRP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4A86E8"/>
                    </a:solidFill>
                  </a:tcPr>
                </a:tc>
                <a:tc>
                  <a:txBody>
                    <a:bodyPr/>
                    <a:lstStyle/>
                    <a:p>
                      <a:pPr lvl="0">
                        <a:spcBef>
                          <a:spcPts val="0"/>
                        </a:spcBef>
                        <a:buNone/>
                      </a:pPr>
                      <a:endParaRP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4A86E8"/>
                    </a:solidFill>
                  </a:tcPr>
                </a:tc>
                <a:tc gridSpan="6">
                  <a:txBody>
                    <a:bodyPr/>
                    <a:lstStyle/>
                    <a:p>
                      <a:pPr lvl="0" rtl="0">
                        <a:spcBef>
                          <a:spcPts val="0"/>
                        </a:spcBef>
                        <a:buNone/>
                      </a:pPr>
                      <a:endParaRP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4C113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3" name="Rectangle 2"/>
          <p:cNvSpPr/>
          <p:nvPr/>
        </p:nvSpPr>
        <p:spPr>
          <a:xfrm>
            <a:off x="1752600" y="1657350"/>
            <a:ext cx="4572000" cy="3323987"/>
          </a:xfrm>
          <a:prstGeom prst="rect">
            <a:avLst/>
          </a:prstGeom>
        </p:spPr>
        <p:txBody>
          <a:bodyPr>
            <a:spAutoFit/>
          </a:bodyPr>
          <a:lstStyle/>
          <a:p>
            <a:r>
              <a:rPr lang="en-GB" dirty="0" smtClean="0">
                <a:solidFill>
                  <a:srgbClr val="1C02FF"/>
                </a:solidFill>
                <a:highlight>
                  <a:srgbClr val="FFFFFF"/>
                </a:highlight>
                <a:latin typeface="Courier New"/>
                <a:ea typeface="Courier New"/>
                <a:cs typeface="Courier New"/>
                <a:sym typeface="Courier New"/>
              </a:rPr>
              <a:t>&lt;div </a:t>
            </a:r>
            <a:r>
              <a:rPr lang="en-GB" i="1" dirty="0" smtClean="0">
                <a:solidFill>
                  <a:srgbClr val="1C02FF"/>
                </a:solidFill>
                <a:highlight>
                  <a:srgbClr val="FFFFFF"/>
                </a:highlight>
                <a:latin typeface="Courier New"/>
                <a:ea typeface="Courier New"/>
                <a:cs typeface="Courier New"/>
                <a:sym typeface="Courier New"/>
              </a:rPr>
              <a:t>class</a:t>
            </a:r>
            <a:r>
              <a:rPr lang="en-GB" dirty="0" smtClean="0">
                <a:solidFill>
                  <a:srgbClr val="1C02FF"/>
                </a:solidFill>
                <a:highlight>
                  <a:srgbClr val="FFFFFF"/>
                </a:highlight>
                <a:latin typeface="Courier New"/>
                <a:ea typeface="Courier New"/>
                <a:cs typeface="Courier New"/>
                <a:sym typeface="Courier New"/>
              </a:rPr>
              <a:t>=</a:t>
            </a:r>
            <a:r>
              <a:rPr lang="en-GB" dirty="0" smtClean="0">
                <a:solidFill>
                  <a:srgbClr val="036A07"/>
                </a:solidFill>
                <a:highlight>
                  <a:srgbClr val="FFFFFF"/>
                </a:highlight>
                <a:latin typeface="Courier New"/>
                <a:ea typeface="Courier New"/>
                <a:cs typeface="Courier New"/>
                <a:sym typeface="Courier New"/>
              </a:rPr>
              <a:t>"row"</a:t>
            </a:r>
            <a:r>
              <a:rPr lang="en-GB" dirty="0" smtClean="0">
                <a:solidFill>
                  <a:srgbClr val="1C02FF"/>
                </a:solidFill>
                <a:highlight>
                  <a:srgbClr val="FFFFFF"/>
                </a:highlight>
                <a:latin typeface="Courier New"/>
                <a:ea typeface="Courier New"/>
                <a:cs typeface="Courier New"/>
                <a:sym typeface="Courier New"/>
              </a:rPr>
              <a:t>&gt;</a:t>
            </a:r>
            <a:r>
              <a:rPr lang="en-GB" dirty="0" smtClean="0">
                <a:highlight>
                  <a:srgbClr val="FFFFFF"/>
                </a:highlight>
                <a:latin typeface="Courier New"/>
                <a:ea typeface="Courier New"/>
                <a:cs typeface="Courier New"/>
                <a:sym typeface="Courier New"/>
              </a:rPr>
              <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a:t>
            </a:r>
            <a:r>
              <a:rPr lang="en-GB" dirty="0" smtClean="0">
                <a:solidFill>
                  <a:srgbClr val="1C02FF"/>
                </a:solidFill>
                <a:highlight>
                  <a:srgbClr val="FFFFFF"/>
                </a:highlight>
                <a:latin typeface="Courier New"/>
                <a:ea typeface="Courier New"/>
                <a:cs typeface="Courier New"/>
                <a:sym typeface="Courier New"/>
              </a:rPr>
              <a:t>&lt;div </a:t>
            </a:r>
            <a:r>
              <a:rPr lang="en-GB" i="1" dirty="0" smtClean="0">
                <a:solidFill>
                  <a:srgbClr val="1C02FF"/>
                </a:solidFill>
                <a:highlight>
                  <a:srgbClr val="FFFFFF"/>
                </a:highlight>
                <a:latin typeface="Courier New"/>
                <a:ea typeface="Courier New"/>
                <a:cs typeface="Courier New"/>
                <a:sym typeface="Courier New"/>
              </a:rPr>
              <a:t>class</a:t>
            </a:r>
            <a:r>
              <a:rPr lang="en-GB" dirty="0" smtClean="0">
                <a:solidFill>
                  <a:srgbClr val="1C02FF"/>
                </a:solidFill>
                <a:highlight>
                  <a:srgbClr val="FFFFFF"/>
                </a:highlight>
                <a:latin typeface="Courier New"/>
                <a:ea typeface="Courier New"/>
                <a:cs typeface="Courier New"/>
                <a:sym typeface="Courier New"/>
              </a:rPr>
              <a:t>=</a:t>
            </a:r>
            <a:r>
              <a:rPr lang="en-GB" dirty="0" smtClean="0">
                <a:solidFill>
                  <a:srgbClr val="036A07"/>
                </a:solidFill>
                <a:highlight>
                  <a:srgbClr val="FFFFFF"/>
                </a:highlight>
                <a:latin typeface="Courier New"/>
                <a:ea typeface="Courier New"/>
                <a:cs typeface="Courier New"/>
                <a:sym typeface="Courier New"/>
              </a:rPr>
              <a:t>"col-xs-6"</a:t>
            </a:r>
            <a:r>
              <a:rPr lang="en-GB" dirty="0" smtClean="0">
                <a:solidFill>
                  <a:srgbClr val="1C02FF"/>
                </a:solidFill>
                <a:highlight>
                  <a:srgbClr val="FFFFFF"/>
                </a:highlight>
                <a:latin typeface="Courier New"/>
                <a:ea typeface="Courier New"/>
                <a:cs typeface="Courier New"/>
                <a:sym typeface="Courier New"/>
              </a:rPr>
              <a:t>&gt;</a:t>
            </a:r>
            <a:r>
              <a:rPr lang="en-GB" dirty="0" smtClean="0">
                <a:highlight>
                  <a:srgbClr val="FFFFFF"/>
                </a:highlight>
                <a:latin typeface="Courier New"/>
                <a:ea typeface="Courier New"/>
                <a:cs typeface="Courier New"/>
                <a:sym typeface="Courier New"/>
              </a:rPr>
              <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a:t>
            </a:r>
            <a:r>
              <a:rPr lang="en-GB" dirty="0" smtClean="0">
                <a:solidFill>
                  <a:srgbClr val="1C02FF"/>
                </a:solidFill>
                <a:highlight>
                  <a:srgbClr val="FFFFFF"/>
                </a:highlight>
                <a:latin typeface="Courier New"/>
                <a:ea typeface="Courier New"/>
                <a:cs typeface="Courier New"/>
                <a:sym typeface="Courier New"/>
              </a:rPr>
              <a:t>&lt;div </a:t>
            </a:r>
            <a:r>
              <a:rPr lang="en-GB" i="1" dirty="0" smtClean="0">
                <a:solidFill>
                  <a:srgbClr val="1C02FF"/>
                </a:solidFill>
                <a:highlight>
                  <a:srgbClr val="FFFFFF"/>
                </a:highlight>
                <a:latin typeface="Courier New"/>
                <a:ea typeface="Courier New"/>
                <a:cs typeface="Courier New"/>
                <a:sym typeface="Courier New"/>
              </a:rPr>
              <a:t>class</a:t>
            </a:r>
            <a:r>
              <a:rPr lang="en-GB" dirty="0" smtClean="0">
                <a:solidFill>
                  <a:srgbClr val="1C02FF"/>
                </a:solidFill>
                <a:highlight>
                  <a:srgbClr val="FFFFFF"/>
                </a:highlight>
                <a:latin typeface="Courier New"/>
                <a:ea typeface="Courier New"/>
                <a:cs typeface="Courier New"/>
                <a:sym typeface="Courier New"/>
              </a:rPr>
              <a:t>=</a:t>
            </a:r>
            <a:r>
              <a:rPr lang="en-GB" dirty="0" smtClean="0">
                <a:solidFill>
                  <a:srgbClr val="036A07"/>
                </a:solidFill>
                <a:highlight>
                  <a:srgbClr val="FFFFFF"/>
                </a:highlight>
                <a:latin typeface="Courier New"/>
                <a:ea typeface="Courier New"/>
                <a:cs typeface="Courier New"/>
                <a:sym typeface="Courier New"/>
              </a:rPr>
              <a:t>'row'</a:t>
            </a:r>
            <a:r>
              <a:rPr lang="en-GB" dirty="0" smtClean="0">
                <a:solidFill>
                  <a:srgbClr val="1C02FF"/>
                </a:solidFill>
                <a:highlight>
                  <a:srgbClr val="FFFFFF"/>
                </a:highlight>
                <a:latin typeface="Courier New"/>
                <a:ea typeface="Courier New"/>
                <a:cs typeface="Courier New"/>
                <a:sym typeface="Courier New"/>
              </a:rPr>
              <a:t>&gt;</a:t>
            </a:r>
            <a:r>
              <a:rPr lang="en-GB" dirty="0" smtClean="0">
                <a:highlight>
                  <a:srgbClr val="FFFFFF"/>
                </a:highlight>
                <a:latin typeface="Courier New"/>
                <a:ea typeface="Courier New"/>
                <a:cs typeface="Courier New"/>
                <a:sym typeface="Courier New"/>
              </a:rPr>
              <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a:t>
            </a:r>
            <a:r>
              <a:rPr lang="en-GB" dirty="0" smtClean="0">
                <a:solidFill>
                  <a:srgbClr val="1C02FF"/>
                </a:solidFill>
                <a:highlight>
                  <a:srgbClr val="FFFFFF"/>
                </a:highlight>
                <a:latin typeface="Courier New"/>
                <a:ea typeface="Courier New"/>
                <a:cs typeface="Courier New"/>
                <a:sym typeface="Courier New"/>
              </a:rPr>
              <a:t>&lt;div </a:t>
            </a:r>
            <a:r>
              <a:rPr lang="en-GB" i="1" dirty="0" smtClean="0">
                <a:solidFill>
                  <a:srgbClr val="1C02FF"/>
                </a:solidFill>
                <a:highlight>
                  <a:srgbClr val="FFFFFF"/>
                </a:highlight>
                <a:latin typeface="Courier New"/>
                <a:ea typeface="Courier New"/>
                <a:cs typeface="Courier New"/>
                <a:sym typeface="Courier New"/>
              </a:rPr>
              <a:t>class</a:t>
            </a:r>
            <a:r>
              <a:rPr lang="en-GB" dirty="0" smtClean="0">
                <a:solidFill>
                  <a:srgbClr val="1C02FF"/>
                </a:solidFill>
                <a:highlight>
                  <a:srgbClr val="FFFFFF"/>
                </a:highlight>
                <a:latin typeface="Courier New"/>
                <a:ea typeface="Courier New"/>
                <a:cs typeface="Courier New"/>
                <a:sym typeface="Courier New"/>
              </a:rPr>
              <a:t>=</a:t>
            </a:r>
            <a:r>
              <a:rPr lang="en-GB" dirty="0" smtClean="0">
                <a:solidFill>
                  <a:srgbClr val="036A07"/>
                </a:solidFill>
                <a:highlight>
                  <a:srgbClr val="FFFFFF"/>
                </a:highlight>
                <a:latin typeface="Courier New"/>
                <a:ea typeface="Courier New"/>
                <a:cs typeface="Courier New"/>
                <a:sym typeface="Courier New"/>
              </a:rPr>
              <a:t>"col-xs-6"</a:t>
            </a:r>
            <a:r>
              <a:rPr lang="en-GB" dirty="0" smtClean="0">
                <a:solidFill>
                  <a:srgbClr val="1C02FF"/>
                </a:solidFill>
                <a:highlight>
                  <a:srgbClr val="FFFFFF"/>
                </a:highlight>
                <a:latin typeface="Courier New"/>
                <a:ea typeface="Courier New"/>
                <a:cs typeface="Courier New"/>
                <a:sym typeface="Courier New"/>
              </a:rPr>
              <a:t>&gt;</a:t>
            </a:r>
            <a:r>
              <a:rPr lang="en-GB" dirty="0" smtClean="0">
                <a:highlight>
                  <a:srgbClr val="FFFFFF"/>
                </a:highlight>
                <a:latin typeface="Courier New"/>
                <a:ea typeface="Courier New"/>
                <a:cs typeface="Courier New"/>
                <a:sym typeface="Courier New"/>
              </a:rPr>
              <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Col 1</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a:t>
            </a:r>
            <a:r>
              <a:rPr lang="en-GB" dirty="0" smtClean="0">
                <a:solidFill>
                  <a:srgbClr val="1C02FF"/>
                </a:solidFill>
                <a:highlight>
                  <a:srgbClr val="FFFFFF"/>
                </a:highlight>
                <a:latin typeface="Courier New"/>
                <a:ea typeface="Courier New"/>
                <a:cs typeface="Courier New"/>
                <a:sym typeface="Courier New"/>
              </a:rPr>
              <a:t>&lt;/div&gt;</a:t>
            </a:r>
            <a:r>
              <a:rPr lang="en-GB" dirty="0" smtClean="0">
                <a:highlight>
                  <a:srgbClr val="FFFFFF"/>
                </a:highlight>
                <a:latin typeface="Courier New"/>
                <a:ea typeface="Courier New"/>
                <a:cs typeface="Courier New"/>
                <a:sym typeface="Courier New"/>
              </a:rPr>
              <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a:t>
            </a:r>
            <a:r>
              <a:rPr lang="en-GB" dirty="0" smtClean="0">
                <a:solidFill>
                  <a:srgbClr val="1C02FF"/>
                </a:solidFill>
                <a:highlight>
                  <a:srgbClr val="FFFFFF"/>
                </a:highlight>
                <a:latin typeface="Courier New"/>
                <a:ea typeface="Courier New"/>
                <a:cs typeface="Courier New"/>
                <a:sym typeface="Courier New"/>
              </a:rPr>
              <a:t>&lt;div </a:t>
            </a:r>
            <a:r>
              <a:rPr lang="en-GB" i="1" dirty="0" smtClean="0">
                <a:solidFill>
                  <a:srgbClr val="1C02FF"/>
                </a:solidFill>
                <a:highlight>
                  <a:srgbClr val="FFFFFF"/>
                </a:highlight>
                <a:latin typeface="Courier New"/>
                <a:ea typeface="Courier New"/>
                <a:cs typeface="Courier New"/>
                <a:sym typeface="Courier New"/>
              </a:rPr>
              <a:t>class</a:t>
            </a:r>
            <a:r>
              <a:rPr lang="en-GB" dirty="0" smtClean="0">
                <a:solidFill>
                  <a:srgbClr val="1C02FF"/>
                </a:solidFill>
                <a:highlight>
                  <a:srgbClr val="FFFFFF"/>
                </a:highlight>
                <a:latin typeface="Courier New"/>
                <a:ea typeface="Courier New"/>
                <a:cs typeface="Courier New"/>
                <a:sym typeface="Courier New"/>
              </a:rPr>
              <a:t>=</a:t>
            </a:r>
            <a:r>
              <a:rPr lang="en-GB" dirty="0" smtClean="0">
                <a:solidFill>
                  <a:srgbClr val="036A07"/>
                </a:solidFill>
                <a:highlight>
                  <a:srgbClr val="FFFFFF"/>
                </a:highlight>
                <a:latin typeface="Courier New"/>
                <a:ea typeface="Courier New"/>
                <a:cs typeface="Courier New"/>
                <a:sym typeface="Courier New"/>
              </a:rPr>
              <a:t>"col-xs-6"</a:t>
            </a:r>
            <a:r>
              <a:rPr lang="en-GB" dirty="0" smtClean="0">
                <a:solidFill>
                  <a:srgbClr val="1C02FF"/>
                </a:solidFill>
                <a:highlight>
                  <a:srgbClr val="FFFFFF"/>
                </a:highlight>
                <a:latin typeface="Courier New"/>
                <a:ea typeface="Courier New"/>
                <a:cs typeface="Courier New"/>
                <a:sym typeface="Courier New"/>
              </a:rPr>
              <a:t>&gt;</a:t>
            </a:r>
            <a:r>
              <a:rPr lang="en-GB" dirty="0" smtClean="0">
                <a:highlight>
                  <a:srgbClr val="FFFFFF"/>
                </a:highlight>
                <a:latin typeface="Courier New"/>
                <a:ea typeface="Courier New"/>
                <a:cs typeface="Courier New"/>
                <a:sym typeface="Courier New"/>
              </a:rPr>
              <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Col 2</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a:t>
            </a:r>
            <a:r>
              <a:rPr lang="en-GB" dirty="0" smtClean="0">
                <a:solidFill>
                  <a:srgbClr val="1C02FF"/>
                </a:solidFill>
                <a:highlight>
                  <a:srgbClr val="FFFFFF"/>
                </a:highlight>
                <a:latin typeface="Courier New"/>
                <a:ea typeface="Courier New"/>
                <a:cs typeface="Courier New"/>
                <a:sym typeface="Courier New"/>
              </a:rPr>
              <a:t>&lt;/div&gt;</a:t>
            </a:r>
            <a:r>
              <a:rPr lang="en-GB" dirty="0" smtClean="0">
                <a:highlight>
                  <a:srgbClr val="FFFFFF"/>
                </a:highlight>
                <a:latin typeface="Courier New"/>
                <a:ea typeface="Courier New"/>
                <a:cs typeface="Courier New"/>
                <a:sym typeface="Courier New"/>
              </a:rPr>
              <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a:t>
            </a:r>
            <a:r>
              <a:rPr lang="en-GB" dirty="0" smtClean="0">
                <a:solidFill>
                  <a:srgbClr val="1C02FF"/>
                </a:solidFill>
                <a:highlight>
                  <a:srgbClr val="FFFFFF"/>
                </a:highlight>
                <a:latin typeface="Courier New"/>
                <a:ea typeface="Courier New"/>
                <a:cs typeface="Courier New"/>
                <a:sym typeface="Courier New"/>
              </a:rPr>
              <a:t>&lt;/div&gt;</a:t>
            </a:r>
            <a:r>
              <a:rPr lang="en-GB" dirty="0" smtClean="0">
                <a:highlight>
                  <a:srgbClr val="FFFFFF"/>
                </a:highlight>
                <a:latin typeface="Courier New"/>
                <a:ea typeface="Courier New"/>
                <a:cs typeface="Courier New"/>
                <a:sym typeface="Courier New"/>
              </a:rPr>
              <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a:t>
            </a:r>
            <a:r>
              <a:rPr lang="en-GB" dirty="0" smtClean="0">
                <a:solidFill>
                  <a:srgbClr val="1C02FF"/>
                </a:solidFill>
                <a:highlight>
                  <a:srgbClr val="FFFFFF"/>
                </a:highlight>
                <a:latin typeface="Courier New"/>
                <a:ea typeface="Courier New"/>
                <a:cs typeface="Courier New"/>
                <a:sym typeface="Courier New"/>
              </a:rPr>
              <a:t>&lt;/div&gt;</a:t>
            </a:r>
            <a:r>
              <a:rPr lang="en-GB" dirty="0" smtClean="0">
                <a:highlight>
                  <a:srgbClr val="FFFFFF"/>
                </a:highlight>
                <a:latin typeface="Courier New"/>
                <a:ea typeface="Courier New"/>
                <a:cs typeface="Courier New"/>
                <a:sym typeface="Courier New"/>
              </a:rPr>
              <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a:t>
            </a:r>
            <a:r>
              <a:rPr lang="en-GB" dirty="0" smtClean="0">
                <a:solidFill>
                  <a:srgbClr val="1C02FF"/>
                </a:solidFill>
                <a:highlight>
                  <a:srgbClr val="FFFFFF"/>
                </a:highlight>
                <a:latin typeface="Courier New"/>
                <a:ea typeface="Courier New"/>
                <a:cs typeface="Courier New"/>
                <a:sym typeface="Courier New"/>
              </a:rPr>
              <a:t>&lt;div </a:t>
            </a:r>
            <a:r>
              <a:rPr lang="en-GB" i="1" dirty="0" smtClean="0">
                <a:solidFill>
                  <a:srgbClr val="1C02FF"/>
                </a:solidFill>
                <a:highlight>
                  <a:srgbClr val="FFFFFF"/>
                </a:highlight>
                <a:latin typeface="Courier New"/>
                <a:ea typeface="Courier New"/>
                <a:cs typeface="Courier New"/>
                <a:sym typeface="Courier New"/>
              </a:rPr>
              <a:t>class</a:t>
            </a:r>
            <a:r>
              <a:rPr lang="en-GB" dirty="0" smtClean="0">
                <a:solidFill>
                  <a:srgbClr val="1C02FF"/>
                </a:solidFill>
                <a:highlight>
                  <a:srgbClr val="FFFFFF"/>
                </a:highlight>
                <a:latin typeface="Courier New"/>
                <a:ea typeface="Courier New"/>
                <a:cs typeface="Courier New"/>
                <a:sym typeface="Courier New"/>
              </a:rPr>
              <a:t>=</a:t>
            </a:r>
            <a:r>
              <a:rPr lang="en-GB" dirty="0" smtClean="0">
                <a:solidFill>
                  <a:srgbClr val="036A07"/>
                </a:solidFill>
                <a:highlight>
                  <a:srgbClr val="FFFFFF"/>
                </a:highlight>
                <a:latin typeface="Courier New"/>
                <a:ea typeface="Courier New"/>
                <a:cs typeface="Courier New"/>
                <a:sym typeface="Courier New"/>
              </a:rPr>
              <a:t>"col-xs-6"</a:t>
            </a:r>
            <a:r>
              <a:rPr lang="en-GB" dirty="0" smtClean="0">
                <a:solidFill>
                  <a:srgbClr val="1C02FF"/>
                </a:solidFill>
                <a:highlight>
                  <a:srgbClr val="FFFFFF"/>
                </a:highlight>
                <a:latin typeface="Courier New"/>
                <a:ea typeface="Courier New"/>
                <a:cs typeface="Courier New"/>
                <a:sym typeface="Courier New"/>
              </a:rPr>
              <a:t>&gt;</a:t>
            </a:r>
            <a:r>
              <a:rPr lang="en-GB" dirty="0" smtClean="0">
                <a:highlight>
                  <a:srgbClr val="FFFFFF"/>
                </a:highlight>
                <a:latin typeface="Courier New"/>
                <a:ea typeface="Courier New"/>
                <a:cs typeface="Courier New"/>
                <a:sym typeface="Courier New"/>
              </a:rPr>
              <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Col 3</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a:t>
            </a:r>
            <a:r>
              <a:rPr lang="en-GB" dirty="0" smtClean="0">
                <a:solidFill>
                  <a:srgbClr val="1C02FF"/>
                </a:solidFill>
                <a:highlight>
                  <a:srgbClr val="FFFFFF"/>
                </a:highlight>
                <a:latin typeface="Courier New"/>
                <a:ea typeface="Courier New"/>
                <a:cs typeface="Courier New"/>
                <a:sym typeface="Courier New"/>
              </a:rPr>
              <a:t>&lt;/div&gt;</a:t>
            </a:r>
            <a:r>
              <a:rPr lang="en-GB" dirty="0" smtClean="0">
                <a:highlight>
                  <a:srgbClr val="FFFFFF"/>
                </a:highlight>
                <a:latin typeface="Courier New"/>
                <a:ea typeface="Courier New"/>
                <a:cs typeface="Courier New"/>
                <a:sym typeface="Courier New"/>
              </a:rPr>
              <a:t/>
            </a:r>
            <a:br>
              <a:rPr lang="en-GB" dirty="0" smtClean="0">
                <a:highlight>
                  <a:srgbClr val="FFFFFF"/>
                </a:highlight>
                <a:latin typeface="Courier New"/>
                <a:ea typeface="Courier New"/>
                <a:cs typeface="Courier New"/>
                <a:sym typeface="Courier New"/>
              </a:rPr>
            </a:br>
            <a:r>
              <a:rPr lang="en-GB" dirty="0" smtClean="0">
                <a:solidFill>
                  <a:srgbClr val="1C02FF"/>
                </a:solidFill>
                <a:highlight>
                  <a:srgbClr val="FFFFFF"/>
                </a:highlight>
                <a:latin typeface="Courier New"/>
                <a:ea typeface="Courier New"/>
                <a:cs typeface="Courier New"/>
                <a:sym typeface="Courier New"/>
              </a:rPr>
              <a:t>&lt;/div&gt;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bg1"/>
                </a:solidFill>
              </a:rPr>
              <a:t>Bootstrap Visibility Classes</a:t>
            </a:r>
            <a:endParaRPr lang="en-US" b="1" dirty="0">
              <a:solidFill>
                <a:schemeClr val="bg1"/>
              </a:solidFill>
            </a:endParaRPr>
          </a:p>
        </p:txBody>
      </p:sp>
      <p:pic>
        <p:nvPicPr>
          <p:cNvPr id="4" name="Shape 214" descr="visible.png"/>
          <p:cNvPicPr preferRelativeResize="0"/>
          <p:nvPr/>
        </p:nvPicPr>
        <p:blipFill>
          <a:blip r:embed="rId2">
            <a:alphaModFix/>
          </a:blip>
          <a:stretch>
            <a:fillRect/>
          </a:stretch>
        </p:blipFill>
        <p:spPr>
          <a:xfrm>
            <a:off x="762000" y="1123950"/>
            <a:ext cx="7467600" cy="1752600"/>
          </a:xfrm>
          <a:prstGeom prst="rect">
            <a:avLst/>
          </a:prstGeom>
          <a:noFill/>
          <a:ln>
            <a:noFill/>
          </a:ln>
        </p:spPr>
      </p:pic>
      <p:pic>
        <p:nvPicPr>
          <p:cNvPr id="5" name="Shape 219" descr="hidden.png"/>
          <p:cNvPicPr preferRelativeResize="0"/>
          <p:nvPr/>
        </p:nvPicPr>
        <p:blipFill>
          <a:blip r:embed="rId3">
            <a:alphaModFix/>
          </a:blip>
          <a:stretch>
            <a:fillRect/>
          </a:stretch>
        </p:blipFill>
        <p:spPr>
          <a:xfrm>
            <a:off x="762000" y="3084787"/>
            <a:ext cx="7467600" cy="177296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subTitle" idx="1"/>
          </p:nvPr>
        </p:nvSpPr>
        <p:spPr>
          <a:xfrm>
            <a:off x="311700" y="1157725"/>
            <a:ext cx="8520600" cy="2778900"/>
          </a:xfrm>
          <a:prstGeom prst="rect">
            <a:avLst/>
          </a:prstGeom>
        </p:spPr>
        <p:txBody>
          <a:bodyPr wrap="square" lIns="91425" tIns="91425" rIns="91425" bIns="91425" anchor="t" anchorCtr="0">
            <a:noAutofit/>
          </a:bodyPr>
          <a:lstStyle/>
          <a:p>
            <a:pPr lvl="0" rtl="0">
              <a:spcBef>
                <a:spcPts val="0"/>
              </a:spcBef>
              <a:buNone/>
            </a:pPr>
            <a:r>
              <a:rPr lang="en-GB">
                <a:solidFill>
                  <a:srgbClr val="D9D9D9"/>
                </a:solidFill>
              </a:rPr>
              <a:t>The Bootstrap grid behaves like a table. There are rows and columns. However, unlike tables, Bootstrap uses CSS to manage the layout of the pages. In addition, Bootstrap offers support for mobile browsers and different sized screens by providing different grids for different screen sizes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7150"/>
            <a:ext cx="8520600" cy="572700"/>
          </a:xfrm>
        </p:spPr>
        <p:txBody>
          <a:bodyPr/>
          <a:lstStyle/>
          <a:p>
            <a:pPr algn="ctr"/>
            <a:r>
              <a:rPr lang="en-US" dirty="0" smtClean="0">
                <a:solidFill>
                  <a:schemeClr val="bg1"/>
                </a:solidFill>
              </a:rPr>
              <a:t>Typography Classes</a:t>
            </a:r>
            <a:br>
              <a:rPr lang="en-US" dirty="0" smtClean="0">
                <a:solidFill>
                  <a:schemeClr val="bg1"/>
                </a:solidFill>
              </a:rPr>
            </a:br>
            <a:endParaRPr lang="en-US" dirty="0">
              <a:solidFill>
                <a:schemeClr val="bg1"/>
              </a:solidFill>
            </a:endParaRPr>
          </a:p>
        </p:txBody>
      </p:sp>
      <p:sp>
        <p:nvSpPr>
          <p:cNvPr id="3" name="Text Placeholder 2"/>
          <p:cNvSpPr>
            <a:spLocks noGrp="1"/>
          </p:cNvSpPr>
          <p:nvPr>
            <p:ph type="body" idx="1"/>
          </p:nvPr>
        </p:nvSpPr>
        <p:spPr>
          <a:xfrm>
            <a:off x="311700" y="603150"/>
            <a:ext cx="8520600" cy="3416400"/>
          </a:xfrm>
        </p:spPr>
        <p:txBody>
          <a:bodyPr/>
          <a:lstStyle/>
          <a:p>
            <a:pPr>
              <a:lnSpc>
                <a:spcPct val="100000"/>
              </a:lnSpc>
              <a:buNone/>
            </a:pPr>
            <a:endParaRPr lang="en-US" sz="3200" dirty="0" smtClean="0">
              <a:solidFill>
                <a:schemeClr val="bg1"/>
              </a:solidFill>
            </a:endParaRPr>
          </a:p>
          <a:p>
            <a:pPr>
              <a:lnSpc>
                <a:spcPct val="100000"/>
              </a:lnSpc>
              <a:buNone/>
            </a:pPr>
            <a:r>
              <a:rPr lang="en-US" sz="3200" dirty="0" smtClean="0">
                <a:solidFill>
                  <a:schemeClr val="bg1"/>
                </a:solidFill>
                <a:hlinkClick r:id="rId2"/>
              </a:rPr>
              <a:t>https://www.w3schools.com/bootstrap4/bootstrap_typography.asp</a:t>
            </a:r>
            <a:endParaRPr lang="en-US" sz="3200" dirty="0" smtClean="0">
              <a:solidFill>
                <a:schemeClr val="bg1"/>
              </a:solidFill>
            </a:endParaRPr>
          </a:p>
          <a:p>
            <a:pPr>
              <a:lnSpc>
                <a:spcPct val="100000"/>
              </a:lnSpc>
              <a:buNone/>
            </a:pPr>
            <a:endParaRPr lang="en-US" sz="3200" dirty="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Bootstrap Colors</a:t>
            </a:r>
            <a:endParaRPr lang="en-US" dirty="0">
              <a:solidFill>
                <a:schemeClr val="bg1"/>
              </a:solidFill>
            </a:endParaRPr>
          </a:p>
        </p:txBody>
      </p:sp>
      <p:sp>
        <p:nvSpPr>
          <p:cNvPr id="3" name="Text Placeholder 2"/>
          <p:cNvSpPr>
            <a:spLocks noGrp="1"/>
          </p:cNvSpPr>
          <p:nvPr>
            <p:ph type="body" idx="1"/>
          </p:nvPr>
        </p:nvSpPr>
        <p:spPr>
          <a:xfrm>
            <a:off x="228600" y="1152474"/>
            <a:ext cx="8603700" cy="3857675"/>
          </a:xfrm>
        </p:spPr>
        <p:txBody>
          <a:bodyPr/>
          <a:lstStyle/>
          <a:p>
            <a:pPr algn="ctr">
              <a:buNone/>
            </a:pPr>
            <a:r>
              <a:rPr lang="en-US" sz="1400" b="1" dirty="0" smtClean="0">
                <a:solidFill>
                  <a:schemeClr val="bg1"/>
                </a:solidFill>
              </a:rPr>
              <a:t>Text Colors</a:t>
            </a:r>
          </a:p>
          <a:p>
            <a:r>
              <a:rPr lang="en-US" sz="1400" dirty="0" smtClean="0">
                <a:solidFill>
                  <a:schemeClr val="bg1"/>
                </a:solidFill>
              </a:rPr>
              <a:t>Bootstrap 4 has some contextual classes that can be used to provide "meaning through colors".</a:t>
            </a:r>
          </a:p>
          <a:p>
            <a:r>
              <a:rPr lang="en-US" sz="1400" dirty="0" smtClean="0">
                <a:solidFill>
                  <a:schemeClr val="bg1"/>
                </a:solidFill>
              </a:rPr>
              <a:t>The classes for text colors are: .text-muted, .text-primary, .text-success, .text-info, .text-warning, .text-danger, .text-secondary, .text-</a:t>
            </a:r>
            <a:r>
              <a:rPr lang="en-US" sz="1400" dirty="0" err="1" smtClean="0">
                <a:solidFill>
                  <a:schemeClr val="bg1"/>
                </a:solidFill>
              </a:rPr>
              <a:t>white,.text</a:t>
            </a:r>
            <a:r>
              <a:rPr lang="en-US" sz="1400" dirty="0" smtClean="0">
                <a:solidFill>
                  <a:schemeClr val="bg1"/>
                </a:solidFill>
              </a:rPr>
              <a:t>-dark, .text-body (default body color/often black) and .text-light:</a:t>
            </a:r>
          </a:p>
          <a:p>
            <a:pPr algn="ctr">
              <a:buNone/>
            </a:pPr>
            <a:r>
              <a:rPr lang="en-US" sz="1400" b="1" dirty="0" smtClean="0">
                <a:solidFill>
                  <a:schemeClr val="bg1"/>
                </a:solidFill>
              </a:rPr>
              <a:t>Background Colors</a:t>
            </a:r>
          </a:p>
          <a:p>
            <a:r>
              <a:rPr lang="en-US" sz="1400" dirty="0" smtClean="0">
                <a:solidFill>
                  <a:schemeClr val="bg1"/>
                </a:solidFill>
              </a:rPr>
              <a:t>The classes for background colors are: .</a:t>
            </a:r>
            <a:r>
              <a:rPr lang="en-US" sz="1400" dirty="0" err="1" smtClean="0">
                <a:solidFill>
                  <a:schemeClr val="bg1"/>
                </a:solidFill>
              </a:rPr>
              <a:t>bg</a:t>
            </a:r>
            <a:r>
              <a:rPr lang="en-US" sz="1400" dirty="0" smtClean="0">
                <a:solidFill>
                  <a:schemeClr val="bg1"/>
                </a:solidFill>
              </a:rPr>
              <a:t>-primary, .</a:t>
            </a:r>
            <a:r>
              <a:rPr lang="en-US" sz="1400" dirty="0" err="1" smtClean="0">
                <a:solidFill>
                  <a:schemeClr val="bg1"/>
                </a:solidFill>
              </a:rPr>
              <a:t>bg</a:t>
            </a:r>
            <a:r>
              <a:rPr lang="en-US" sz="1400" dirty="0" smtClean="0">
                <a:solidFill>
                  <a:schemeClr val="bg1"/>
                </a:solidFill>
              </a:rPr>
              <a:t>-success, .</a:t>
            </a:r>
            <a:r>
              <a:rPr lang="en-US" sz="1400" dirty="0" err="1" smtClean="0">
                <a:solidFill>
                  <a:schemeClr val="bg1"/>
                </a:solidFill>
              </a:rPr>
              <a:t>bg</a:t>
            </a:r>
            <a:r>
              <a:rPr lang="en-US" sz="1400" dirty="0" smtClean="0">
                <a:solidFill>
                  <a:schemeClr val="bg1"/>
                </a:solidFill>
              </a:rPr>
              <a:t>-info, .</a:t>
            </a:r>
            <a:r>
              <a:rPr lang="en-US" sz="1400" dirty="0" err="1" smtClean="0">
                <a:solidFill>
                  <a:schemeClr val="bg1"/>
                </a:solidFill>
              </a:rPr>
              <a:t>bg</a:t>
            </a:r>
            <a:r>
              <a:rPr lang="en-US" sz="1400" dirty="0" smtClean="0">
                <a:solidFill>
                  <a:schemeClr val="bg1"/>
                </a:solidFill>
              </a:rPr>
              <a:t>-warning, .</a:t>
            </a:r>
            <a:r>
              <a:rPr lang="en-US" sz="1400" dirty="0" err="1" smtClean="0">
                <a:solidFill>
                  <a:schemeClr val="bg1"/>
                </a:solidFill>
              </a:rPr>
              <a:t>bg</a:t>
            </a:r>
            <a:r>
              <a:rPr lang="en-US" sz="1400" dirty="0" smtClean="0">
                <a:solidFill>
                  <a:schemeClr val="bg1"/>
                </a:solidFill>
              </a:rPr>
              <a:t>-danger, .</a:t>
            </a:r>
            <a:r>
              <a:rPr lang="en-US" sz="1400" dirty="0" err="1" smtClean="0">
                <a:solidFill>
                  <a:schemeClr val="bg1"/>
                </a:solidFill>
              </a:rPr>
              <a:t>bg</a:t>
            </a:r>
            <a:r>
              <a:rPr lang="en-US" sz="1400" dirty="0" smtClean="0">
                <a:solidFill>
                  <a:schemeClr val="bg1"/>
                </a:solidFill>
              </a:rPr>
              <a:t>-secondary, .</a:t>
            </a:r>
            <a:r>
              <a:rPr lang="en-US" sz="1400" dirty="0" err="1" smtClean="0">
                <a:solidFill>
                  <a:schemeClr val="bg1"/>
                </a:solidFill>
              </a:rPr>
              <a:t>bg</a:t>
            </a:r>
            <a:r>
              <a:rPr lang="en-US" sz="1400" dirty="0" smtClean="0">
                <a:solidFill>
                  <a:schemeClr val="bg1"/>
                </a:solidFill>
              </a:rPr>
              <a:t>-dark and .</a:t>
            </a:r>
            <a:r>
              <a:rPr lang="en-US" sz="1400" dirty="0" err="1" smtClean="0">
                <a:solidFill>
                  <a:schemeClr val="bg1"/>
                </a:solidFill>
              </a:rPr>
              <a:t>bg</a:t>
            </a:r>
            <a:r>
              <a:rPr lang="en-US" sz="1400" dirty="0" smtClean="0">
                <a:solidFill>
                  <a:schemeClr val="bg1"/>
                </a:solidFill>
              </a:rPr>
              <a:t>-light.</a:t>
            </a:r>
          </a:p>
          <a:p>
            <a:r>
              <a:rPr lang="en-US" sz="1400" dirty="0" smtClean="0">
                <a:solidFill>
                  <a:schemeClr val="bg1"/>
                </a:solidFill>
              </a:rPr>
              <a:t>Note that background colors do not set the text color, so in some cases you'll want to use them together with a .text-* class.</a:t>
            </a:r>
          </a:p>
          <a:p>
            <a:pPr>
              <a:buNone/>
            </a:pPr>
            <a:r>
              <a:rPr lang="en-US" sz="1400" dirty="0" smtClean="0">
                <a:solidFill>
                  <a:schemeClr val="bg1"/>
                </a:solidFill>
              </a:rPr>
              <a:t>For Demo Visit Here:-  </a:t>
            </a:r>
            <a:r>
              <a:rPr lang="en-US" sz="1400" dirty="0" smtClean="0">
                <a:solidFill>
                  <a:schemeClr val="bg1"/>
                </a:solidFill>
                <a:hlinkClick r:id="rId2"/>
              </a:rPr>
              <a:t>https://www.w3schools.com/bootstrap4/bootstrap_colors.asp</a:t>
            </a:r>
            <a:endParaRPr lang="en-US" sz="1400" dirty="0" smtClean="0">
              <a:solidFill>
                <a:schemeClr val="bg1"/>
              </a:solidFill>
            </a:endParaRPr>
          </a:p>
          <a:p>
            <a:pPr>
              <a:buNone/>
            </a:pPr>
            <a:endParaRPr lang="en-US" sz="1400" dirty="0" smtClean="0">
              <a:solidFill>
                <a:schemeClr val="bg1"/>
              </a:solidFill>
            </a:endParaRPr>
          </a:p>
          <a:p>
            <a:endParaRPr lang="en-US" sz="140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33350"/>
            <a:ext cx="8520600" cy="572700"/>
          </a:xfrm>
        </p:spPr>
        <p:txBody>
          <a:bodyPr/>
          <a:lstStyle/>
          <a:p>
            <a:pPr algn="ctr"/>
            <a:r>
              <a:rPr lang="en-US" dirty="0" smtClean="0">
                <a:solidFill>
                  <a:schemeClr val="bg1"/>
                </a:solidFill>
              </a:rPr>
              <a:t>Bootstrap tables:- </a:t>
            </a:r>
            <a:endParaRPr lang="en-US" dirty="0">
              <a:solidFill>
                <a:schemeClr val="bg1"/>
              </a:solidFill>
            </a:endParaRPr>
          </a:p>
        </p:txBody>
      </p:sp>
      <p:sp>
        <p:nvSpPr>
          <p:cNvPr id="3" name="Text Placeholder 2"/>
          <p:cNvSpPr>
            <a:spLocks noGrp="1"/>
          </p:cNvSpPr>
          <p:nvPr>
            <p:ph type="body" idx="1"/>
          </p:nvPr>
        </p:nvSpPr>
        <p:spPr>
          <a:xfrm>
            <a:off x="311700" y="666750"/>
            <a:ext cx="8520600" cy="4191000"/>
          </a:xfrm>
        </p:spPr>
        <p:txBody>
          <a:bodyPr/>
          <a:lstStyle/>
          <a:p>
            <a:pPr algn="ctr"/>
            <a:r>
              <a:rPr lang="en-US" sz="1050" b="1" dirty="0" smtClean="0">
                <a:solidFill>
                  <a:schemeClr val="bg1"/>
                </a:solidFill>
              </a:rPr>
              <a:t>Bootstrap 4 Tables</a:t>
            </a:r>
          </a:p>
          <a:p>
            <a:r>
              <a:rPr lang="en-US" sz="1050" dirty="0" smtClean="0">
                <a:solidFill>
                  <a:schemeClr val="bg1"/>
                </a:solidFill>
              </a:rPr>
              <a:t>Bootstrap 4 Basic Table (.table class)</a:t>
            </a:r>
          </a:p>
          <a:p>
            <a:r>
              <a:rPr lang="en-US" sz="1050" dirty="0" smtClean="0">
                <a:solidFill>
                  <a:schemeClr val="bg1"/>
                </a:solidFill>
              </a:rPr>
              <a:t>Striped Rows (.table-striped class)</a:t>
            </a:r>
          </a:p>
          <a:p>
            <a:r>
              <a:rPr lang="en-US" sz="1050" dirty="0" smtClean="0">
                <a:solidFill>
                  <a:schemeClr val="bg1"/>
                </a:solidFill>
              </a:rPr>
              <a:t>Bordered Table (.table-bordered class)</a:t>
            </a:r>
          </a:p>
          <a:p>
            <a:r>
              <a:rPr lang="en-US" sz="1050" dirty="0" smtClean="0">
                <a:solidFill>
                  <a:schemeClr val="bg1"/>
                </a:solidFill>
              </a:rPr>
              <a:t>Hover Rows (.table-hover class)</a:t>
            </a:r>
          </a:p>
          <a:p>
            <a:r>
              <a:rPr lang="en-US" sz="1050" dirty="0" smtClean="0">
                <a:solidFill>
                  <a:schemeClr val="bg1"/>
                </a:solidFill>
              </a:rPr>
              <a:t>Black/Dark Table (.table-dark class)</a:t>
            </a:r>
          </a:p>
          <a:p>
            <a:r>
              <a:rPr lang="en-US" sz="1050" dirty="0" smtClean="0">
                <a:solidFill>
                  <a:schemeClr val="bg1"/>
                </a:solidFill>
              </a:rPr>
              <a:t>Dark Striped Table ( Combine table-dark table-striped together)</a:t>
            </a:r>
          </a:p>
          <a:p>
            <a:r>
              <a:rPr lang="en-US" sz="1050" dirty="0" err="1" smtClean="0">
                <a:solidFill>
                  <a:schemeClr val="bg1"/>
                </a:solidFill>
              </a:rPr>
              <a:t>Hoverable</a:t>
            </a:r>
            <a:r>
              <a:rPr lang="en-US" sz="1050" dirty="0" smtClean="0">
                <a:solidFill>
                  <a:schemeClr val="bg1"/>
                </a:solidFill>
              </a:rPr>
              <a:t> Dark Table (.table-hover class)</a:t>
            </a:r>
          </a:p>
          <a:p>
            <a:r>
              <a:rPr lang="en-US" sz="1050" dirty="0" smtClean="0">
                <a:solidFill>
                  <a:schemeClr val="bg1"/>
                </a:solidFill>
              </a:rPr>
              <a:t>Borderless Table</a:t>
            </a:r>
          </a:p>
          <a:p>
            <a:r>
              <a:rPr lang="en-US" sz="1050" dirty="0" smtClean="0">
                <a:solidFill>
                  <a:schemeClr val="bg1"/>
                </a:solidFill>
              </a:rPr>
              <a:t>To find out More and to find demo visit here : - </a:t>
            </a:r>
            <a:r>
              <a:rPr lang="en-US" sz="1050" dirty="0" smtClean="0">
                <a:solidFill>
                  <a:schemeClr val="bg1"/>
                </a:solidFill>
                <a:hlinkClick r:id="rId2"/>
              </a:rPr>
              <a:t>https://www.w3schools.com/bootstrap4/bootstrap_tables.asp</a:t>
            </a:r>
            <a:endParaRPr lang="en-US" sz="1050" dirty="0" smtClean="0">
              <a:solidFill>
                <a:schemeClr val="bg1"/>
              </a:solidFill>
            </a:endParaRPr>
          </a:p>
          <a:p>
            <a:r>
              <a:rPr lang="en-US" sz="1050" dirty="0" smtClean="0">
                <a:solidFill>
                  <a:schemeClr val="bg1"/>
                </a:solidFill>
              </a:rPr>
              <a:t>We  are also using Bootstrap Tables in Our Projects.</a:t>
            </a:r>
          </a:p>
          <a:p>
            <a:endParaRPr lang="en-US" sz="1050" dirty="0" smtClean="0">
              <a:solidFill>
                <a:schemeClr val="bg1"/>
              </a:solidFill>
            </a:endParaRPr>
          </a:p>
          <a:p>
            <a:endParaRPr lang="en-US" sz="1050" dirty="0" smtClean="0">
              <a:solidFill>
                <a:schemeClr val="bg1"/>
              </a:solidFill>
            </a:endParaRPr>
          </a:p>
          <a:p>
            <a:endParaRPr lang="en-US" sz="1050" b="1" dirty="0">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7150"/>
            <a:ext cx="8520600" cy="572700"/>
          </a:xfrm>
        </p:spPr>
        <p:txBody>
          <a:bodyPr/>
          <a:lstStyle/>
          <a:p>
            <a:r>
              <a:rPr lang="en-US" dirty="0" smtClean="0">
                <a:solidFill>
                  <a:schemeClr val="bg1"/>
                </a:solidFill>
              </a:rPr>
              <a:t>Images, </a:t>
            </a:r>
            <a:r>
              <a:rPr lang="en-US" dirty="0" err="1" smtClean="0">
                <a:solidFill>
                  <a:schemeClr val="bg1"/>
                </a:solidFill>
              </a:rPr>
              <a:t>Jumbotron</a:t>
            </a:r>
            <a:r>
              <a:rPr lang="en-US" dirty="0" smtClean="0">
                <a:solidFill>
                  <a:schemeClr val="bg1"/>
                </a:solidFill>
              </a:rPr>
              <a:t>, Buttons</a:t>
            </a:r>
            <a:endParaRPr lang="en-US" dirty="0">
              <a:solidFill>
                <a:schemeClr val="bg1"/>
              </a:solidFill>
            </a:endParaRPr>
          </a:p>
        </p:txBody>
      </p:sp>
      <p:sp>
        <p:nvSpPr>
          <p:cNvPr id="3" name="Text Placeholder 2"/>
          <p:cNvSpPr>
            <a:spLocks noGrp="1"/>
          </p:cNvSpPr>
          <p:nvPr>
            <p:ph type="body" idx="1"/>
          </p:nvPr>
        </p:nvSpPr>
        <p:spPr>
          <a:xfrm>
            <a:off x="311700" y="742950"/>
            <a:ext cx="8520600" cy="4400550"/>
          </a:xfrm>
        </p:spPr>
        <p:txBody>
          <a:bodyPr/>
          <a:lstStyle/>
          <a:p>
            <a:r>
              <a:rPr lang="en-US" sz="1600" dirty="0" smtClean="0">
                <a:solidFill>
                  <a:schemeClr val="bg1"/>
                </a:solidFill>
              </a:rPr>
              <a:t>Images-  Rounded Corners (.rounded), Circle (.rounded-circle), Thumbnail (.</a:t>
            </a:r>
            <a:r>
              <a:rPr lang="en-US" sz="1600" dirty="0" err="1" smtClean="0">
                <a:solidFill>
                  <a:schemeClr val="bg1"/>
                </a:solidFill>
              </a:rPr>
              <a:t>img</a:t>
            </a:r>
            <a:r>
              <a:rPr lang="en-US" sz="1600" dirty="0" smtClean="0">
                <a:solidFill>
                  <a:schemeClr val="bg1"/>
                </a:solidFill>
              </a:rPr>
              <a:t>-thumbnail) , Centered &amp; Responsive </a:t>
            </a:r>
          </a:p>
          <a:p>
            <a:r>
              <a:rPr lang="en-US" sz="1600" dirty="0" smtClean="0">
                <a:solidFill>
                  <a:schemeClr val="bg1"/>
                </a:solidFill>
              </a:rPr>
              <a:t> </a:t>
            </a:r>
            <a:r>
              <a:rPr lang="en-US" sz="1600" dirty="0" err="1" smtClean="0">
                <a:solidFill>
                  <a:schemeClr val="bg1"/>
                </a:solidFill>
              </a:rPr>
              <a:t>Jumbotron</a:t>
            </a:r>
            <a:r>
              <a:rPr lang="en-US" sz="1600" dirty="0" smtClean="0">
                <a:solidFill>
                  <a:schemeClr val="bg1"/>
                </a:solidFill>
              </a:rPr>
              <a:t>-  </a:t>
            </a:r>
            <a:r>
              <a:rPr lang="en-US" sz="1600" dirty="0" err="1" smtClean="0">
                <a:solidFill>
                  <a:schemeClr val="bg1"/>
                </a:solidFill>
              </a:rPr>
              <a:t>Jumbotron</a:t>
            </a:r>
            <a:r>
              <a:rPr lang="en-US" sz="1600" dirty="0" smtClean="0">
                <a:solidFill>
                  <a:schemeClr val="bg1"/>
                </a:solidFill>
              </a:rPr>
              <a:t> (.</a:t>
            </a:r>
            <a:r>
              <a:rPr lang="en-US" sz="1600" dirty="0" err="1" smtClean="0">
                <a:solidFill>
                  <a:schemeClr val="bg1"/>
                </a:solidFill>
              </a:rPr>
              <a:t>jumbotron</a:t>
            </a:r>
            <a:r>
              <a:rPr lang="en-US" sz="1600" dirty="0" smtClean="0">
                <a:solidFill>
                  <a:schemeClr val="bg1"/>
                </a:solidFill>
              </a:rPr>
              <a:t>), Full Width </a:t>
            </a:r>
            <a:r>
              <a:rPr lang="en-US" sz="1600" dirty="0" err="1" smtClean="0">
                <a:solidFill>
                  <a:schemeClr val="bg1"/>
                </a:solidFill>
              </a:rPr>
              <a:t>Jumbotron</a:t>
            </a:r>
            <a:r>
              <a:rPr lang="en-US" sz="1600" dirty="0" smtClean="0">
                <a:solidFill>
                  <a:schemeClr val="bg1"/>
                </a:solidFill>
              </a:rPr>
              <a:t> (.</a:t>
            </a:r>
            <a:r>
              <a:rPr lang="en-US" sz="1600" dirty="0" err="1" smtClean="0">
                <a:solidFill>
                  <a:schemeClr val="bg1"/>
                </a:solidFill>
              </a:rPr>
              <a:t>jumbotron</a:t>
            </a:r>
            <a:r>
              <a:rPr lang="en-US" sz="1600" dirty="0" smtClean="0">
                <a:solidFill>
                  <a:schemeClr val="bg1"/>
                </a:solidFill>
              </a:rPr>
              <a:t>-fluid) and adjust the content using .container or .container-fluid inside of it:</a:t>
            </a:r>
          </a:p>
          <a:p>
            <a:r>
              <a:rPr lang="en-US" sz="1600" dirty="0" smtClean="0">
                <a:solidFill>
                  <a:schemeClr val="bg1"/>
                </a:solidFill>
              </a:rPr>
              <a:t>Buttons- </a:t>
            </a:r>
            <a:r>
              <a:rPr lang="en-US" sz="1600" dirty="0" err="1" smtClean="0">
                <a:solidFill>
                  <a:schemeClr val="bg1"/>
                </a:solidFill>
              </a:rPr>
              <a:t>ButtonStyles</a:t>
            </a:r>
            <a:r>
              <a:rPr lang="en-US" sz="1600" dirty="0" smtClean="0">
                <a:solidFill>
                  <a:schemeClr val="bg1"/>
                </a:solidFill>
              </a:rPr>
              <a:t>(basic,Primary,secondary,success,info,warning,danger,link,dark,light) ,Button Outline(outline class will provide bordered outline), Button-Sizes(</a:t>
            </a:r>
            <a:r>
              <a:rPr lang="en-US" sz="1600" dirty="0" err="1" smtClean="0">
                <a:solidFill>
                  <a:schemeClr val="bg1"/>
                </a:solidFill>
              </a:rPr>
              <a:t>large,medium,small</a:t>
            </a:r>
            <a:r>
              <a:rPr lang="en-US" sz="1600" dirty="0" smtClean="0">
                <a:solidFill>
                  <a:schemeClr val="bg1"/>
                </a:solidFill>
              </a:rPr>
              <a:t>), Active/Disabled Buttons (.active, .disabled)</a:t>
            </a:r>
          </a:p>
          <a:p>
            <a:r>
              <a:rPr lang="en-US" sz="1200" dirty="0" smtClean="0">
                <a:hlinkClick r:id="rId2"/>
              </a:rPr>
              <a:t>https://www.w3schools.com/bootstrap4/bootstrap_images.asp</a:t>
            </a:r>
            <a:endParaRPr lang="en-US" sz="1200" dirty="0" smtClean="0"/>
          </a:p>
          <a:p>
            <a:r>
              <a:rPr lang="en-US" sz="1200" dirty="0" smtClean="0">
                <a:hlinkClick r:id="rId3"/>
              </a:rPr>
              <a:t>https://www.w3schools.com/bootstrap4/bootstrap_jumbotron.asp</a:t>
            </a:r>
            <a:endParaRPr lang="en-US" sz="1200" dirty="0" smtClean="0"/>
          </a:p>
          <a:p>
            <a:r>
              <a:rPr lang="en-US" sz="1200" dirty="0" smtClean="0">
                <a:hlinkClick r:id="rId4"/>
              </a:rPr>
              <a:t>https://www.w3schools.com/bootstrap4/bootstrap_buttons.asp</a:t>
            </a:r>
            <a:endParaRPr lang="en-US" sz="1200" dirty="0" smtClean="0"/>
          </a:p>
          <a:p>
            <a:pPr>
              <a:buNone/>
            </a:pPr>
            <a:endParaRPr lang="en-US" sz="1200"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https://www.w3schools.com/bootstrap4/bootstrap_images.asp</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228600" y="209550"/>
            <a:ext cx="8520600" cy="1058100"/>
          </a:xfrm>
          <a:prstGeom prst="rect">
            <a:avLst/>
          </a:prstGeom>
        </p:spPr>
        <p:txBody>
          <a:bodyPr wrap="square" lIns="91425" tIns="91425" rIns="91425" bIns="91425" anchor="b" anchorCtr="0">
            <a:noAutofit/>
          </a:bodyPr>
          <a:lstStyle/>
          <a:p>
            <a:pPr lvl="0" rtl="0">
              <a:spcBef>
                <a:spcPts val="0"/>
              </a:spcBef>
              <a:buNone/>
            </a:pPr>
            <a:r>
              <a:rPr lang="en-GB" dirty="0">
                <a:solidFill>
                  <a:srgbClr val="FFFFFF"/>
                </a:solidFill>
                <a:latin typeface="Roboto"/>
                <a:ea typeface="Roboto"/>
                <a:cs typeface="Roboto"/>
                <a:sym typeface="Roboto"/>
              </a:rPr>
              <a:t>Why use it ?</a:t>
            </a:r>
          </a:p>
        </p:txBody>
      </p:sp>
      <p:sp>
        <p:nvSpPr>
          <p:cNvPr id="3" name="Rectangle 2"/>
          <p:cNvSpPr/>
          <p:nvPr/>
        </p:nvSpPr>
        <p:spPr>
          <a:xfrm>
            <a:off x="381000" y="1448366"/>
            <a:ext cx="8305800" cy="1991379"/>
          </a:xfrm>
          <a:prstGeom prst="rect">
            <a:avLst/>
          </a:prstGeom>
        </p:spPr>
        <p:txBody>
          <a:bodyPr wrap="square">
            <a:spAutoFit/>
          </a:bodyPr>
          <a:lstStyle/>
          <a:p>
            <a:pPr>
              <a:lnSpc>
                <a:spcPct val="150000"/>
              </a:lnSpc>
            </a:pPr>
            <a:r>
              <a:rPr lang="en-US" dirty="0" smtClean="0">
                <a:solidFill>
                  <a:schemeClr val="bg1"/>
                </a:solidFill>
              </a:rPr>
              <a:t>Advantages of Bootstrap:</a:t>
            </a:r>
          </a:p>
          <a:p>
            <a:pPr>
              <a:lnSpc>
                <a:spcPct val="150000"/>
              </a:lnSpc>
              <a:buFont typeface="Arial" pitchFamily="34" charset="0"/>
              <a:buChar char="•"/>
            </a:pPr>
            <a:r>
              <a:rPr lang="en-US" b="1" dirty="0" smtClean="0">
                <a:solidFill>
                  <a:schemeClr val="bg1"/>
                </a:solidFill>
              </a:rPr>
              <a:t>Easy to use:</a:t>
            </a:r>
            <a:r>
              <a:rPr lang="en-US" dirty="0" smtClean="0">
                <a:solidFill>
                  <a:schemeClr val="bg1"/>
                </a:solidFill>
              </a:rPr>
              <a:t> Anybody with just basic knowledge of HTML and CSS can start using Bootstrap</a:t>
            </a:r>
          </a:p>
          <a:p>
            <a:pPr>
              <a:lnSpc>
                <a:spcPct val="150000"/>
              </a:lnSpc>
              <a:buFont typeface="Arial" pitchFamily="34" charset="0"/>
              <a:buChar char="•"/>
            </a:pPr>
            <a:r>
              <a:rPr lang="en-US" b="1" dirty="0" smtClean="0">
                <a:solidFill>
                  <a:schemeClr val="bg1"/>
                </a:solidFill>
              </a:rPr>
              <a:t>Responsive features:</a:t>
            </a:r>
            <a:r>
              <a:rPr lang="en-US" dirty="0" smtClean="0">
                <a:solidFill>
                  <a:schemeClr val="bg1"/>
                </a:solidFill>
              </a:rPr>
              <a:t> Bootstrap's responsive CSS adjusts to phones, tablets, and desktops</a:t>
            </a:r>
          </a:p>
          <a:p>
            <a:pPr>
              <a:lnSpc>
                <a:spcPct val="150000"/>
              </a:lnSpc>
              <a:buFont typeface="Arial" pitchFamily="34" charset="0"/>
              <a:buChar char="•"/>
            </a:pPr>
            <a:r>
              <a:rPr lang="en-US" b="1" dirty="0" smtClean="0">
                <a:solidFill>
                  <a:schemeClr val="bg1"/>
                </a:solidFill>
              </a:rPr>
              <a:t>Mobile-first approach:</a:t>
            </a:r>
            <a:r>
              <a:rPr lang="en-US" dirty="0" smtClean="0">
                <a:solidFill>
                  <a:schemeClr val="bg1"/>
                </a:solidFill>
              </a:rPr>
              <a:t> In Bootstrap, mobile-first styles are part of the core framework</a:t>
            </a:r>
          </a:p>
          <a:p>
            <a:pPr>
              <a:lnSpc>
                <a:spcPct val="150000"/>
              </a:lnSpc>
              <a:buFont typeface="Arial" pitchFamily="34" charset="0"/>
              <a:buChar char="•"/>
            </a:pPr>
            <a:r>
              <a:rPr lang="en-US" b="1" dirty="0" smtClean="0">
                <a:solidFill>
                  <a:schemeClr val="bg1"/>
                </a:solidFill>
              </a:rPr>
              <a:t>Browser compatibility:</a:t>
            </a:r>
            <a:r>
              <a:rPr lang="en-US" dirty="0" smtClean="0">
                <a:solidFill>
                  <a:schemeClr val="bg1"/>
                </a:solidFill>
              </a:rPr>
              <a:t> Bootstrap 4 is compatible with all modern browsers (Chrome, Firefox, Internet Explorer 10+, Edge, Safari, and Opera)</a:t>
            </a:r>
            <a:endParaRPr lang="en-US" dirty="0">
              <a:solidFill>
                <a:schemeClr val="bg1"/>
              </a:solidFill>
            </a:endParaRPr>
          </a:p>
        </p:txBody>
      </p:sp>
      <p:sp>
        <p:nvSpPr>
          <p:cNvPr id="4" name="Rectangle 3"/>
          <p:cNvSpPr/>
          <p:nvPr/>
        </p:nvSpPr>
        <p:spPr>
          <a:xfrm>
            <a:off x="457200" y="3562350"/>
            <a:ext cx="6753772" cy="307777"/>
          </a:xfrm>
          <a:prstGeom prst="rect">
            <a:avLst/>
          </a:prstGeom>
        </p:spPr>
        <p:txBody>
          <a:bodyPr wrap="none">
            <a:spAutoFit/>
          </a:bodyPr>
          <a:lstStyle/>
          <a:p>
            <a:r>
              <a:rPr lang="en-US" b="1" dirty="0" smtClean="0">
                <a:solidFill>
                  <a:schemeClr val="bg1"/>
                </a:solidFill>
              </a:rPr>
              <a:t>Downloading Bootstrap 4 : We will Discuss this thing in our Upcoming Slides</a:t>
            </a:r>
            <a:endParaRPr lang="en-US" b="1" dirty="0">
              <a:solidFill>
                <a:schemeClr val="bg1"/>
              </a:solidFill>
            </a:endParaRPr>
          </a:p>
        </p:txBody>
      </p:sp>
      <p:sp>
        <p:nvSpPr>
          <p:cNvPr id="5" name="Rectangle 4"/>
          <p:cNvSpPr/>
          <p:nvPr/>
        </p:nvSpPr>
        <p:spPr>
          <a:xfrm>
            <a:off x="457200" y="3790950"/>
            <a:ext cx="8458200" cy="954107"/>
          </a:xfrm>
          <a:prstGeom prst="rect">
            <a:avLst/>
          </a:prstGeom>
        </p:spPr>
        <p:txBody>
          <a:bodyPr wrap="square">
            <a:spAutoFit/>
          </a:bodyPr>
          <a:lstStyle/>
          <a:p>
            <a:r>
              <a:rPr lang="en-US" dirty="0" smtClean="0">
                <a:solidFill>
                  <a:schemeClr val="bg1"/>
                </a:solidFill>
              </a:rPr>
              <a:t>There are two ways to start using Bootstrap 4 on your own web site.</a:t>
            </a:r>
          </a:p>
          <a:p>
            <a:r>
              <a:rPr lang="en-US" dirty="0" smtClean="0">
                <a:solidFill>
                  <a:schemeClr val="bg1"/>
                </a:solidFill>
              </a:rPr>
              <a:t> You can:</a:t>
            </a:r>
          </a:p>
          <a:p>
            <a:pPr lvl="2">
              <a:buFont typeface="Arial" pitchFamily="34" charset="0"/>
              <a:buChar char="•"/>
            </a:pPr>
            <a:r>
              <a:rPr lang="en-US" dirty="0" smtClean="0">
                <a:solidFill>
                  <a:schemeClr val="bg1"/>
                </a:solidFill>
              </a:rPr>
              <a:t>Include Bootstrap 4 from a CDN</a:t>
            </a:r>
          </a:p>
          <a:p>
            <a:pPr lvl="2">
              <a:buFont typeface="Arial" pitchFamily="34" charset="0"/>
              <a:buChar char="•"/>
            </a:pPr>
            <a:r>
              <a:rPr lang="en-US" dirty="0" smtClean="0">
                <a:solidFill>
                  <a:schemeClr val="bg1"/>
                </a:solidFill>
              </a:rPr>
              <a:t>Download Bootstrap 4 from getbootstrap.com</a:t>
            </a:r>
            <a:endParaRPr lang="en-US"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Bootstrap forms</a:t>
            </a:r>
            <a:endParaRPr lang="en-US" dirty="0">
              <a:solidFill>
                <a:schemeClr val="bg1"/>
              </a:solidFill>
            </a:endParaRPr>
          </a:p>
        </p:txBody>
      </p:sp>
      <p:sp>
        <p:nvSpPr>
          <p:cNvPr id="3" name="Text Placeholder 2"/>
          <p:cNvSpPr>
            <a:spLocks noGrp="1"/>
          </p:cNvSpPr>
          <p:nvPr>
            <p:ph type="body" idx="1"/>
          </p:nvPr>
        </p:nvSpPr>
        <p:spPr>
          <a:xfrm>
            <a:off x="311700" y="1152474"/>
            <a:ext cx="8520600" cy="3781475"/>
          </a:xfrm>
        </p:spPr>
        <p:txBody>
          <a:bodyPr/>
          <a:lstStyle/>
          <a:p>
            <a:pPr>
              <a:buNone/>
            </a:pPr>
            <a:r>
              <a:rPr lang="en-US" sz="1000" b="1" dirty="0" smtClean="0">
                <a:solidFill>
                  <a:schemeClr val="bg1"/>
                </a:solidFill>
              </a:rPr>
              <a:t>Bootstrap 4 Form Layouts</a:t>
            </a:r>
          </a:p>
          <a:p>
            <a:pPr>
              <a:buNone/>
            </a:pPr>
            <a:r>
              <a:rPr lang="en-US" sz="1000" dirty="0" smtClean="0">
                <a:solidFill>
                  <a:schemeClr val="bg1"/>
                </a:solidFill>
              </a:rPr>
              <a:t>Bootstrap provides two types of form layouts:</a:t>
            </a:r>
          </a:p>
          <a:p>
            <a:r>
              <a:rPr lang="en-US" sz="1000" dirty="0" smtClean="0">
                <a:solidFill>
                  <a:schemeClr val="bg1"/>
                </a:solidFill>
              </a:rPr>
              <a:t>Stacked (full-width) form    (the class .form-group, around each form control, is there to ensure proper margins</a:t>
            </a:r>
            <a:r>
              <a:rPr lang="en-US" sz="1000" dirty="0" smtClean="0">
                <a:solidFill>
                  <a:schemeClr val="bg1"/>
                </a:solidFill>
                <a:sym typeface="Wingdings" pitchFamily="2" charset="2"/>
              </a:rPr>
              <a:t>)</a:t>
            </a:r>
            <a:endParaRPr lang="en-US" sz="1000" dirty="0" smtClean="0">
              <a:solidFill>
                <a:schemeClr val="bg1"/>
              </a:solidFill>
            </a:endParaRPr>
          </a:p>
          <a:p>
            <a:r>
              <a:rPr lang="en-US" sz="1000" dirty="0" smtClean="0">
                <a:solidFill>
                  <a:schemeClr val="bg1"/>
                </a:solidFill>
              </a:rPr>
              <a:t>Inline form ( in an inline form, all of the elements are inline and left-aligned.)</a:t>
            </a:r>
          </a:p>
          <a:p>
            <a:pPr>
              <a:buNone/>
            </a:pPr>
            <a:r>
              <a:rPr lang="en-US" sz="1000" b="1" dirty="0" smtClean="0">
                <a:solidFill>
                  <a:schemeClr val="bg1"/>
                </a:solidFill>
              </a:rPr>
              <a:t>Note: This only applies to forms within viewports that are at least 576px wide. On screens smaller than 576px, it will stack horizontally. </a:t>
            </a:r>
          </a:p>
          <a:p>
            <a:pPr>
              <a:buNone/>
            </a:pPr>
            <a:r>
              <a:rPr lang="en-US" sz="1000" b="1" dirty="0" smtClean="0">
                <a:solidFill>
                  <a:schemeClr val="bg1"/>
                </a:solidFill>
              </a:rPr>
              <a:t>(</a:t>
            </a:r>
            <a:r>
              <a:rPr lang="en-US" sz="1000" dirty="0" smtClean="0">
                <a:solidFill>
                  <a:schemeClr val="bg1"/>
                </a:solidFill>
              </a:rPr>
              <a:t>Additional rule for an inline </a:t>
            </a:r>
            <a:r>
              <a:rPr lang="en-US" sz="1000" dirty="0" err="1" smtClean="0">
                <a:solidFill>
                  <a:schemeClr val="bg1"/>
                </a:solidFill>
              </a:rPr>
              <a:t>form:,Add</a:t>
            </a:r>
            <a:r>
              <a:rPr lang="en-US" sz="1000" dirty="0" smtClean="0">
                <a:solidFill>
                  <a:schemeClr val="bg1"/>
                </a:solidFill>
              </a:rPr>
              <a:t> class  .form-inline to the &lt;form&gt; element)</a:t>
            </a:r>
          </a:p>
          <a:p>
            <a:r>
              <a:rPr lang="en-US" sz="1000" dirty="0" smtClean="0">
                <a:solidFill>
                  <a:schemeClr val="bg1"/>
                </a:solidFill>
              </a:rPr>
              <a:t>All textual &lt;input&gt;, &lt;</a:t>
            </a:r>
            <a:r>
              <a:rPr lang="en-US" sz="1000" dirty="0" err="1" smtClean="0">
                <a:solidFill>
                  <a:schemeClr val="bg1"/>
                </a:solidFill>
              </a:rPr>
              <a:t>textarea</a:t>
            </a:r>
            <a:r>
              <a:rPr lang="en-US" sz="1000" dirty="0" smtClean="0">
                <a:solidFill>
                  <a:schemeClr val="bg1"/>
                </a:solidFill>
              </a:rPr>
              <a:t>&gt;, and &lt;select&gt; elements with class .form-control have a width of 100%.</a:t>
            </a:r>
          </a:p>
          <a:p>
            <a:endParaRPr lang="en-US" sz="1000" dirty="0" smtClean="0">
              <a:solidFill>
                <a:schemeClr val="bg1"/>
              </a:solidFill>
            </a:endParaRPr>
          </a:p>
          <a:p>
            <a:r>
              <a:rPr lang="en-US" sz="1000" dirty="0" smtClean="0">
                <a:solidFill>
                  <a:schemeClr val="bg1"/>
                </a:solidFill>
                <a:hlinkClick r:id="rId2"/>
              </a:rPr>
              <a:t>https://www.w3schools.com/bootstrap4/bootstrap_forms.asp</a:t>
            </a:r>
            <a:endParaRPr lang="en-US" sz="1000" dirty="0" smtClean="0">
              <a:solidFill>
                <a:schemeClr val="bg1"/>
              </a:solidFill>
            </a:endParaRPr>
          </a:p>
          <a:p>
            <a:r>
              <a:rPr lang="en-US" sz="1000" dirty="0" smtClean="0">
                <a:solidFill>
                  <a:schemeClr val="bg1"/>
                </a:solidFill>
                <a:hlinkClick r:id="rId3"/>
              </a:rPr>
              <a:t>https://www.w3schools.com/bootstrap4/bootstrap_forms_inputs.asp</a:t>
            </a:r>
            <a:endParaRPr lang="en-US" sz="1000" dirty="0" smtClean="0">
              <a:solidFill>
                <a:schemeClr val="bg1"/>
              </a:solidFill>
            </a:endParaRPr>
          </a:p>
          <a:p>
            <a:endParaRPr lang="en-US" sz="1000" dirty="0" smtClean="0">
              <a:solidFill>
                <a:schemeClr val="bg1"/>
              </a:solidFill>
            </a:endParaRPr>
          </a:p>
          <a:p>
            <a:endParaRPr lang="en-US" sz="1000" dirty="0">
              <a:solidFill>
                <a:schemeClr val="bg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ctrTitle"/>
          </p:nvPr>
        </p:nvSpPr>
        <p:spPr>
          <a:xfrm>
            <a:off x="311700" y="65850"/>
            <a:ext cx="8520600" cy="1058100"/>
          </a:xfrm>
          <a:prstGeom prst="rect">
            <a:avLst/>
          </a:prstGeom>
        </p:spPr>
        <p:txBody>
          <a:bodyPr wrap="square" lIns="91425" tIns="91425" rIns="91425" bIns="91425" anchor="b" anchorCtr="0">
            <a:noAutofit/>
          </a:bodyPr>
          <a:lstStyle/>
          <a:p>
            <a:pPr lvl="0" rtl="0">
              <a:spcBef>
                <a:spcPts val="0"/>
              </a:spcBef>
              <a:buNone/>
            </a:pPr>
            <a:r>
              <a:rPr lang="en-GB" dirty="0" err="1" smtClean="0">
                <a:solidFill>
                  <a:srgbClr val="FFFFFF"/>
                </a:solidFill>
                <a:latin typeface="Roboto"/>
                <a:ea typeface="Roboto"/>
                <a:cs typeface="Roboto"/>
                <a:sym typeface="Roboto"/>
              </a:rPr>
              <a:t>Navbar</a:t>
            </a:r>
            <a:endParaRPr lang="en-GB" dirty="0">
              <a:solidFill>
                <a:srgbClr val="FFFFFF"/>
              </a:solidFill>
              <a:latin typeface="Roboto"/>
              <a:ea typeface="Roboto"/>
              <a:cs typeface="Roboto"/>
              <a:sym typeface="Roboto"/>
            </a:endParaRPr>
          </a:p>
        </p:txBody>
      </p:sp>
      <p:sp>
        <p:nvSpPr>
          <p:cNvPr id="3" name="TextBox 2"/>
          <p:cNvSpPr txBox="1"/>
          <p:nvPr/>
        </p:nvSpPr>
        <p:spPr>
          <a:xfrm>
            <a:off x="304800" y="1276350"/>
            <a:ext cx="8610600" cy="3323987"/>
          </a:xfrm>
          <a:prstGeom prst="rect">
            <a:avLst/>
          </a:prstGeom>
          <a:noFill/>
        </p:spPr>
        <p:txBody>
          <a:bodyPr wrap="square" rtlCol="0">
            <a:spAutoFit/>
          </a:bodyPr>
          <a:lstStyle/>
          <a:p>
            <a:pPr>
              <a:buFont typeface="Arial" pitchFamily="34" charset="0"/>
              <a:buChar char="•"/>
            </a:pPr>
            <a:r>
              <a:rPr lang="en-US" dirty="0" smtClean="0">
                <a:solidFill>
                  <a:schemeClr val="bg1"/>
                </a:solidFill>
              </a:rPr>
              <a:t>Basic </a:t>
            </a:r>
            <a:r>
              <a:rPr lang="en-US" dirty="0" err="1" smtClean="0">
                <a:solidFill>
                  <a:schemeClr val="bg1"/>
                </a:solidFill>
              </a:rPr>
              <a:t>Navbar</a:t>
            </a:r>
            <a:endParaRPr lang="en-US" dirty="0" smtClean="0">
              <a:solidFill>
                <a:schemeClr val="bg1"/>
              </a:solidFill>
            </a:endParaRPr>
          </a:p>
          <a:p>
            <a:pPr>
              <a:buFont typeface="Arial" pitchFamily="34" charset="0"/>
              <a:buChar char="•"/>
            </a:pPr>
            <a:r>
              <a:rPr lang="en-US" dirty="0" smtClean="0">
                <a:solidFill>
                  <a:schemeClr val="bg1"/>
                </a:solidFill>
              </a:rPr>
              <a:t>Vertical </a:t>
            </a:r>
            <a:r>
              <a:rPr lang="en-US" dirty="0" err="1" smtClean="0">
                <a:solidFill>
                  <a:schemeClr val="bg1"/>
                </a:solidFill>
              </a:rPr>
              <a:t>Navbar</a:t>
            </a:r>
            <a:endParaRPr lang="en-US" dirty="0" smtClean="0">
              <a:solidFill>
                <a:schemeClr val="bg1"/>
              </a:solidFill>
            </a:endParaRPr>
          </a:p>
          <a:p>
            <a:pPr>
              <a:buFont typeface="Arial" pitchFamily="34" charset="0"/>
              <a:buChar char="•"/>
            </a:pPr>
            <a:r>
              <a:rPr lang="en-US" dirty="0" smtClean="0">
                <a:solidFill>
                  <a:schemeClr val="bg1"/>
                </a:solidFill>
              </a:rPr>
              <a:t>Centered </a:t>
            </a:r>
            <a:r>
              <a:rPr lang="en-US" dirty="0" err="1" smtClean="0">
                <a:solidFill>
                  <a:schemeClr val="bg1"/>
                </a:solidFill>
              </a:rPr>
              <a:t>Navbar</a:t>
            </a:r>
            <a:endParaRPr lang="en-US" dirty="0" smtClean="0">
              <a:solidFill>
                <a:schemeClr val="bg1"/>
              </a:solidFill>
            </a:endParaRPr>
          </a:p>
          <a:p>
            <a:pPr>
              <a:buFont typeface="Arial" pitchFamily="34" charset="0"/>
              <a:buChar char="•"/>
            </a:pPr>
            <a:r>
              <a:rPr lang="en-US" dirty="0" smtClean="0">
                <a:solidFill>
                  <a:schemeClr val="bg1"/>
                </a:solidFill>
              </a:rPr>
              <a:t>Colored </a:t>
            </a:r>
            <a:r>
              <a:rPr lang="en-US" dirty="0" err="1" smtClean="0">
                <a:solidFill>
                  <a:schemeClr val="bg1"/>
                </a:solidFill>
              </a:rPr>
              <a:t>Navbar</a:t>
            </a:r>
            <a:endParaRPr lang="en-US" dirty="0" smtClean="0">
              <a:solidFill>
                <a:schemeClr val="bg1"/>
              </a:solidFill>
            </a:endParaRPr>
          </a:p>
          <a:p>
            <a:pPr>
              <a:buFont typeface="Arial" pitchFamily="34" charset="0"/>
              <a:buChar char="•"/>
            </a:pPr>
            <a:r>
              <a:rPr lang="en-US" dirty="0" smtClean="0">
                <a:solidFill>
                  <a:schemeClr val="bg1"/>
                </a:solidFill>
              </a:rPr>
              <a:t>Brand / Logo</a:t>
            </a:r>
          </a:p>
          <a:p>
            <a:pPr>
              <a:buFont typeface="Arial" pitchFamily="34" charset="0"/>
              <a:buChar char="•"/>
            </a:pPr>
            <a:r>
              <a:rPr lang="en-US" dirty="0" smtClean="0">
                <a:solidFill>
                  <a:schemeClr val="bg1"/>
                </a:solidFill>
              </a:rPr>
              <a:t>Collapsing The Navigation Bar</a:t>
            </a:r>
          </a:p>
          <a:p>
            <a:pPr>
              <a:buFont typeface="Arial" pitchFamily="34" charset="0"/>
              <a:buChar char="•"/>
            </a:pPr>
            <a:r>
              <a:rPr lang="en-US" dirty="0" err="1" smtClean="0">
                <a:solidFill>
                  <a:schemeClr val="bg1"/>
                </a:solidFill>
              </a:rPr>
              <a:t>Navbar</a:t>
            </a:r>
            <a:r>
              <a:rPr lang="en-US" dirty="0" smtClean="0">
                <a:solidFill>
                  <a:schemeClr val="bg1"/>
                </a:solidFill>
              </a:rPr>
              <a:t> With Dropdown</a:t>
            </a:r>
          </a:p>
          <a:p>
            <a:pPr>
              <a:buFont typeface="Arial" pitchFamily="34" charset="0"/>
              <a:buChar char="•"/>
            </a:pPr>
            <a:r>
              <a:rPr lang="en-US" dirty="0" err="1" smtClean="0">
                <a:solidFill>
                  <a:schemeClr val="bg1"/>
                </a:solidFill>
              </a:rPr>
              <a:t>Navbar</a:t>
            </a:r>
            <a:r>
              <a:rPr lang="en-US" dirty="0" smtClean="0">
                <a:solidFill>
                  <a:schemeClr val="bg1"/>
                </a:solidFill>
              </a:rPr>
              <a:t> Forms and Buttons</a:t>
            </a:r>
          </a:p>
          <a:p>
            <a:pPr>
              <a:buFont typeface="Arial" pitchFamily="34" charset="0"/>
              <a:buChar char="•"/>
            </a:pPr>
            <a:r>
              <a:rPr lang="en-US" dirty="0" err="1" smtClean="0">
                <a:solidFill>
                  <a:schemeClr val="bg1"/>
                </a:solidFill>
              </a:rPr>
              <a:t>Navbar</a:t>
            </a:r>
            <a:r>
              <a:rPr lang="en-US" dirty="0" smtClean="0">
                <a:solidFill>
                  <a:schemeClr val="bg1"/>
                </a:solidFill>
              </a:rPr>
              <a:t> Text</a:t>
            </a:r>
          </a:p>
          <a:p>
            <a:pPr>
              <a:buFont typeface="Arial" pitchFamily="34" charset="0"/>
              <a:buChar char="•"/>
            </a:pPr>
            <a:r>
              <a:rPr lang="en-US" dirty="0" smtClean="0">
                <a:solidFill>
                  <a:schemeClr val="bg1"/>
                </a:solidFill>
              </a:rPr>
              <a:t>Fixed Navigation Bar</a:t>
            </a:r>
          </a:p>
          <a:p>
            <a:pPr>
              <a:buFont typeface="Arial" pitchFamily="34" charset="0"/>
              <a:buChar char="•"/>
            </a:pPr>
            <a:r>
              <a:rPr lang="en-US" dirty="0" smtClean="0">
                <a:solidFill>
                  <a:schemeClr val="bg1"/>
                </a:solidFill>
              </a:rPr>
              <a:t>Bottom Fixed </a:t>
            </a:r>
            <a:r>
              <a:rPr lang="en-US" dirty="0" err="1" smtClean="0">
                <a:solidFill>
                  <a:schemeClr val="bg1"/>
                </a:solidFill>
              </a:rPr>
              <a:t>Navbar</a:t>
            </a:r>
            <a:endParaRPr lang="en-US" dirty="0" smtClean="0">
              <a:solidFill>
                <a:schemeClr val="bg1"/>
              </a:solidFill>
            </a:endParaRPr>
          </a:p>
          <a:p>
            <a:pPr>
              <a:buFont typeface="Arial" pitchFamily="34" charset="0"/>
              <a:buChar char="•"/>
            </a:pPr>
            <a:r>
              <a:rPr lang="en-US" dirty="0" smtClean="0">
                <a:solidFill>
                  <a:schemeClr val="bg1"/>
                </a:solidFill>
              </a:rPr>
              <a:t>Sticky </a:t>
            </a:r>
            <a:r>
              <a:rPr lang="en-US" dirty="0" err="1" smtClean="0">
                <a:solidFill>
                  <a:schemeClr val="bg1"/>
                </a:solidFill>
              </a:rPr>
              <a:t>Navbar</a:t>
            </a:r>
            <a:endParaRPr lang="en-US" dirty="0" smtClean="0">
              <a:solidFill>
                <a:schemeClr val="bg1"/>
              </a:solidFill>
            </a:endParaRPr>
          </a:p>
          <a:p>
            <a:endParaRPr lang="en-US" dirty="0" smtClean="0"/>
          </a:p>
          <a:p>
            <a:r>
              <a:rPr lang="en-US" b="1" dirty="0" smtClean="0">
                <a:solidFill>
                  <a:schemeClr val="bg1"/>
                </a:solidFill>
              </a:rPr>
              <a:t>For Demo Visit Here </a:t>
            </a:r>
            <a:r>
              <a:rPr lang="en-US" dirty="0" smtClean="0"/>
              <a:t>:- </a:t>
            </a:r>
            <a:r>
              <a:rPr lang="en-US" dirty="0" smtClean="0">
                <a:hlinkClick r:id="rId3"/>
              </a:rPr>
              <a:t>https://www.w3schools.com/bootstrap4/bootstrap_navbar.asp</a:t>
            </a:r>
            <a:endParaRPr lang="en-US" dirty="0" smtClean="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ctrTitle"/>
          </p:nvPr>
        </p:nvSpPr>
        <p:spPr>
          <a:xfrm>
            <a:off x="311700" y="900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navbar</a:t>
            </a:r>
          </a:p>
        </p:txBody>
      </p:sp>
      <p:sp>
        <p:nvSpPr>
          <p:cNvPr id="137" name="Shape 137"/>
          <p:cNvSpPr txBox="1">
            <a:spLocks noGrp="1"/>
          </p:cNvSpPr>
          <p:nvPr>
            <p:ph type="ctrTitle"/>
          </p:nvPr>
        </p:nvSpPr>
        <p:spPr>
          <a:xfrm>
            <a:off x="311700" y="3034575"/>
            <a:ext cx="8520600" cy="1058100"/>
          </a:xfrm>
          <a:prstGeom prst="rect">
            <a:avLst/>
          </a:prstGeom>
        </p:spPr>
        <p:txBody>
          <a:bodyPr wrap="square" lIns="91425" tIns="91425" rIns="91425" bIns="91425" anchor="b" anchorCtr="0">
            <a:noAutofit/>
          </a:bodyPr>
          <a:lstStyle/>
          <a:p>
            <a:pPr lvl="0" rtl="0">
              <a:spcBef>
                <a:spcPts val="0"/>
              </a:spcBef>
              <a:buNone/>
            </a:pPr>
            <a:r>
              <a:rPr lang="en-GB" dirty="0">
                <a:solidFill>
                  <a:srgbClr val="FFFFFF"/>
                </a:solidFill>
                <a:latin typeface="Courier New"/>
                <a:ea typeface="Courier New"/>
                <a:cs typeface="Courier New"/>
                <a:sym typeface="Courier New"/>
              </a:rPr>
              <a:t>Base class to create </a:t>
            </a:r>
            <a:r>
              <a:rPr lang="en-GB" b="1" dirty="0" err="1">
                <a:solidFill>
                  <a:srgbClr val="FFFFFF"/>
                </a:solidFill>
                <a:latin typeface="Courier New"/>
                <a:ea typeface="Courier New"/>
                <a:cs typeface="Courier New"/>
                <a:sym typeface="Courier New"/>
              </a:rPr>
              <a:t>navbar</a:t>
            </a:r>
            <a:endParaRPr lang="en-GB" b="1" dirty="0">
              <a:solidFill>
                <a:srgbClr val="FFFFFF"/>
              </a:solidFill>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10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ctrTitle"/>
          </p:nvPr>
        </p:nvSpPr>
        <p:spPr>
          <a:xfrm>
            <a:off x="1759500" y="1301150"/>
            <a:ext cx="8520600" cy="3108600"/>
          </a:xfrm>
          <a:prstGeom prst="rect">
            <a:avLst/>
          </a:prstGeom>
        </p:spPr>
        <p:txBody>
          <a:bodyPr wrap="square" lIns="91425" tIns="91425" rIns="91425" bIns="91425" anchor="b" anchorCtr="0">
            <a:noAutofit/>
          </a:bodyPr>
          <a:lstStyle/>
          <a:p>
            <a:pPr marL="38100" marR="38100" lvl="0" indent="-69850" algn="l" rtl="0">
              <a:lnSpc>
                <a:spcPct val="150000"/>
              </a:lnSpc>
              <a:spcBef>
                <a:spcPts val="0"/>
              </a:spcBef>
              <a:buClr>
                <a:schemeClr val="dk1"/>
              </a:buClr>
              <a:buSzPct val="37931"/>
              <a:buFont typeface="Arial"/>
              <a:buNone/>
            </a:pPr>
            <a:r>
              <a:rPr lang="en-GB" sz="2850" dirty="0">
                <a:solidFill>
                  <a:srgbClr val="1C02FF"/>
                </a:solidFill>
                <a:highlight>
                  <a:srgbClr val="FFFFFF"/>
                </a:highlight>
                <a:latin typeface="Courier New"/>
                <a:ea typeface="Courier New"/>
                <a:cs typeface="Courier New"/>
                <a:sym typeface="Courier New"/>
              </a:rPr>
              <a:t>&lt;</a:t>
            </a:r>
            <a:r>
              <a:rPr lang="en-GB" sz="2850" dirty="0" err="1" smtClean="0">
                <a:solidFill>
                  <a:srgbClr val="1C02FF"/>
                </a:solidFill>
                <a:highlight>
                  <a:srgbClr val="FFFFFF"/>
                </a:highlight>
                <a:latin typeface="Courier New"/>
                <a:ea typeface="Courier New"/>
                <a:cs typeface="Courier New"/>
                <a:sym typeface="Courier New"/>
              </a:rPr>
              <a:t>nav</a:t>
            </a:r>
            <a:r>
              <a:rPr lang="en-GB" sz="2850" i="1" dirty="0" err="1" smtClean="0">
                <a:solidFill>
                  <a:srgbClr val="1C02FF"/>
                </a:solidFill>
                <a:highlight>
                  <a:srgbClr val="FFFFFF"/>
                </a:highlight>
                <a:latin typeface="Courier New"/>
                <a:ea typeface="Courier New"/>
                <a:cs typeface="Courier New"/>
                <a:sym typeface="Courier New"/>
              </a:rPr>
              <a:t>class</a:t>
            </a:r>
            <a:r>
              <a:rPr lang="en-GB" sz="2850" dirty="0">
                <a:solidFill>
                  <a:srgbClr val="1C02FF"/>
                </a:solidFill>
                <a:highlight>
                  <a:srgbClr val="FFFFFF"/>
                </a:highlight>
                <a:latin typeface="Courier New"/>
                <a:ea typeface="Courier New"/>
                <a:cs typeface="Courier New"/>
                <a:sym typeface="Courier New"/>
              </a:rPr>
              <a:t>=</a:t>
            </a:r>
            <a:r>
              <a:rPr lang="en-GB" sz="2850" dirty="0">
                <a:solidFill>
                  <a:srgbClr val="036A07"/>
                </a:solidFill>
                <a:highlight>
                  <a:srgbClr val="FFFFFF"/>
                </a:highlight>
                <a:latin typeface="Courier New"/>
                <a:ea typeface="Courier New"/>
                <a:cs typeface="Courier New"/>
                <a:sym typeface="Courier New"/>
              </a:rPr>
              <a:t>"</a:t>
            </a:r>
            <a:r>
              <a:rPr lang="en-GB" sz="2850" dirty="0" err="1">
                <a:solidFill>
                  <a:srgbClr val="036A07"/>
                </a:solidFill>
                <a:highlight>
                  <a:srgbClr val="FFFFFF"/>
                </a:highlight>
                <a:latin typeface="Courier New"/>
                <a:ea typeface="Courier New"/>
                <a:cs typeface="Courier New"/>
                <a:sym typeface="Courier New"/>
              </a:rPr>
              <a:t>navbar</a:t>
            </a:r>
            <a:r>
              <a:rPr lang="en-GB" sz="2850" dirty="0">
                <a:solidFill>
                  <a:srgbClr val="036A07"/>
                </a:solidFill>
                <a:highlight>
                  <a:srgbClr val="FFFFFF"/>
                </a:highlight>
                <a:latin typeface="Courier New"/>
                <a:ea typeface="Courier New"/>
                <a:cs typeface="Courier New"/>
                <a:sym typeface="Courier New"/>
              </a:rPr>
              <a:t>"</a:t>
            </a:r>
            <a:r>
              <a:rPr lang="en-GB" sz="2850" dirty="0">
                <a:solidFill>
                  <a:srgbClr val="1C02FF"/>
                </a:solidFill>
                <a:highlight>
                  <a:srgbClr val="FFFFFF"/>
                </a:highlight>
                <a:latin typeface="Courier New"/>
                <a:ea typeface="Courier New"/>
                <a:cs typeface="Courier New"/>
                <a:sym typeface="Courier New"/>
              </a:rPr>
              <a:t>&gt;</a:t>
            </a:r>
            <a:r>
              <a:rPr lang="en-GB" sz="2850" dirty="0">
                <a:highlight>
                  <a:srgbClr val="FFFFFF"/>
                </a:highlight>
                <a:latin typeface="Courier New"/>
                <a:ea typeface="Courier New"/>
                <a:cs typeface="Courier New"/>
                <a:sym typeface="Courier New"/>
              </a:rPr>
              <a:t/>
            </a:r>
            <a:br>
              <a:rPr lang="en-GB" sz="2850" dirty="0">
                <a:highlight>
                  <a:srgbClr val="FFFFFF"/>
                </a:highlight>
                <a:latin typeface="Courier New"/>
                <a:ea typeface="Courier New"/>
                <a:cs typeface="Courier New"/>
                <a:sym typeface="Courier New"/>
              </a:rPr>
            </a:br>
            <a:r>
              <a:rPr lang="en-GB" sz="2850" dirty="0">
                <a:highlight>
                  <a:srgbClr val="FFFFFF"/>
                </a:highlight>
                <a:latin typeface="Courier New"/>
                <a:ea typeface="Courier New"/>
                <a:cs typeface="Courier New"/>
                <a:sym typeface="Courier New"/>
              </a:rPr>
              <a:t>    </a:t>
            </a:r>
            <a:r>
              <a:rPr lang="en-GB" sz="2850" i="1" dirty="0">
                <a:solidFill>
                  <a:srgbClr val="0066FF"/>
                </a:solidFill>
                <a:highlight>
                  <a:srgbClr val="FFFFFF"/>
                </a:highlight>
                <a:latin typeface="Courier New"/>
                <a:ea typeface="Courier New"/>
                <a:cs typeface="Courier New"/>
                <a:sym typeface="Courier New"/>
              </a:rPr>
              <a:t>&lt;!--Contents here--&gt;</a:t>
            </a:r>
            <a:r>
              <a:rPr lang="en-GB" sz="2850" dirty="0">
                <a:highlight>
                  <a:srgbClr val="FFFFFF"/>
                </a:highlight>
                <a:latin typeface="Courier New"/>
                <a:ea typeface="Courier New"/>
                <a:cs typeface="Courier New"/>
                <a:sym typeface="Courier New"/>
              </a:rPr>
              <a:t/>
            </a:r>
            <a:br>
              <a:rPr lang="en-GB" sz="2850" dirty="0">
                <a:highlight>
                  <a:srgbClr val="FFFFFF"/>
                </a:highlight>
                <a:latin typeface="Courier New"/>
                <a:ea typeface="Courier New"/>
                <a:cs typeface="Courier New"/>
                <a:sym typeface="Courier New"/>
              </a:rPr>
            </a:br>
            <a:r>
              <a:rPr lang="en-GB" sz="2850" dirty="0">
                <a:solidFill>
                  <a:srgbClr val="1C02FF"/>
                </a:solidFill>
                <a:highlight>
                  <a:srgbClr val="FFFFFF"/>
                </a:highlight>
                <a:latin typeface="Courier New"/>
                <a:ea typeface="Courier New"/>
                <a:cs typeface="Courier New"/>
                <a:sym typeface="Courier New"/>
              </a:rPr>
              <a:t>&lt;/</a:t>
            </a:r>
            <a:r>
              <a:rPr lang="en-GB" sz="2850" dirty="0" err="1">
                <a:solidFill>
                  <a:srgbClr val="1C02FF"/>
                </a:solidFill>
                <a:highlight>
                  <a:srgbClr val="FFFFFF"/>
                </a:highlight>
                <a:latin typeface="Courier New"/>
                <a:ea typeface="Courier New"/>
                <a:cs typeface="Courier New"/>
                <a:sym typeface="Courier New"/>
              </a:rPr>
              <a:t>nav</a:t>
            </a:r>
            <a:r>
              <a:rPr lang="en-GB" sz="2850" dirty="0">
                <a:solidFill>
                  <a:srgbClr val="1C02FF"/>
                </a:solidFill>
                <a:highlight>
                  <a:srgbClr val="FFFFFF"/>
                </a:highlight>
                <a:latin typeface="Courier New"/>
                <a:ea typeface="Courier New"/>
                <a:cs typeface="Courier New"/>
                <a:sym typeface="Courier New"/>
              </a:rPr>
              <a:t>&gt;</a:t>
            </a:r>
          </a:p>
          <a:p>
            <a:pPr lvl="0" rtl="0">
              <a:spcBef>
                <a:spcPts val="0"/>
              </a:spcBef>
              <a:buNone/>
            </a:pPr>
            <a:endParaRPr>
              <a:solidFill>
                <a:srgbClr val="FFFFFF"/>
              </a:solidFill>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ctrTitle"/>
          </p:nvPr>
        </p:nvSpPr>
        <p:spPr>
          <a:xfrm>
            <a:off x="311700" y="900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navbar-default</a:t>
            </a:r>
          </a:p>
        </p:txBody>
      </p:sp>
      <p:sp>
        <p:nvSpPr>
          <p:cNvPr id="148" name="Shape 148"/>
          <p:cNvSpPr txBox="1">
            <a:spLocks noGrp="1"/>
          </p:cNvSpPr>
          <p:nvPr>
            <p:ph type="ctrTitle"/>
          </p:nvPr>
        </p:nvSpPr>
        <p:spPr>
          <a:xfrm>
            <a:off x="311700" y="30345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Class to define type of </a:t>
            </a:r>
            <a:r>
              <a:rPr lang="en-GB" b="1">
                <a:solidFill>
                  <a:srgbClr val="FFFFFF"/>
                </a:solidFill>
                <a:latin typeface="Courier New"/>
                <a:ea typeface="Courier New"/>
                <a:cs typeface="Courier New"/>
                <a:sym typeface="Courier New"/>
              </a:rPr>
              <a:t>navbar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ctrTitle"/>
          </p:nvPr>
        </p:nvSpPr>
        <p:spPr>
          <a:xfrm>
            <a:off x="311700" y="900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navbar-inverse</a:t>
            </a:r>
          </a:p>
        </p:txBody>
      </p:sp>
      <p:sp>
        <p:nvSpPr>
          <p:cNvPr id="159" name="Shape 159"/>
          <p:cNvSpPr txBox="1">
            <a:spLocks noGrp="1"/>
          </p:cNvSpPr>
          <p:nvPr>
            <p:ph type="ctrTitle"/>
          </p:nvPr>
        </p:nvSpPr>
        <p:spPr>
          <a:xfrm>
            <a:off x="311700" y="30345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Class to define type of </a:t>
            </a:r>
            <a:r>
              <a:rPr lang="en-GB" b="1">
                <a:solidFill>
                  <a:srgbClr val="FFFFFF"/>
                </a:solidFill>
                <a:latin typeface="Courier New"/>
                <a:ea typeface="Courier New"/>
                <a:cs typeface="Courier New"/>
                <a:sym typeface="Courier New"/>
              </a:rPr>
              <a:t>navbar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ctrTitle"/>
          </p:nvPr>
        </p:nvSpPr>
        <p:spPr>
          <a:xfrm>
            <a:off x="997500" y="1301150"/>
            <a:ext cx="8520600" cy="3108600"/>
          </a:xfrm>
          <a:prstGeom prst="rect">
            <a:avLst/>
          </a:prstGeom>
        </p:spPr>
        <p:txBody>
          <a:bodyPr wrap="square" lIns="91425" tIns="91425" rIns="91425" bIns="91425" anchor="b" anchorCtr="0">
            <a:noAutofit/>
          </a:bodyPr>
          <a:lstStyle/>
          <a:p>
            <a:pPr marL="38100" marR="38100" lvl="0" indent="-69850" algn="l" rtl="0">
              <a:lnSpc>
                <a:spcPct val="150000"/>
              </a:lnSpc>
              <a:spcBef>
                <a:spcPts val="0"/>
              </a:spcBef>
              <a:buClr>
                <a:schemeClr val="dk1"/>
              </a:buClr>
              <a:buSzPct val="37931"/>
              <a:buFont typeface="Arial"/>
              <a:buNone/>
            </a:pPr>
            <a:r>
              <a:rPr lang="en-GB" sz="2850">
                <a:solidFill>
                  <a:srgbClr val="1C02FF"/>
                </a:solidFill>
                <a:highlight>
                  <a:srgbClr val="FFFFFF"/>
                </a:highlight>
                <a:latin typeface="Courier New"/>
                <a:ea typeface="Courier New"/>
                <a:cs typeface="Courier New"/>
                <a:sym typeface="Courier New"/>
              </a:rPr>
              <a:t>&lt;nav </a:t>
            </a:r>
            <a:r>
              <a:rPr lang="en-GB" sz="2850" i="1">
                <a:solidFill>
                  <a:srgbClr val="1C02FF"/>
                </a:solidFill>
                <a:highlight>
                  <a:srgbClr val="FFFFFF"/>
                </a:highlight>
                <a:latin typeface="Courier New"/>
                <a:ea typeface="Courier New"/>
                <a:cs typeface="Courier New"/>
                <a:sym typeface="Courier New"/>
              </a:rPr>
              <a:t>class</a:t>
            </a:r>
            <a:r>
              <a:rPr lang="en-GB" sz="2850">
                <a:solidFill>
                  <a:srgbClr val="1C02FF"/>
                </a:solidFill>
                <a:highlight>
                  <a:srgbClr val="FFFFFF"/>
                </a:highlight>
                <a:latin typeface="Courier New"/>
                <a:ea typeface="Courier New"/>
                <a:cs typeface="Courier New"/>
                <a:sym typeface="Courier New"/>
              </a:rPr>
              <a:t>=</a:t>
            </a:r>
            <a:r>
              <a:rPr lang="en-GB" sz="2850">
                <a:solidFill>
                  <a:srgbClr val="036A07"/>
                </a:solidFill>
                <a:highlight>
                  <a:srgbClr val="FFFFFF"/>
                </a:highlight>
                <a:latin typeface="Courier New"/>
                <a:ea typeface="Courier New"/>
                <a:cs typeface="Courier New"/>
                <a:sym typeface="Courier New"/>
              </a:rPr>
              <a:t>"navbar navbar-inverse"</a:t>
            </a:r>
            <a:r>
              <a:rPr lang="en-GB" sz="2850">
                <a:solidFill>
                  <a:srgbClr val="1C02FF"/>
                </a:solidFill>
                <a:highlight>
                  <a:srgbClr val="FFFFFF"/>
                </a:highlight>
                <a:latin typeface="Courier New"/>
                <a:ea typeface="Courier New"/>
                <a:cs typeface="Courier New"/>
                <a:sym typeface="Courier New"/>
              </a:rPr>
              <a:t>&gt;</a:t>
            </a:r>
            <a:r>
              <a:rPr lang="en-GB" sz="2850">
                <a:highlight>
                  <a:srgbClr val="FFFFFF"/>
                </a:highlight>
                <a:latin typeface="Courier New"/>
                <a:ea typeface="Courier New"/>
                <a:cs typeface="Courier New"/>
                <a:sym typeface="Courier New"/>
              </a:rPr>
              <a:t/>
            </a:r>
            <a:br>
              <a:rPr lang="en-GB" sz="2850">
                <a:highlight>
                  <a:srgbClr val="FFFFFF"/>
                </a:highlight>
                <a:latin typeface="Courier New"/>
                <a:ea typeface="Courier New"/>
                <a:cs typeface="Courier New"/>
                <a:sym typeface="Courier New"/>
              </a:rPr>
            </a:br>
            <a:r>
              <a:rPr lang="en-GB" sz="2850">
                <a:highlight>
                  <a:srgbClr val="FFFFFF"/>
                </a:highlight>
                <a:latin typeface="Courier New"/>
                <a:ea typeface="Courier New"/>
                <a:cs typeface="Courier New"/>
                <a:sym typeface="Courier New"/>
              </a:rPr>
              <a:t>    </a:t>
            </a:r>
            <a:r>
              <a:rPr lang="en-GB" sz="2850" i="1">
                <a:solidFill>
                  <a:srgbClr val="0066FF"/>
                </a:solidFill>
                <a:highlight>
                  <a:srgbClr val="FFFFFF"/>
                </a:highlight>
                <a:latin typeface="Courier New"/>
                <a:ea typeface="Courier New"/>
                <a:cs typeface="Courier New"/>
                <a:sym typeface="Courier New"/>
              </a:rPr>
              <a:t>&lt;!--Contents here--&gt;</a:t>
            </a:r>
            <a:r>
              <a:rPr lang="en-GB" sz="2850">
                <a:highlight>
                  <a:srgbClr val="FFFFFF"/>
                </a:highlight>
                <a:latin typeface="Courier New"/>
                <a:ea typeface="Courier New"/>
                <a:cs typeface="Courier New"/>
                <a:sym typeface="Courier New"/>
              </a:rPr>
              <a:t/>
            </a:r>
            <a:br>
              <a:rPr lang="en-GB" sz="2850">
                <a:highlight>
                  <a:srgbClr val="FFFFFF"/>
                </a:highlight>
                <a:latin typeface="Courier New"/>
                <a:ea typeface="Courier New"/>
                <a:cs typeface="Courier New"/>
                <a:sym typeface="Courier New"/>
              </a:rPr>
            </a:br>
            <a:r>
              <a:rPr lang="en-GB" sz="2850">
                <a:solidFill>
                  <a:srgbClr val="1C02FF"/>
                </a:solidFill>
                <a:highlight>
                  <a:srgbClr val="FFFFFF"/>
                </a:highlight>
                <a:latin typeface="Courier New"/>
                <a:ea typeface="Courier New"/>
                <a:cs typeface="Courier New"/>
                <a:sym typeface="Courier New"/>
              </a:rPr>
              <a:t>&lt;/nav&gt;</a:t>
            </a:r>
          </a:p>
          <a:p>
            <a:pPr lvl="0" rtl="0">
              <a:spcBef>
                <a:spcPts val="0"/>
              </a:spcBef>
              <a:buNone/>
            </a:pPr>
            <a:r>
              <a:rPr lang="en-GB">
                <a:solidFill>
                  <a:srgbClr val="FFFFFF"/>
                </a:solidFill>
                <a:latin typeface="Courier New"/>
                <a:ea typeface="Courier New"/>
                <a:cs typeface="Courier New"/>
                <a:sym typeface="Courier New"/>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ctrTitle"/>
          </p:nvPr>
        </p:nvSpPr>
        <p:spPr>
          <a:xfrm>
            <a:off x="311700" y="2424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Remember Page Layout Classes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ctrTitle"/>
          </p:nvPr>
        </p:nvSpPr>
        <p:spPr>
          <a:xfrm>
            <a:off x="311700" y="900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container</a:t>
            </a:r>
          </a:p>
        </p:txBody>
      </p:sp>
      <p:sp>
        <p:nvSpPr>
          <p:cNvPr id="175" name="Shape 175"/>
          <p:cNvSpPr txBox="1">
            <a:spLocks noGrp="1"/>
          </p:cNvSpPr>
          <p:nvPr>
            <p:ph type="ctrTitle"/>
          </p:nvPr>
        </p:nvSpPr>
        <p:spPr>
          <a:xfrm>
            <a:off x="311700" y="2805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Fixed width layout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10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ctrTitle"/>
          </p:nvPr>
        </p:nvSpPr>
        <p:spPr>
          <a:xfrm>
            <a:off x="311700" y="900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container-fluid</a:t>
            </a:r>
          </a:p>
        </p:txBody>
      </p:sp>
      <p:sp>
        <p:nvSpPr>
          <p:cNvPr id="181" name="Shape 181"/>
          <p:cNvSpPr txBox="1">
            <a:spLocks noGrp="1"/>
          </p:cNvSpPr>
          <p:nvPr>
            <p:ph type="ctrTitle"/>
          </p:nvPr>
        </p:nvSpPr>
        <p:spPr>
          <a:xfrm>
            <a:off x="311700" y="26535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Full width layout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fade">
                                      <p:cBhvr>
                                        <p:cTn id="7" dur="10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ctrTitle"/>
          </p:nvPr>
        </p:nvSpPr>
        <p:spPr>
          <a:xfrm>
            <a:off x="311700" y="19677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Bootstrap Features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ctrTitle"/>
          </p:nvPr>
        </p:nvSpPr>
        <p:spPr>
          <a:xfrm>
            <a:off x="1759500" y="1301150"/>
            <a:ext cx="8520600" cy="3108600"/>
          </a:xfrm>
          <a:prstGeom prst="rect">
            <a:avLst/>
          </a:prstGeom>
        </p:spPr>
        <p:txBody>
          <a:bodyPr wrap="square" lIns="91425" tIns="91425" rIns="91425" bIns="91425" anchor="b" anchorCtr="0">
            <a:noAutofit/>
          </a:bodyPr>
          <a:lstStyle/>
          <a:p>
            <a:pPr marL="38100" marR="38100" lvl="0" indent="-69850" algn="l" rtl="0">
              <a:lnSpc>
                <a:spcPct val="150000"/>
              </a:lnSpc>
              <a:spcBef>
                <a:spcPts val="0"/>
              </a:spcBef>
              <a:buClr>
                <a:schemeClr val="dk1"/>
              </a:buClr>
              <a:buSzPct val="37931"/>
              <a:buFont typeface="Arial"/>
              <a:buNone/>
            </a:pPr>
            <a:r>
              <a:rPr lang="en-GB" sz="2850">
                <a:solidFill>
                  <a:srgbClr val="1C02FF"/>
                </a:solidFill>
                <a:highlight>
                  <a:srgbClr val="FFFFFF"/>
                </a:highlight>
                <a:latin typeface="Courier New"/>
                <a:ea typeface="Courier New"/>
                <a:cs typeface="Courier New"/>
                <a:sym typeface="Courier New"/>
              </a:rPr>
              <a:t>&lt;div </a:t>
            </a:r>
            <a:r>
              <a:rPr lang="en-GB" sz="2850" i="1">
                <a:solidFill>
                  <a:srgbClr val="1C02FF"/>
                </a:solidFill>
                <a:highlight>
                  <a:srgbClr val="FFFFFF"/>
                </a:highlight>
                <a:latin typeface="Courier New"/>
                <a:ea typeface="Courier New"/>
                <a:cs typeface="Courier New"/>
                <a:sym typeface="Courier New"/>
              </a:rPr>
              <a:t>class</a:t>
            </a:r>
            <a:r>
              <a:rPr lang="en-GB" sz="2850">
                <a:solidFill>
                  <a:srgbClr val="1C02FF"/>
                </a:solidFill>
                <a:highlight>
                  <a:srgbClr val="FFFFFF"/>
                </a:highlight>
                <a:latin typeface="Courier New"/>
                <a:ea typeface="Courier New"/>
                <a:cs typeface="Courier New"/>
                <a:sym typeface="Courier New"/>
              </a:rPr>
              <a:t>=</a:t>
            </a:r>
            <a:r>
              <a:rPr lang="en-GB" sz="2850">
                <a:solidFill>
                  <a:srgbClr val="036A07"/>
                </a:solidFill>
                <a:highlight>
                  <a:srgbClr val="FFFFFF"/>
                </a:highlight>
                <a:latin typeface="Courier New"/>
                <a:ea typeface="Courier New"/>
                <a:cs typeface="Courier New"/>
                <a:sym typeface="Courier New"/>
              </a:rPr>
              <a:t>"container"</a:t>
            </a:r>
            <a:r>
              <a:rPr lang="en-GB" sz="2850">
                <a:solidFill>
                  <a:srgbClr val="1C02FF"/>
                </a:solidFill>
                <a:highlight>
                  <a:srgbClr val="FFFFFF"/>
                </a:highlight>
                <a:latin typeface="Courier New"/>
                <a:ea typeface="Courier New"/>
                <a:cs typeface="Courier New"/>
                <a:sym typeface="Courier New"/>
              </a:rPr>
              <a:t>&gt;</a:t>
            </a:r>
            <a:r>
              <a:rPr lang="en-GB" sz="2850">
                <a:highlight>
                  <a:srgbClr val="FFFFFF"/>
                </a:highlight>
                <a:latin typeface="Courier New"/>
                <a:ea typeface="Courier New"/>
                <a:cs typeface="Courier New"/>
                <a:sym typeface="Courier New"/>
              </a:rPr>
              <a:t/>
            </a:r>
            <a:br>
              <a:rPr lang="en-GB" sz="2850">
                <a:highlight>
                  <a:srgbClr val="FFFFFF"/>
                </a:highlight>
                <a:latin typeface="Courier New"/>
                <a:ea typeface="Courier New"/>
                <a:cs typeface="Courier New"/>
                <a:sym typeface="Courier New"/>
              </a:rPr>
            </a:br>
            <a:r>
              <a:rPr lang="en-GB" sz="2850">
                <a:highlight>
                  <a:srgbClr val="FFFFFF"/>
                </a:highlight>
                <a:latin typeface="Courier New"/>
                <a:ea typeface="Courier New"/>
                <a:cs typeface="Courier New"/>
                <a:sym typeface="Courier New"/>
              </a:rPr>
              <a:t>    </a:t>
            </a:r>
            <a:r>
              <a:rPr lang="en-GB" sz="2850" i="1">
                <a:solidFill>
                  <a:srgbClr val="0066FF"/>
                </a:solidFill>
                <a:highlight>
                  <a:srgbClr val="FFFFFF"/>
                </a:highlight>
                <a:latin typeface="Courier New"/>
                <a:ea typeface="Courier New"/>
                <a:cs typeface="Courier New"/>
                <a:sym typeface="Courier New"/>
              </a:rPr>
              <a:t>&lt;!--Contents here--&gt;</a:t>
            </a:r>
            <a:r>
              <a:rPr lang="en-GB" sz="2850">
                <a:highlight>
                  <a:srgbClr val="FFFFFF"/>
                </a:highlight>
                <a:latin typeface="Courier New"/>
                <a:ea typeface="Courier New"/>
                <a:cs typeface="Courier New"/>
                <a:sym typeface="Courier New"/>
              </a:rPr>
              <a:t/>
            </a:r>
            <a:br>
              <a:rPr lang="en-GB" sz="2850">
                <a:highlight>
                  <a:srgbClr val="FFFFFF"/>
                </a:highlight>
                <a:latin typeface="Courier New"/>
                <a:ea typeface="Courier New"/>
                <a:cs typeface="Courier New"/>
                <a:sym typeface="Courier New"/>
              </a:rPr>
            </a:br>
            <a:r>
              <a:rPr lang="en-GB" sz="2850">
                <a:solidFill>
                  <a:srgbClr val="1C02FF"/>
                </a:solidFill>
                <a:highlight>
                  <a:srgbClr val="FFFFFF"/>
                </a:highlight>
                <a:latin typeface="Courier New"/>
                <a:ea typeface="Courier New"/>
                <a:cs typeface="Courier New"/>
                <a:sym typeface="Courier New"/>
              </a:rPr>
              <a:t>&lt;/div&gt;</a:t>
            </a:r>
          </a:p>
          <a:p>
            <a:pPr lvl="0" rtl="0">
              <a:spcBef>
                <a:spcPts val="0"/>
              </a:spcBef>
              <a:buNone/>
            </a:pPr>
            <a:endParaRPr>
              <a:solidFill>
                <a:srgbClr val="FFFFFF"/>
              </a:solidFill>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ctrTitle"/>
          </p:nvPr>
        </p:nvSpPr>
        <p:spPr>
          <a:xfrm>
            <a:off x="311700" y="19677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Add Content To Navbar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ctrTitle"/>
          </p:nvPr>
        </p:nvSpPr>
        <p:spPr>
          <a:xfrm>
            <a:off x="311700" y="900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navbar-brand</a:t>
            </a:r>
          </a:p>
        </p:txBody>
      </p:sp>
      <p:sp>
        <p:nvSpPr>
          <p:cNvPr id="222" name="Shape 222"/>
          <p:cNvSpPr txBox="1">
            <a:spLocks noGrp="1"/>
          </p:cNvSpPr>
          <p:nvPr>
            <p:ph type="ctrTitle"/>
          </p:nvPr>
        </p:nvSpPr>
        <p:spPr>
          <a:xfrm>
            <a:off x="311700" y="2805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Styling website name or logo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fade">
                                      <p:cBhvr>
                                        <p:cTn id="7" dur="1000"/>
                                        <p:tgtEl>
                                          <p:spTgt spid="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ctrTitle"/>
          </p:nvPr>
        </p:nvSpPr>
        <p:spPr>
          <a:xfrm>
            <a:off x="685800" y="1301150"/>
            <a:ext cx="8153400" cy="3108600"/>
          </a:xfrm>
          <a:prstGeom prst="rect">
            <a:avLst/>
          </a:prstGeom>
          <a:solidFill>
            <a:schemeClr val="bg1"/>
          </a:solidFill>
        </p:spPr>
        <p:txBody>
          <a:bodyPr wrap="square" lIns="91425" tIns="91425" rIns="91425" bIns="91425" anchor="b" anchorCtr="0">
            <a:noAutofit/>
          </a:bodyPr>
          <a:lstStyle/>
          <a:p>
            <a:pPr marL="38100" marR="38100" lvl="0" indent="-69850" algn="l" rtl="0">
              <a:lnSpc>
                <a:spcPct val="150000"/>
              </a:lnSpc>
              <a:spcBef>
                <a:spcPts val="0"/>
              </a:spcBef>
              <a:buClr>
                <a:schemeClr val="dk1"/>
              </a:buClr>
              <a:buSzPct val="36666"/>
              <a:buFont typeface="Arial"/>
              <a:buNone/>
            </a:pPr>
            <a:r>
              <a:rPr lang="en-GB" sz="3000" dirty="0">
                <a:solidFill>
                  <a:srgbClr val="1C02FF"/>
                </a:solidFill>
                <a:highlight>
                  <a:srgbClr val="FFFFFF"/>
                </a:highlight>
                <a:latin typeface="Courier New"/>
                <a:ea typeface="Courier New"/>
                <a:cs typeface="Courier New"/>
                <a:sym typeface="Courier New"/>
              </a:rPr>
              <a:t>&lt;a </a:t>
            </a:r>
            <a:r>
              <a:rPr lang="en-GB" sz="3000" i="1" dirty="0">
                <a:solidFill>
                  <a:srgbClr val="1C02FF"/>
                </a:solidFill>
                <a:highlight>
                  <a:srgbClr val="FFFFFF"/>
                </a:highlight>
                <a:latin typeface="Courier New"/>
                <a:ea typeface="Courier New"/>
                <a:cs typeface="Courier New"/>
                <a:sym typeface="Courier New"/>
              </a:rPr>
              <a:t>class</a:t>
            </a:r>
            <a:r>
              <a:rPr lang="en-GB" sz="3000" dirty="0">
                <a:solidFill>
                  <a:srgbClr val="1C02FF"/>
                </a:solidFill>
                <a:highlight>
                  <a:srgbClr val="FFFFFF"/>
                </a:highlight>
                <a:latin typeface="Courier New"/>
                <a:ea typeface="Courier New"/>
                <a:cs typeface="Courier New"/>
                <a:sym typeface="Courier New"/>
              </a:rPr>
              <a:t>=</a:t>
            </a:r>
            <a:r>
              <a:rPr lang="en-GB" sz="3000" dirty="0">
                <a:solidFill>
                  <a:srgbClr val="036A07"/>
                </a:solidFill>
                <a:highlight>
                  <a:srgbClr val="FFFFFF"/>
                </a:highlight>
                <a:latin typeface="Courier New"/>
                <a:ea typeface="Courier New"/>
                <a:cs typeface="Courier New"/>
                <a:sym typeface="Courier New"/>
              </a:rPr>
              <a:t>"</a:t>
            </a:r>
            <a:r>
              <a:rPr lang="en-GB" sz="3000" dirty="0" err="1">
                <a:solidFill>
                  <a:srgbClr val="036A07"/>
                </a:solidFill>
                <a:highlight>
                  <a:srgbClr val="FFFFFF"/>
                </a:highlight>
                <a:latin typeface="Courier New"/>
                <a:ea typeface="Courier New"/>
                <a:cs typeface="Courier New"/>
                <a:sym typeface="Courier New"/>
              </a:rPr>
              <a:t>navbar</a:t>
            </a:r>
            <a:r>
              <a:rPr lang="en-GB" sz="3000" dirty="0">
                <a:solidFill>
                  <a:srgbClr val="036A07"/>
                </a:solidFill>
                <a:highlight>
                  <a:srgbClr val="FFFFFF"/>
                </a:highlight>
                <a:latin typeface="Courier New"/>
                <a:ea typeface="Courier New"/>
                <a:cs typeface="Courier New"/>
                <a:sym typeface="Courier New"/>
              </a:rPr>
              <a:t>-brand" </a:t>
            </a:r>
            <a:r>
              <a:rPr lang="en-GB" sz="3000" i="1" dirty="0" err="1">
                <a:solidFill>
                  <a:srgbClr val="1C02FF"/>
                </a:solidFill>
                <a:latin typeface="Courier New"/>
                <a:ea typeface="Courier New"/>
                <a:cs typeface="Courier New"/>
                <a:sym typeface="Courier New"/>
              </a:rPr>
              <a:t>href</a:t>
            </a:r>
            <a:r>
              <a:rPr lang="en-GB" sz="3000" dirty="0">
                <a:solidFill>
                  <a:srgbClr val="1C02FF"/>
                </a:solidFill>
                <a:latin typeface="Courier New"/>
                <a:ea typeface="Courier New"/>
                <a:cs typeface="Courier New"/>
                <a:sym typeface="Courier New"/>
              </a:rPr>
              <a:t>=</a:t>
            </a:r>
            <a:r>
              <a:rPr lang="en-GB" sz="3000" dirty="0">
                <a:solidFill>
                  <a:srgbClr val="036A07"/>
                </a:solidFill>
                <a:latin typeface="Courier New"/>
                <a:ea typeface="Courier New"/>
                <a:cs typeface="Courier New"/>
                <a:sym typeface="Courier New"/>
              </a:rPr>
              <a:t>"#"</a:t>
            </a:r>
            <a:r>
              <a:rPr lang="en-GB" sz="3000" dirty="0">
                <a:solidFill>
                  <a:srgbClr val="1C02FF"/>
                </a:solidFill>
                <a:highlight>
                  <a:srgbClr val="FFFFFF"/>
                </a:highlight>
                <a:latin typeface="Courier New"/>
                <a:ea typeface="Courier New"/>
                <a:cs typeface="Courier New"/>
                <a:sym typeface="Courier New"/>
              </a:rPr>
              <a:t>&gt;</a:t>
            </a:r>
            <a:r>
              <a:rPr lang="en-GB" sz="3000" dirty="0">
                <a:highlight>
                  <a:srgbClr val="FFFFFF"/>
                </a:highlight>
                <a:latin typeface="Courier New"/>
                <a:ea typeface="Courier New"/>
                <a:cs typeface="Courier New"/>
                <a:sym typeface="Courier New"/>
              </a:rPr>
              <a:t/>
            </a:r>
            <a:br>
              <a:rPr lang="en-GB" sz="3000" dirty="0">
                <a:highlight>
                  <a:srgbClr val="FFFFFF"/>
                </a:highlight>
                <a:latin typeface="Courier New"/>
                <a:ea typeface="Courier New"/>
                <a:cs typeface="Courier New"/>
                <a:sym typeface="Courier New"/>
              </a:rPr>
            </a:br>
            <a:r>
              <a:rPr lang="en-GB" sz="3000" dirty="0">
                <a:highlight>
                  <a:srgbClr val="FFFFFF"/>
                </a:highlight>
                <a:latin typeface="Courier New"/>
                <a:ea typeface="Courier New"/>
                <a:cs typeface="Courier New"/>
                <a:sym typeface="Courier New"/>
              </a:rPr>
              <a:t>    </a:t>
            </a:r>
            <a:r>
              <a:rPr lang="en-GB" sz="3000" i="1" dirty="0">
                <a:solidFill>
                  <a:srgbClr val="0066FF"/>
                </a:solidFill>
                <a:highlight>
                  <a:srgbClr val="FFFFFF"/>
                </a:highlight>
                <a:latin typeface="Courier New"/>
                <a:ea typeface="Courier New"/>
                <a:cs typeface="Courier New"/>
                <a:sym typeface="Courier New"/>
              </a:rPr>
              <a:t>Website Logo</a:t>
            </a:r>
            <a:r>
              <a:rPr lang="en-GB" sz="3000" dirty="0">
                <a:highlight>
                  <a:srgbClr val="FFFFFF"/>
                </a:highlight>
                <a:latin typeface="Courier New"/>
                <a:ea typeface="Courier New"/>
                <a:cs typeface="Courier New"/>
                <a:sym typeface="Courier New"/>
              </a:rPr>
              <a:t/>
            </a:r>
            <a:br>
              <a:rPr lang="en-GB" sz="3000" dirty="0">
                <a:highlight>
                  <a:srgbClr val="FFFFFF"/>
                </a:highlight>
                <a:latin typeface="Courier New"/>
                <a:ea typeface="Courier New"/>
                <a:cs typeface="Courier New"/>
                <a:sym typeface="Courier New"/>
              </a:rPr>
            </a:br>
            <a:r>
              <a:rPr lang="en-GB" sz="3000" dirty="0">
                <a:solidFill>
                  <a:srgbClr val="1C02FF"/>
                </a:solidFill>
                <a:highlight>
                  <a:srgbClr val="FFFFFF"/>
                </a:highlight>
                <a:latin typeface="Courier New"/>
                <a:ea typeface="Courier New"/>
                <a:cs typeface="Courier New"/>
                <a:sym typeface="Courier New"/>
              </a:rPr>
              <a:t>&lt;/a&gt;</a:t>
            </a:r>
          </a:p>
          <a:p>
            <a:pPr lvl="0" rtl="0">
              <a:spcBef>
                <a:spcPts val="0"/>
              </a:spcBef>
              <a:buNone/>
            </a:pPr>
            <a:endParaRPr sz="3000">
              <a:solidFill>
                <a:srgbClr val="FFFFFF"/>
              </a:solidFill>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ctrTitle"/>
          </p:nvPr>
        </p:nvSpPr>
        <p:spPr>
          <a:xfrm>
            <a:off x="311700" y="19677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Login Form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ctrTitle"/>
          </p:nvPr>
        </p:nvSpPr>
        <p:spPr>
          <a:xfrm>
            <a:off x="311700" y="900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navbar-form</a:t>
            </a:r>
          </a:p>
        </p:txBody>
      </p:sp>
      <p:sp>
        <p:nvSpPr>
          <p:cNvPr id="243" name="Shape 243"/>
          <p:cNvSpPr txBox="1">
            <a:spLocks noGrp="1"/>
          </p:cNvSpPr>
          <p:nvPr>
            <p:ph type="ctrTitle"/>
          </p:nvPr>
        </p:nvSpPr>
        <p:spPr>
          <a:xfrm>
            <a:off x="311700" y="2805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Styling forms inside </a:t>
            </a:r>
            <a:r>
              <a:rPr lang="en-GB" b="1">
                <a:solidFill>
                  <a:srgbClr val="FFFFFF"/>
                </a:solidFill>
                <a:latin typeface="Courier New"/>
                <a:ea typeface="Courier New"/>
                <a:cs typeface="Courier New"/>
                <a:sym typeface="Courier New"/>
              </a:rPr>
              <a:t>navbar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3"/>
                                        </p:tgtEl>
                                        <p:attrNameLst>
                                          <p:attrName>style.visibility</p:attrName>
                                        </p:attrNameLst>
                                      </p:cBhvr>
                                      <p:to>
                                        <p:strVal val="visible"/>
                                      </p:to>
                                    </p:set>
                                    <p:animEffect transition="in" filter="fade">
                                      <p:cBhvr>
                                        <p:cTn id="7" dur="10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ctrTitle"/>
          </p:nvPr>
        </p:nvSpPr>
        <p:spPr>
          <a:xfrm>
            <a:off x="533400" y="1301150"/>
            <a:ext cx="10280100" cy="3108600"/>
          </a:xfrm>
          <a:prstGeom prst="rect">
            <a:avLst/>
          </a:prstGeom>
        </p:spPr>
        <p:txBody>
          <a:bodyPr wrap="square" lIns="91425" tIns="91425" rIns="91425" bIns="91425" anchor="b" anchorCtr="0">
            <a:noAutofit/>
          </a:bodyPr>
          <a:lstStyle/>
          <a:p>
            <a:pPr marL="38100" marR="38100" lvl="0" indent="-69850" algn="l" rtl="0">
              <a:lnSpc>
                <a:spcPct val="150000"/>
              </a:lnSpc>
              <a:spcBef>
                <a:spcPts val="0"/>
              </a:spcBef>
              <a:buClr>
                <a:schemeClr val="dk1"/>
              </a:buClr>
              <a:buSzPct val="36666"/>
              <a:buFont typeface="Arial"/>
              <a:buNone/>
            </a:pPr>
            <a:r>
              <a:rPr lang="en-GB" sz="3000">
                <a:solidFill>
                  <a:srgbClr val="1C02FF"/>
                </a:solidFill>
                <a:highlight>
                  <a:srgbClr val="FFFFFF"/>
                </a:highlight>
                <a:latin typeface="Courier New"/>
                <a:ea typeface="Courier New"/>
                <a:cs typeface="Courier New"/>
                <a:sym typeface="Courier New"/>
              </a:rPr>
              <a:t>&lt;form </a:t>
            </a:r>
            <a:r>
              <a:rPr lang="en-GB" sz="3000" i="1">
                <a:solidFill>
                  <a:srgbClr val="1C02FF"/>
                </a:solidFill>
                <a:highlight>
                  <a:srgbClr val="FFFFFF"/>
                </a:highlight>
                <a:latin typeface="Courier New"/>
                <a:ea typeface="Courier New"/>
                <a:cs typeface="Courier New"/>
                <a:sym typeface="Courier New"/>
              </a:rPr>
              <a:t>class</a:t>
            </a:r>
            <a:r>
              <a:rPr lang="en-GB" sz="3000">
                <a:solidFill>
                  <a:srgbClr val="1C02FF"/>
                </a:solidFill>
                <a:highlight>
                  <a:srgbClr val="FFFFFF"/>
                </a:highlight>
                <a:latin typeface="Courier New"/>
                <a:ea typeface="Courier New"/>
                <a:cs typeface="Courier New"/>
                <a:sym typeface="Courier New"/>
              </a:rPr>
              <a:t>=</a:t>
            </a:r>
            <a:r>
              <a:rPr lang="en-GB" sz="3000">
                <a:solidFill>
                  <a:srgbClr val="036A07"/>
                </a:solidFill>
                <a:highlight>
                  <a:srgbClr val="FFFFFF"/>
                </a:highlight>
                <a:latin typeface="Courier New"/>
                <a:ea typeface="Courier New"/>
                <a:cs typeface="Courier New"/>
                <a:sym typeface="Courier New"/>
              </a:rPr>
              <a:t>"navbar-form"</a:t>
            </a:r>
            <a:r>
              <a:rPr lang="en-GB" sz="3000">
                <a:solidFill>
                  <a:srgbClr val="1C02FF"/>
                </a:solidFill>
                <a:highlight>
                  <a:srgbClr val="FFFFFF"/>
                </a:highlight>
                <a:latin typeface="Courier New"/>
                <a:ea typeface="Courier New"/>
                <a:cs typeface="Courier New"/>
                <a:sym typeface="Courier New"/>
              </a:rPr>
              <a:t>&gt;</a:t>
            </a:r>
            <a:r>
              <a:rPr lang="en-GB" sz="3000">
                <a:highlight>
                  <a:srgbClr val="FFFFFF"/>
                </a:highlight>
                <a:latin typeface="Courier New"/>
                <a:ea typeface="Courier New"/>
                <a:cs typeface="Courier New"/>
                <a:sym typeface="Courier New"/>
              </a:rPr>
              <a:t/>
            </a:r>
            <a:br>
              <a:rPr lang="en-GB" sz="3000">
                <a:highlight>
                  <a:srgbClr val="FFFFFF"/>
                </a:highlight>
                <a:latin typeface="Courier New"/>
                <a:ea typeface="Courier New"/>
                <a:cs typeface="Courier New"/>
                <a:sym typeface="Courier New"/>
              </a:rPr>
            </a:br>
            <a:r>
              <a:rPr lang="en-GB" sz="3000">
                <a:highlight>
                  <a:srgbClr val="FFFFFF"/>
                </a:highlight>
                <a:latin typeface="Courier New"/>
                <a:ea typeface="Courier New"/>
                <a:cs typeface="Courier New"/>
                <a:sym typeface="Courier New"/>
              </a:rPr>
              <a:t>    </a:t>
            </a:r>
            <a:r>
              <a:rPr lang="en-GB" sz="3000" i="1">
                <a:solidFill>
                  <a:srgbClr val="0066FF"/>
                </a:solidFill>
                <a:highlight>
                  <a:srgbClr val="FFFFFF"/>
                </a:highlight>
                <a:latin typeface="Courier New"/>
                <a:ea typeface="Courier New"/>
                <a:cs typeface="Courier New"/>
                <a:sym typeface="Courier New"/>
              </a:rPr>
              <a:t>&lt;!--Form elements here--&gt;</a:t>
            </a:r>
            <a:r>
              <a:rPr lang="en-GB" sz="3000">
                <a:highlight>
                  <a:srgbClr val="FFFFFF"/>
                </a:highlight>
                <a:latin typeface="Courier New"/>
                <a:ea typeface="Courier New"/>
                <a:cs typeface="Courier New"/>
                <a:sym typeface="Courier New"/>
              </a:rPr>
              <a:t/>
            </a:r>
            <a:br>
              <a:rPr lang="en-GB" sz="3000">
                <a:highlight>
                  <a:srgbClr val="FFFFFF"/>
                </a:highlight>
                <a:latin typeface="Courier New"/>
                <a:ea typeface="Courier New"/>
                <a:cs typeface="Courier New"/>
                <a:sym typeface="Courier New"/>
              </a:rPr>
            </a:br>
            <a:r>
              <a:rPr lang="en-GB" sz="3000">
                <a:solidFill>
                  <a:srgbClr val="1C02FF"/>
                </a:solidFill>
                <a:highlight>
                  <a:srgbClr val="FFFFFF"/>
                </a:highlight>
                <a:latin typeface="Courier New"/>
                <a:ea typeface="Courier New"/>
                <a:cs typeface="Courier New"/>
                <a:sym typeface="Courier New"/>
              </a:rPr>
              <a:t>&lt;/form&gt;</a:t>
            </a:r>
          </a:p>
          <a:p>
            <a:pPr lvl="0" rtl="0">
              <a:spcBef>
                <a:spcPts val="0"/>
              </a:spcBef>
              <a:buNone/>
            </a:pPr>
            <a:endParaRPr sz="3000">
              <a:solidFill>
                <a:srgbClr val="FFFFFF"/>
              </a:solidFill>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ctrTitle"/>
          </p:nvPr>
        </p:nvSpPr>
        <p:spPr>
          <a:xfrm>
            <a:off x="311700" y="900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form-group</a:t>
            </a:r>
          </a:p>
        </p:txBody>
      </p:sp>
      <p:sp>
        <p:nvSpPr>
          <p:cNvPr id="254" name="Shape 254"/>
          <p:cNvSpPr txBox="1">
            <a:spLocks noGrp="1"/>
          </p:cNvSpPr>
          <p:nvPr>
            <p:ph type="ctrTitle"/>
          </p:nvPr>
        </p:nvSpPr>
        <p:spPr>
          <a:xfrm>
            <a:off x="311700" y="2805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Grouping form elements inside form.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10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ctrTitle"/>
          </p:nvPr>
        </p:nvSpPr>
        <p:spPr>
          <a:xfrm>
            <a:off x="533400" y="209550"/>
            <a:ext cx="8153400" cy="4556400"/>
          </a:xfrm>
          <a:prstGeom prst="rect">
            <a:avLst/>
          </a:prstGeom>
          <a:solidFill>
            <a:schemeClr val="bg1"/>
          </a:solidFill>
        </p:spPr>
        <p:txBody>
          <a:bodyPr wrap="square" lIns="91425" tIns="91425" rIns="91425" bIns="91425" anchor="b" anchorCtr="0">
            <a:noAutofit/>
          </a:bodyPr>
          <a:lstStyle/>
          <a:p>
            <a:pPr marL="38100" marR="38100" lvl="0" indent="-69850" algn="l" rtl="0">
              <a:lnSpc>
                <a:spcPct val="150000"/>
              </a:lnSpc>
              <a:spcBef>
                <a:spcPts val="0"/>
              </a:spcBef>
              <a:buClr>
                <a:schemeClr val="dk1"/>
              </a:buClr>
              <a:buSzPct val="36666"/>
              <a:buFont typeface="Arial"/>
              <a:buNone/>
            </a:pPr>
            <a:r>
              <a:rPr lang="en-GB" sz="3000" dirty="0">
                <a:solidFill>
                  <a:srgbClr val="1C02FF"/>
                </a:solidFill>
                <a:highlight>
                  <a:srgbClr val="FFFFFF"/>
                </a:highlight>
                <a:latin typeface="Courier New"/>
                <a:ea typeface="Courier New"/>
                <a:cs typeface="Courier New"/>
                <a:sym typeface="Courier New"/>
              </a:rPr>
              <a:t>&lt;form </a:t>
            </a:r>
            <a:r>
              <a:rPr lang="en-GB" sz="3000" i="1" dirty="0">
                <a:solidFill>
                  <a:srgbClr val="1C02FF"/>
                </a:solidFill>
                <a:highlight>
                  <a:srgbClr val="FFFFFF"/>
                </a:highlight>
                <a:latin typeface="Courier New"/>
                <a:ea typeface="Courier New"/>
                <a:cs typeface="Courier New"/>
                <a:sym typeface="Courier New"/>
              </a:rPr>
              <a:t>class</a:t>
            </a:r>
            <a:r>
              <a:rPr lang="en-GB" sz="3000" dirty="0">
                <a:solidFill>
                  <a:srgbClr val="1C02FF"/>
                </a:solidFill>
                <a:highlight>
                  <a:srgbClr val="FFFFFF"/>
                </a:highlight>
                <a:latin typeface="Courier New"/>
                <a:ea typeface="Courier New"/>
                <a:cs typeface="Courier New"/>
                <a:sym typeface="Courier New"/>
              </a:rPr>
              <a:t>=</a:t>
            </a:r>
            <a:r>
              <a:rPr lang="en-GB" sz="3000" dirty="0">
                <a:solidFill>
                  <a:srgbClr val="036A07"/>
                </a:solidFill>
                <a:highlight>
                  <a:srgbClr val="FFFFFF"/>
                </a:highlight>
                <a:latin typeface="Courier New"/>
                <a:ea typeface="Courier New"/>
                <a:cs typeface="Courier New"/>
                <a:sym typeface="Courier New"/>
              </a:rPr>
              <a:t>"</a:t>
            </a:r>
            <a:r>
              <a:rPr lang="en-GB" sz="3000" dirty="0" err="1">
                <a:solidFill>
                  <a:srgbClr val="036A07"/>
                </a:solidFill>
                <a:highlight>
                  <a:srgbClr val="FFFFFF"/>
                </a:highlight>
                <a:latin typeface="Courier New"/>
                <a:ea typeface="Courier New"/>
                <a:cs typeface="Courier New"/>
                <a:sym typeface="Courier New"/>
              </a:rPr>
              <a:t>navbar</a:t>
            </a:r>
            <a:r>
              <a:rPr lang="en-GB" sz="3000" dirty="0">
                <a:solidFill>
                  <a:srgbClr val="036A07"/>
                </a:solidFill>
                <a:highlight>
                  <a:srgbClr val="FFFFFF"/>
                </a:highlight>
                <a:latin typeface="Courier New"/>
                <a:ea typeface="Courier New"/>
                <a:cs typeface="Courier New"/>
                <a:sym typeface="Courier New"/>
              </a:rPr>
              <a:t>-form"</a:t>
            </a:r>
            <a:r>
              <a:rPr lang="en-GB" sz="3000" dirty="0">
                <a:solidFill>
                  <a:srgbClr val="1C02FF"/>
                </a:solidFill>
                <a:highlight>
                  <a:srgbClr val="FFFFFF"/>
                </a:highlight>
                <a:latin typeface="Courier New"/>
                <a:ea typeface="Courier New"/>
                <a:cs typeface="Courier New"/>
                <a:sym typeface="Courier New"/>
              </a:rPr>
              <a:t>&gt;</a:t>
            </a:r>
          </a:p>
          <a:p>
            <a:pPr marL="38100" marR="38100" lvl="0" indent="349250">
              <a:lnSpc>
                <a:spcPct val="150000"/>
              </a:lnSpc>
            </a:pPr>
            <a:r>
              <a:rPr lang="en-GB" sz="3000" dirty="0" smtClean="0">
                <a:solidFill>
                  <a:srgbClr val="1C02FF"/>
                </a:solidFill>
                <a:latin typeface="Courier New"/>
                <a:ea typeface="Courier New"/>
                <a:cs typeface="Courier New"/>
                <a:sym typeface="Courier New"/>
              </a:rPr>
              <a:t>&lt;div </a:t>
            </a:r>
            <a:r>
              <a:rPr lang="en-GB" sz="3000" i="1" dirty="0" smtClean="0">
                <a:solidFill>
                  <a:srgbClr val="1C02FF"/>
                </a:solidFill>
                <a:latin typeface="Courier New"/>
                <a:ea typeface="Courier New"/>
                <a:cs typeface="Courier New"/>
                <a:sym typeface="Courier New"/>
              </a:rPr>
              <a:t>class</a:t>
            </a:r>
            <a:r>
              <a:rPr lang="en-GB" sz="3000" dirty="0" smtClean="0">
                <a:solidFill>
                  <a:srgbClr val="1C02FF"/>
                </a:solidFill>
                <a:latin typeface="Courier New"/>
                <a:ea typeface="Courier New"/>
                <a:cs typeface="Courier New"/>
                <a:sym typeface="Courier New"/>
              </a:rPr>
              <a:t>=</a:t>
            </a:r>
            <a:r>
              <a:rPr lang="en-GB" sz="3000" dirty="0" smtClean="0">
                <a:solidFill>
                  <a:srgbClr val="036A07"/>
                </a:solidFill>
                <a:latin typeface="Courier New"/>
                <a:ea typeface="Courier New"/>
                <a:cs typeface="Courier New"/>
                <a:sym typeface="Courier New"/>
              </a:rPr>
              <a:t>"form-group"</a:t>
            </a:r>
            <a:r>
              <a:rPr lang="en-GB" sz="3000" dirty="0" smtClean="0">
                <a:solidFill>
                  <a:srgbClr val="1C02FF"/>
                </a:solidFill>
                <a:latin typeface="Courier New"/>
                <a:ea typeface="Courier New"/>
                <a:cs typeface="Courier New"/>
                <a:sym typeface="Courier New"/>
              </a:rPr>
              <a:t>&gt;</a:t>
            </a:r>
            <a:r>
              <a:rPr lang="en-GB" sz="3000" dirty="0" smtClean="0">
                <a:latin typeface="Courier New"/>
                <a:ea typeface="Courier New"/>
                <a:cs typeface="Courier New"/>
                <a:sym typeface="Courier New"/>
              </a:rPr>
              <a:t/>
            </a:r>
            <a:br>
              <a:rPr lang="en-GB" sz="3000" dirty="0" smtClean="0">
                <a:latin typeface="Courier New"/>
                <a:ea typeface="Courier New"/>
                <a:cs typeface="Courier New"/>
                <a:sym typeface="Courier New"/>
              </a:rPr>
            </a:br>
            <a:r>
              <a:rPr lang="en-GB" sz="3000" dirty="0" smtClean="0">
                <a:latin typeface="Courier New"/>
                <a:ea typeface="Courier New"/>
                <a:cs typeface="Courier New"/>
                <a:sym typeface="Courier New"/>
              </a:rPr>
              <a:t>  		</a:t>
            </a:r>
            <a:r>
              <a:rPr lang="en-GB" sz="3000" dirty="0" smtClean="0">
                <a:solidFill>
                  <a:srgbClr val="1C02FF"/>
                </a:solidFill>
                <a:latin typeface="Courier New"/>
                <a:ea typeface="Courier New"/>
                <a:cs typeface="Courier New"/>
                <a:sym typeface="Courier New"/>
              </a:rPr>
              <a:t>&lt;input </a:t>
            </a:r>
            <a:r>
              <a:rPr lang="en-GB" sz="3000" i="1" dirty="0" smtClean="0">
                <a:solidFill>
                  <a:srgbClr val="1C02FF"/>
                </a:solidFill>
                <a:latin typeface="Courier New"/>
                <a:ea typeface="Courier New"/>
                <a:cs typeface="Courier New"/>
                <a:sym typeface="Courier New"/>
              </a:rPr>
              <a:t>type</a:t>
            </a:r>
            <a:r>
              <a:rPr lang="en-GB" sz="3000" dirty="0" smtClean="0">
                <a:solidFill>
                  <a:srgbClr val="1C02FF"/>
                </a:solidFill>
                <a:latin typeface="Courier New"/>
                <a:ea typeface="Courier New"/>
                <a:cs typeface="Courier New"/>
                <a:sym typeface="Courier New"/>
              </a:rPr>
              <a:t>=</a:t>
            </a:r>
            <a:r>
              <a:rPr lang="en-GB" sz="3000" dirty="0" smtClean="0">
                <a:solidFill>
                  <a:srgbClr val="036A07"/>
                </a:solidFill>
                <a:latin typeface="Courier New"/>
                <a:ea typeface="Courier New"/>
                <a:cs typeface="Courier New"/>
                <a:sym typeface="Courier New"/>
              </a:rPr>
              <a:t>"text"</a:t>
            </a:r>
            <a:r>
              <a:rPr lang="en-GB" sz="3000" dirty="0" smtClean="0">
                <a:solidFill>
                  <a:srgbClr val="1C02FF"/>
                </a:solidFill>
                <a:latin typeface="Courier New"/>
                <a:ea typeface="Courier New"/>
                <a:cs typeface="Courier New"/>
                <a:sym typeface="Courier New"/>
              </a:rPr>
              <a:t>&gt;</a:t>
            </a:r>
            <a:br>
              <a:rPr lang="en-GB" sz="3000" dirty="0" smtClean="0">
                <a:solidFill>
                  <a:srgbClr val="1C02FF"/>
                </a:solidFill>
                <a:latin typeface="Courier New"/>
                <a:ea typeface="Courier New"/>
                <a:cs typeface="Courier New"/>
                <a:sym typeface="Courier New"/>
              </a:rPr>
            </a:br>
            <a:r>
              <a:rPr lang="en-GB" sz="3000" dirty="0" smtClean="0">
                <a:latin typeface="Courier New"/>
                <a:ea typeface="Courier New"/>
                <a:cs typeface="Courier New"/>
                <a:sym typeface="Courier New"/>
              </a:rPr>
              <a:t>    ...</a:t>
            </a:r>
            <a:br>
              <a:rPr lang="en-GB" sz="3000" dirty="0" smtClean="0">
                <a:latin typeface="Courier New"/>
                <a:ea typeface="Courier New"/>
                <a:cs typeface="Courier New"/>
                <a:sym typeface="Courier New"/>
              </a:rPr>
            </a:br>
            <a:r>
              <a:rPr lang="en-GB" sz="3000" dirty="0" smtClean="0">
                <a:latin typeface="Courier New"/>
                <a:ea typeface="Courier New"/>
                <a:cs typeface="Courier New"/>
                <a:sym typeface="Courier New"/>
              </a:rPr>
              <a:t>	</a:t>
            </a:r>
            <a:r>
              <a:rPr lang="en-GB" sz="3000" dirty="0" smtClean="0">
                <a:solidFill>
                  <a:srgbClr val="1C02FF"/>
                </a:solidFill>
                <a:latin typeface="Courier New"/>
                <a:ea typeface="Courier New"/>
                <a:cs typeface="Courier New"/>
                <a:sym typeface="Courier New"/>
              </a:rPr>
              <a:t>&lt;/div&gt; </a:t>
            </a:r>
            <a:r>
              <a:rPr lang="en-GB" sz="3000" dirty="0" smtClean="0">
                <a:highlight>
                  <a:srgbClr val="FFFFFF"/>
                </a:highlight>
                <a:latin typeface="Courier New"/>
                <a:ea typeface="Courier New"/>
                <a:cs typeface="Courier New"/>
                <a:sym typeface="Courier New"/>
              </a:rPr>
              <a:t/>
            </a:r>
            <a:br>
              <a:rPr lang="en-GB" sz="3000" dirty="0" smtClean="0">
                <a:highlight>
                  <a:srgbClr val="FFFFFF"/>
                </a:highlight>
                <a:latin typeface="Courier New"/>
                <a:ea typeface="Courier New"/>
                <a:cs typeface="Courier New"/>
                <a:sym typeface="Courier New"/>
              </a:rPr>
            </a:br>
            <a:r>
              <a:rPr lang="en-GB" sz="3000" dirty="0" smtClean="0">
                <a:solidFill>
                  <a:srgbClr val="1C02FF"/>
                </a:solidFill>
                <a:highlight>
                  <a:srgbClr val="FFFFFF"/>
                </a:highlight>
                <a:latin typeface="Courier New"/>
                <a:ea typeface="Courier New"/>
                <a:cs typeface="Courier New"/>
                <a:sym typeface="Courier New"/>
              </a:rPr>
              <a:t>&lt;/</a:t>
            </a:r>
            <a:r>
              <a:rPr lang="en-GB" sz="3000" dirty="0">
                <a:solidFill>
                  <a:srgbClr val="1C02FF"/>
                </a:solidFill>
                <a:highlight>
                  <a:srgbClr val="FFFFFF"/>
                </a:highlight>
                <a:latin typeface="Courier New"/>
                <a:ea typeface="Courier New"/>
                <a:cs typeface="Courier New"/>
                <a:sym typeface="Courier New"/>
              </a:rPr>
              <a:t>form&gt;</a:t>
            </a:r>
          </a:p>
          <a:p>
            <a:pPr lvl="0" rtl="0">
              <a:spcBef>
                <a:spcPts val="0"/>
              </a:spcBef>
              <a:buNone/>
            </a:pPr>
            <a:endParaRPr sz="3000">
              <a:solidFill>
                <a:srgbClr val="FFFFFF"/>
              </a:solidFill>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ctrTitle"/>
          </p:nvPr>
        </p:nvSpPr>
        <p:spPr>
          <a:xfrm>
            <a:off x="311700" y="900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form-control</a:t>
            </a:r>
          </a:p>
        </p:txBody>
      </p:sp>
      <p:sp>
        <p:nvSpPr>
          <p:cNvPr id="265" name="Shape 265"/>
          <p:cNvSpPr txBox="1">
            <a:spLocks noGrp="1"/>
          </p:cNvSpPr>
          <p:nvPr>
            <p:ph type="ctrTitle"/>
          </p:nvPr>
        </p:nvSpPr>
        <p:spPr>
          <a:xfrm>
            <a:off x="311700" y="2805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Styling form elements inside form-group.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5"/>
                                        </p:tgtEl>
                                        <p:attrNameLst>
                                          <p:attrName>style.visibility</p:attrName>
                                        </p:attrNameLst>
                                      </p:cBhvr>
                                      <p:to>
                                        <p:strVal val="visible"/>
                                      </p:to>
                                    </p:set>
                                    <p:animEffect transition="in" filter="fade">
                                      <p:cBhvr>
                                        <p:cTn id="7" dur="10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311700" y="138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000000"/>
                </a:solidFill>
                <a:latin typeface="Roboto"/>
                <a:ea typeface="Roboto"/>
                <a:cs typeface="Roboto"/>
                <a:sym typeface="Roboto"/>
              </a:rPr>
              <a:t>Responsive</a:t>
            </a:r>
          </a:p>
        </p:txBody>
      </p:sp>
      <p:pic>
        <p:nvPicPr>
          <p:cNvPr id="86" name="Shape 86" descr="devices.png"/>
          <p:cNvPicPr preferRelativeResize="0"/>
          <p:nvPr/>
        </p:nvPicPr>
        <p:blipFill>
          <a:blip r:embed="rId3">
            <a:alphaModFix/>
          </a:blip>
          <a:stretch>
            <a:fillRect/>
          </a:stretch>
        </p:blipFill>
        <p:spPr>
          <a:xfrm>
            <a:off x="152400" y="1349475"/>
            <a:ext cx="8839200" cy="318211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ctrTitle"/>
          </p:nvPr>
        </p:nvSpPr>
        <p:spPr>
          <a:xfrm>
            <a:off x="228600" y="361950"/>
            <a:ext cx="8610600" cy="4572000"/>
          </a:xfrm>
          <a:prstGeom prst="rect">
            <a:avLst/>
          </a:prstGeom>
          <a:solidFill>
            <a:schemeClr val="bg1"/>
          </a:solidFill>
        </p:spPr>
        <p:txBody>
          <a:bodyPr wrap="square" lIns="91425" tIns="91425" rIns="91425" bIns="91425" anchor="b" anchorCtr="0">
            <a:noAutofit/>
          </a:bodyPr>
          <a:lstStyle/>
          <a:p>
            <a:pPr marL="38100" marR="38100" lvl="0" indent="-69850" algn="l" rtl="0">
              <a:lnSpc>
                <a:spcPct val="150000"/>
              </a:lnSpc>
              <a:spcBef>
                <a:spcPts val="0"/>
              </a:spcBef>
              <a:buClr>
                <a:schemeClr val="dk1"/>
              </a:buClr>
              <a:buSzPct val="45833"/>
              <a:buFont typeface="Arial"/>
              <a:buNone/>
            </a:pPr>
            <a:r>
              <a:rPr lang="en-GB" sz="2400" dirty="0">
                <a:solidFill>
                  <a:srgbClr val="1C02FF"/>
                </a:solidFill>
                <a:highlight>
                  <a:srgbClr val="FFFFFF"/>
                </a:highlight>
                <a:latin typeface="Courier New"/>
                <a:ea typeface="Courier New"/>
                <a:cs typeface="Courier New"/>
                <a:sym typeface="Courier New"/>
              </a:rPr>
              <a:t>&lt;form </a:t>
            </a:r>
            <a:r>
              <a:rPr lang="en-GB" sz="2400" i="1" dirty="0">
                <a:solidFill>
                  <a:srgbClr val="1C02FF"/>
                </a:solidFill>
                <a:highlight>
                  <a:srgbClr val="FFFFFF"/>
                </a:highlight>
                <a:latin typeface="Courier New"/>
                <a:ea typeface="Courier New"/>
                <a:cs typeface="Courier New"/>
                <a:sym typeface="Courier New"/>
              </a:rPr>
              <a:t>class</a:t>
            </a:r>
            <a:r>
              <a:rPr lang="en-GB" sz="2400" dirty="0">
                <a:solidFill>
                  <a:srgbClr val="1C02FF"/>
                </a:solidFill>
                <a:highlight>
                  <a:srgbClr val="FFFFFF"/>
                </a:highlight>
                <a:latin typeface="Courier New"/>
                <a:ea typeface="Courier New"/>
                <a:cs typeface="Courier New"/>
                <a:sym typeface="Courier New"/>
              </a:rPr>
              <a:t>=</a:t>
            </a:r>
            <a:r>
              <a:rPr lang="en-GB" sz="2400" dirty="0">
                <a:solidFill>
                  <a:srgbClr val="036A07"/>
                </a:solidFill>
                <a:highlight>
                  <a:srgbClr val="FFFFFF"/>
                </a:highlight>
                <a:latin typeface="Courier New"/>
                <a:ea typeface="Courier New"/>
                <a:cs typeface="Courier New"/>
                <a:sym typeface="Courier New"/>
              </a:rPr>
              <a:t>"</a:t>
            </a:r>
            <a:r>
              <a:rPr lang="en-GB" sz="2400" dirty="0" err="1">
                <a:solidFill>
                  <a:srgbClr val="036A07"/>
                </a:solidFill>
                <a:highlight>
                  <a:srgbClr val="FFFFFF"/>
                </a:highlight>
                <a:latin typeface="Courier New"/>
                <a:ea typeface="Courier New"/>
                <a:cs typeface="Courier New"/>
                <a:sym typeface="Courier New"/>
              </a:rPr>
              <a:t>navbar</a:t>
            </a:r>
            <a:r>
              <a:rPr lang="en-GB" sz="2400" dirty="0">
                <a:solidFill>
                  <a:srgbClr val="036A07"/>
                </a:solidFill>
                <a:highlight>
                  <a:srgbClr val="FFFFFF"/>
                </a:highlight>
                <a:latin typeface="Courier New"/>
                <a:ea typeface="Courier New"/>
                <a:cs typeface="Courier New"/>
                <a:sym typeface="Courier New"/>
              </a:rPr>
              <a:t>-form"</a:t>
            </a:r>
            <a:r>
              <a:rPr lang="en-GB" sz="2400" dirty="0">
                <a:solidFill>
                  <a:srgbClr val="1C02FF"/>
                </a:solidFill>
                <a:highlight>
                  <a:srgbClr val="FFFFFF"/>
                </a:highlight>
                <a:latin typeface="Courier New"/>
                <a:ea typeface="Courier New"/>
                <a:cs typeface="Courier New"/>
                <a:sym typeface="Courier New"/>
              </a:rPr>
              <a:t>&gt;</a:t>
            </a:r>
          </a:p>
          <a:p>
            <a:pPr marL="38100" marR="38100" lvl="0" indent="349250" algn="l" rtl="0">
              <a:lnSpc>
                <a:spcPct val="150000"/>
              </a:lnSpc>
              <a:spcBef>
                <a:spcPts val="0"/>
              </a:spcBef>
              <a:buClr>
                <a:schemeClr val="dk1"/>
              </a:buClr>
              <a:buSzPct val="45833"/>
              <a:buFont typeface="Arial"/>
              <a:buNone/>
            </a:pPr>
            <a:r>
              <a:rPr lang="en-GB" sz="2400" dirty="0">
                <a:solidFill>
                  <a:srgbClr val="1C02FF"/>
                </a:solidFill>
                <a:latin typeface="Courier New"/>
                <a:ea typeface="Courier New"/>
                <a:cs typeface="Courier New"/>
                <a:sym typeface="Courier New"/>
              </a:rPr>
              <a:t>&lt;div </a:t>
            </a:r>
            <a:r>
              <a:rPr lang="en-GB" sz="2400" i="1" dirty="0">
                <a:solidFill>
                  <a:srgbClr val="1C02FF"/>
                </a:solidFill>
                <a:latin typeface="Courier New"/>
                <a:ea typeface="Courier New"/>
                <a:cs typeface="Courier New"/>
                <a:sym typeface="Courier New"/>
              </a:rPr>
              <a:t>class</a:t>
            </a:r>
            <a:r>
              <a:rPr lang="en-GB" sz="2400" dirty="0">
                <a:solidFill>
                  <a:srgbClr val="1C02FF"/>
                </a:solidFill>
                <a:latin typeface="Courier New"/>
                <a:ea typeface="Courier New"/>
                <a:cs typeface="Courier New"/>
                <a:sym typeface="Courier New"/>
              </a:rPr>
              <a:t>=</a:t>
            </a:r>
            <a:r>
              <a:rPr lang="en-GB" sz="2400" dirty="0">
                <a:solidFill>
                  <a:srgbClr val="036A07"/>
                </a:solidFill>
                <a:latin typeface="Courier New"/>
                <a:ea typeface="Courier New"/>
                <a:cs typeface="Courier New"/>
                <a:sym typeface="Courier New"/>
              </a:rPr>
              <a:t>"form-group"</a:t>
            </a:r>
            <a:r>
              <a:rPr lang="en-GB" sz="2400" dirty="0">
                <a:solidFill>
                  <a:srgbClr val="1C02FF"/>
                </a:solidFill>
                <a:latin typeface="Courier New"/>
                <a:ea typeface="Courier New"/>
                <a:cs typeface="Courier New"/>
                <a:sym typeface="Courier New"/>
              </a:rPr>
              <a:t>&gt;</a:t>
            </a:r>
            <a:r>
              <a:rPr lang="en-GB" sz="2400" dirty="0">
                <a:latin typeface="Courier New"/>
                <a:ea typeface="Courier New"/>
                <a:cs typeface="Courier New"/>
                <a:sym typeface="Courier New"/>
              </a:rPr>
              <a:t/>
            </a:r>
            <a:br>
              <a:rPr lang="en-GB" sz="2400" dirty="0">
                <a:latin typeface="Courier New"/>
                <a:ea typeface="Courier New"/>
                <a:cs typeface="Courier New"/>
                <a:sym typeface="Courier New"/>
              </a:rPr>
            </a:br>
            <a:r>
              <a:rPr lang="en-GB" sz="2400" dirty="0">
                <a:latin typeface="Courier New"/>
                <a:ea typeface="Courier New"/>
                <a:cs typeface="Courier New"/>
                <a:sym typeface="Courier New"/>
              </a:rPr>
              <a:t>  	</a:t>
            </a:r>
            <a:r>
              <a:rPr lang="en-GB" sz="2400" dirty="0" smtClean="0">
                <a:solidFill>
                  <a:srgbClr val="1C02FF"/>
                </a:solidFill>
                <a:latin typeface="Courier New"/>
                <a:ea typeface="Courier New"/>
                <a:cs typeface="Courier New"/>
                <a:sym typeface="Courier New"/>
              </a:rPr>
              <a:t>&lt;</a:t>
            </a:r>
            <a:r>
              <a:rPr lang="en-GB" sz="2400" dirty="0">
                <a:solidFill>
                  <a:srgbClr val="1C02FF"/>
                </a:solidFill>
                <a:latin typeface="Courier New"/>
                <a:ea typeface="Courier New"/>
                <a:cs typeface="Courier New"/>
                <a:sym typeface="Courier New"/>
              </a:rPr>
              <a:t>input </a:t>
            </a:r>
            <a:r>
              <a:rPr lang="en-GB" sz="2400" i="1" dirty="0">
                <a:solidFill>
                  <a:srgbClr val="1C02FF"/>
                </a:solidFill>
                <a:latin typeface="Courier New"/>
                <a:ea typeface="Courier New"/>
                <a:cs typeface="Courier New"/>
                <a:sym typeface="Courier New"/>
              </a:rPr>
              <a:t>type</a:t>
            </a:r>
            <a:r>
              <a:rPr lang="en-GB" sz="2400" dirty="0">
                <a:solidFill>
                  <a:srgbClr val="1C02FF"/>
                </a:solidFill>
                <a:latin typeface="Courier New"/>
                <a:ea typeface="Courier New"/>
                <a:cs typeface="Courier New"/>
                <a:sym typeface="Courier New"/>
              </a:rPr>
              <a:t>=</a:t>
            </a:r>
            <a:r>
              <a:rPr lang="en-GB" sz="2400" dirty="0">
                <a:solidFill>
                  <a:srgbClr val="036A07"/>
                </a:solidFill>
                <a:latin typeface="Courier New"/>
                <a:ea typeface="Courier New"/>
                <a:cs typeface="Courier New"/>
                <a:sym typeface="Courier New"/>
              </a:rPr>
              <a:t>"text" </a:t>
            </a:r>
            <a:r>
              <a:rPr lang="en-GB" sz="2400" i="1" dirty="0">
                <a:solidFill>
                  <a:srgbClr val="1C02FF"/>
                </a:solidFill>
                <a:latin typeface="Courier New"/>
                <a:ea typeface="Courier New"/>
                <a:cs typeface="Courier New"/>
                <a:sym typeface="Courier New"/>
              </a:rPr>
              <a:t>class</a:t>
            </a:r>
            <a:r>
              <a:rPr lang="en-GB" sz="2400" dirty="0">
                <a:solidFill>
                  <a:srgbClr val="1C02FF"/>
                </a:solidFill>
                <a:latin typeface="Courier New"/>
                <a:ea typeface="Courier New"/>
                <a:cs typeface="Courier New"/>
                <a:sym typeface="Courier New"/>
              </a:rPr>
              <a:t>=</a:t>
            </a:r>
            <a:r>
              <a:rPr lang="en-GB" sz="2400" dirty="0">
                <a:solidFill>
                  <a:srgbClr val="036A07"/>
                </a:solidFill>
                <a:latin typeface="Courier New"/>
                <a:ea typeface="Courier New"/>
                <a:cs typeface="Courier New"/>
                <a:sym typeface="Courier New"/>
              </a:rPr>
              <a:t>"form-control"</a:t>
            </a:r>
            <a:r>
              <a:rPr lang="en-GB" sz="2400" dirty="0">
                <a:solidFill>
                  <a:srgbClr val="1C02FF"/>
                </a:solidFill>
                <a:latin typeface="Courier New"/>
                <a:ea typeface="Courier New"/>
                <a:cs typeface="Courier New"/>
                <a:sym typeface="Courier New"/>
              </a:rPr>
              <a:t>&gt;</a:t>
            </a:r>
            <a:r>
              <a:rPr lang="en-GB" sz="2400" dirty="0">
                <a:latin typeface="Courier New"/>
                <a:ea typeface="Courier New"/>
                <a:cs typeface="Courier New"/>
                <a:sym typeface="Courier New"/>
              </a:rPr>
              <a:t/>
            </a:r>
            <a:br>
              <a:rPr lang="en-GB" sz="2400" dirty="0">
                <a:latin typeface="Courier New"/>
                <a:ea typeface="Courier New"/>
                <a:cs typeface="Courier New"/>
                <a:sym typeface="Courier New"/>
              </a:rPr>
            </a:br>
            <a:r>
              <a:rPr lang="en-GB" sz="2400" dirty="0">
                <a:latin typeface="Courier New"/>
                <a:ea typeface="Courier New"/>
                <a:cs typeface="Courier New"/>
                <a:sym typeface="Courier New"/>
              </a:rPr>
              <a:t>	</a:t>
            </a:r>
            <a:r>
              <a:rPr lang="en-GB" sz="2400" dirty="0">
                <a:solidFill>
                  <a:srgbClr val="1C02FF"/>
                </a:solidFill>
                <a:latin typeface="Courier New"/>
                <a:ea typeface="Courier New"/>
                <a:cs typeface="Courier New"/>
                <a:sym typeface="Courier New"/>
              </a:rPr>
              <a:t>&lt;/div&gt;</a:t>
            </a:r>
            <a:r>
              <a:rPr lang="en-GB" sz="2400" dirty="0">
                <a:highlight>
                  <a:srgbClr val="FFFFFF"/>
                </a:highlight>
                <a:latin typeface="Courier New"/>
                <a:ea typeface="Courier New"/>
                <a:cs typeface="Courier New"/>
                <a:sym typeface="Courier New"/>
              </a:rPr>
              <a:t/>
            </a:r>
            <a:br>
              <a:rPr lang="en-GB" sz="2400" dirty="0">
                <a:highlight>
                  <a:srgbClr val="FFFFFF"/>
                </a:highlight>
                <a:latin typeface="Courier New"/>
                <a:ea typeface="Courier New"/>
                <a:cs typeface="Courier New"/>
                <a:sym typeface="Courier New"/>
              </a:rPr>
            </a:br>
            <a:r>
              <a:rPr lang="en-GB" sz="2400" dirty="0">
                <a:solidFill>
                  <a:srgbClr val="1C02FF"/>
                </a:solidFill>
                <a:highlight>
                  <a:srgbClr val="FFFFFF"/>
                </a:highlight>
                <a:latin typeface="Courier New"/>
                <a:ea typeface="Courier New"/>
                <a:cs typeface="Courier New"/>
                <a:sym typeface="Courier New"/>
              </a:rPr>
              <a:t>&lt;/form&gt;</a:t>
            </a:r>
          </a:p>
          <a:p>
            <a:pPr lvl="0" rtl="0">
              <a:spcBef>
                <a:spcPts val="0"/>
              </a:spcBef>
              <a:buNone/>
            </a:pPr>
            <a:endParaRPr sz="2400">
              <a:solidFill>
                <a:srgbClr val="FFFFFF"/>
              </a:solidFill>
              <a:latin typeface="Courier New"/>
              <a:ea typeface="Courier New"/>
              <a:cs typeface="Courier New"/>
              <a:sym typeface="Courier New"/>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ctrTitle"/>
          </p:nvPr>
        </p:nvSpPr>
        <p:spPr>
          <a:xfrm>
            <a:off x="311700" y="19677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Make it Responsive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ctrTitle"/>
          </p:nvPr>
        </p:nvSpPr>
        <p:spPr>
          <a:xfrm>
            <a:off x="311700" y="25011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navbar-collapse</a:t>
            </a:r>
          </a:p>
        </p:txBody>
      </p:sp>
      <p:sp>
        <p:nvSpPr>
          <p:cNvPr id="286" name="Shape 286"/>
          <p:cNvSpPr txBox="1">
            <a:spLocks noGrp="1"/>
          </p:cNvSpPr>
          <p:nvPr>
            <p:ph type="ctrTitle"/>
          </p:nvPr>
        </p:nvSpPr>
        <p:spPr>
          <a:xfrm>
            <a:off x="311700" y="10533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collapse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ctrTitle"/>
          </p:nvPr>
        </p:nvSpPr>
        <p:spPr>
          <a:xfrm>
            <a:off x="464100" y="1301150"/>
            <a:ext cx="8520600" cy="3108600"/>
          </a:xfrm>
          <a:prstGeom prst="rect">
            <a:avLst/>
          </a:prstGeom>
        </p:spPr>
        <p:txBody>
          <a:bodyPr wrap="square" lIns="91425" tIns="91425" rIns="91425" bIns="91425" anchor="b" anchorCtr="0">
            <a:noAutofit/>
          </a:bodyPr>
          <a:lstStyle/>
          <a:p>
            <a:pPr marL="38100" marR="38100" lvl="0" indent="-69850" algn="l" rtl="0">
              <a:lnSpc>
                <a:spcPct val="150000"/>
              </a:lnSpc>
              <a:spcBef>
                <a:spcPts val="0"/>
              </a:spcBef>
              <a:buClr>
                <a:schemeClr val="dk1"/>
              </a:buClr>
              <a:buSzPct val="37931"/>
              <a:buFont typeface="Arial"/>
              <a:buNone/>
            </a:pPr>
            <a:r>
              <a:rPr lang="en-GB" sz="2850">
                <a:solidFill>
                  <a:srgbClr val="1C02FF"/>
                </a:solidFill>
                <a:highlight>
                  <a:srgbClr val="FFFFFF"/>
                </a:highlight>
                <a:latin typeface="Courier New"/>
                <a:ea typeface="Courier New"/>
                <a:cs typeface="Courier New"/>
                <a:sym typeface="Courier New"/>
              </a:rPr>
              <a:t>&lt;div </a:t>
            </a:r>
            <a:r>
              <a:rPr lang="en-GB" sz="2850" i="1">
                <a:solidFill>
                  <a:srgbClr val="1C02FF"/>
                </a:solidFill>
                <a:highlight>
                  <a:srgbClr val="FFFFFF"/>
                </a:highlight>
                <a:latin typeface="Courier New"/>
                <a:ea typeface="Courier New"/>
                <a:cs typeface="Courier New"/>
                <a:sym typeface="Courier New"/>
              </a:rPr>
              <a:t>class</a:t>
            </a:r>
            <a:r>
              <a:rPr lang="en-GB" sz="2850">
                <a:solidFill>
                  <a:srgbClr val="1C02FF"/>
                </a:solidFill>
                <a:highlight>
                  <a:srgbClr val="FFFFFF"/>
                </a:highlight>
                <a:latin typeface="Courier New"/>
                <a:ea typeface="Courier New"/>
                <a:cs typeface="Courier New"/>
                <a:sym typeface="Courier New"/>
              </a:rPr>
              <a:t>=</a:t>
            </a:r>
            <a:r>
              <a:rPr lang="en-GB" sz="2850">
                <a:solidFill>
                  <a:srgbClr val="036A07"/>
                </a:solidFill>
                <a:highlight>
                  <a:srgbClr val="FFFFFF"/>
                </a:highlight>
                <a:latin typeface="Courier New"/>
                <a:ea typeface="Courier New"/>
                <a:cs typeface="Courier New"/>
                <a:sym typeface="Courier New"/>
              </a:rPr>
              <a:t>"collapse navbar-collapse"</a:t>
            </a:r>
            <a:r>
              <a:rPr lang="en-GB" sz="2850">
                <a:solidFill>
                  <a:srgbClr val="1C02FF"/>
                </a:solidFill>
                <a:highlight>
                  <a:srgbClr val="FFFFFF"/>
                </a:highlight>
                <a:latin typeface="Courier New"/>
                <a:ea typeface="Courier New"/>
                <a:cs typeface="Courier New"/>
                <a:sym typeface="Courier New"/>
              </a:rPr>
              <a:t>&gt;</a:t>
            </a:r>
            <a:r>
              <a:rPr lang="en-GB" sz="2850">
                <a:highlight>
                  <a:srgbClr val="FFFFFF"/>
                </a:highlight>
                <a:latin typeface="Courier New"/>
                <a:ea typeface="Courier New"/>
                <a:cs typeface="Courier New"/>
                <a:sym typeface="Courier New"/>
              </a:rPr>
              <a:t/>
            </a:r>
            <a:br>
              <a:rPr lang="en-GB" sz="2850">
                <a:highlight>
                  <a:srgbClr val="FFFFFF"/>
                </a:highlight>
                <a:latin typeface="Courier New"/>
                <a:ea typeface="Courier New"/>
                <a:cs typeface="Courier New"/>
                <a:sym typeface="Courier New"/>
              </a:rPr>
            </a:br>
            <a:r>
              <a:rPr lang="en-GB" sz="2850">
                <a:highlight>
                  <a:srgbClr val="FFFFFF"/>
                </a:highlight>
                <a:latin typeface="Courier New"/>
                <a:ea typeface="Courier New"/>
                <a:cs typeface="Courier New"/>
                <a:sym typeface="Courier New"/>
              </a:rPr>
              <a:t>    </a:t>
            </a:r>
            <a:r>
              <a:rPr lang="en-GB" sz="2850" i="1">
                <a:solidFill>
                  <a:srgbClr val="0066FF"/>
                </a:solidFill>
                <a:highlight>
                  <a:srgbClr val="FFFFFF"/>
                </a:highlight>
                <a:latin typeface="Courier New"/>
                <a:ea typeface="Courier New"/>
                <a:cs typeface="Courier New"/>
                <a:sym typeface="Courier New"/>
              </a:rPr>
              <a:t>&lt;!--Contents here--&gt;</a:t>
            </a:r>
            <a:r>
              <a:rPr lang="en-GB" sz="2850">
                <a:highlight>
                  <a:srgbClr val="FFFFFF"/>
                </a:highlight>
                <a:latin typeface="Courier New"/>
                <a:ea typeface="Courier New"/>
                <a:cs typeface="Courier New"/>
                <a:sym typeface="Courier New"/>
              </a:rPr>
              <a:t/>
            </a:r>
            <a:br>
              <a:rPr lang="en-GB" sz="2850">
                <a:highlight>
                  <a:srgbClr val="FFFFFF"/>
                </a:highlight>
                <a:latin typeface="Courier New"/>
                <a:ea typeface="Courier New"/>
                <a:cs typeface="Courier New"/>
                <a:sym typeface="Courier New"/>
              </a:rPr>
            </a:br>
            <a:r>
              <a:rPr lang="en-GB" sz="2850">
                <a:solidFill>
                  <a:srgbClr val="1C02FF"/>
                </a:solidFill>
                <a:highlight>
                  <a:srgbClr val="FFFFFF"/>
                </a:highlight>
                <a:latin typeface="Courier New"/>
                <a:ea typeface="Courier New"/>
                <a:cs typeface="Courier New"/>
                <a:sym typeface="Courier New"/>
              </a:rPr>
              <a:t>&lt;/div&gt;</a:t>
            </a:r>
          </a:p>
          <a:p>
            <a:pPr lvl="0" rtl="0">
              <a:spcBef>
                <a:spcPts val="0"/>
              </a:spcBef>
              <a:buNone/>
            </a:pPr>
            <a:endParaRPr>
              <a:solidFill>
                <a:srgbClr val="FFFFFF"/>
              </a:solidFill>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ctrTitle"/>
          </p:nvPr>
        </p:nvSpPr>
        <p:spPr>
          <a:xfrm>
            <a:off x="311700" y="19677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Navbar Positioning</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ctrTitle"/>
          </p:nvPr>
        </p:nvSpPr>
        <p:spPr>
          <a:xfrm>
            <a:off x="311700" y="25011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navbar-right</a:t>
            </a:r>
          </a:p>
        </p:txBody>
      </p:sp>
      <p:sp>
        <p:nvSpPr>
          <p:cNvPr id="307" name="Shape 307"/>
          <p:cNvSpPr txBox="1">
            <a:spLocks noGrp="1"/>
          </p:cNvSpPr>
          <p:nvPr>
            <p:ph type="ctrTitle"/>
          </p:nvPr>
        </p:nvSpPr>
        <p:spPr>
          <a:xfrm>
            <a:off x="311700" y="10533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navbar-left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ctrTitle"/>
          </p:nvPr>
        </p:nvSpPr>
        <p:spPr>
          <a:xfrm>
            <a:off x="533400" y="514350"/>
            <a:ext cx="8153400" cy="4343400"/>
          </a:xfrm>
          <a:prstGeom prst="rect">
            <a:avLst/>
          </a:prstGeom>
          <a:solidFill>
            <a:schemeClr val="bg1"/>
          </a:solidFill>
        </p:spPr>
        <p:txBody>
          <a:bodyPr wrap="square" lIns="91425" tIns="91425" rIns="91425" bIns="91425" anchor="b" anchorCtr="0">
            <a:noAutofit/>
          </a:bodyPr>
          <a:lstStyle/>
          <a:p>
            <a:pPr marL="38100" marR="38100" lvl="0" indent="-69850" algn="l" rtl="0">
              <a:lnSpc>
                <a:spcPct val="150000"/>
              </a:lnSpc>
              <a:spcBef>
                <a:spcPts val="0"/>
              </a:spcBef>
              <a:buClr>
                <a:schemeClr val="dk1"/>
              </a:buClr>
              <a:buSzPct val="45833"/>
              <a:buFont typeface="Arial"/>
              <a:buNone/>
            </a:pPr>
            <a:r>
              <a:rPr lang="en-GB" sz="2400" dirty="0">
                <a:solidFill>
                  <a:srgbClr val="1C02FF"/>
                </a:solidFill>
                <a:highlight>
                  <a:srgbClr val="FFFFFF"/>
                </a:highlight>
                <a:latin typeface="Courier New"/>
                <a:ea typeface="Courier New"/>
                <a:cs typeface="Courier New"/>
                <a:sym typeface="Courier New"/>
              </a:rPr>
              <a:t>&lt;form </a:t>
            </a:r>
            <a:r>
              <a:rPr lang="en-GB" sz="2400" i="1" dirty="0">
                <a:solidFill>
                  <a:srgbClr val="1C02FF"/>
                </a:solidFill>
                <a:highlight>
                  <a:srgbClr val="FFFFFF"/>
                </a:highlight>
                <a:latin typeface="Courier New"/>
                <a:ea typeface="Courier New"/>
                <a:cs typeface="Courier New"/>
                <a:sym typeface="Courier New"/>
              </a:rPr>
              <a:t>class</a:t>
            </a:r>
            <a:r>
              <a:rPr lang="en-GB" sz="2400" dirty="0">
                <a:solidFill>
                  <a:srgbClr val="1C02FF"/>
                </a:solidFill>
                <a:highlight>
                  <a:srgbClr val="FFFFFF"/>
                </a:highlight>
                <a:latin typeface="Courier New"/>
                <a:ea typeface="Courier New"/>
                <a:cs typeface="Courier New"/>
                <a:sym typeface="Courier New"/>
              </a:rPr>
              <a:t>=</a:t>
            </a:r>
            <a:r>
              <a:rPr lang="en-GB" sz="2400" dirty="0">
                <a:solidFill>
                  <a:srgbClr val="036A07"/>
                </a:solidFill>
                <a:highlight>
                  <a:srgbClr val="FFFFFF"/>
                </a:highlight>
                <a:latin typeface="Courier New"/>
                <a:ea typeface="Courier New"/>
                <a:cs typeface="Courier New"/>
                <a:sym typeface="Courier New"/>
              </a:rPr>
              <a:t>"</a:t>
            </a:r>
            <a:r>
              <a:rPr lang="en-GB" sz="2400" dirty="0" err="1">
                <a:solidFill>
                  <a:srgbClr val="036A07"/>
                </a:solidFill>
                <a:highlight>
                  <a:srgbClr val="FFFFFF"/>
                </a:highlight>
                <a:latin typeface="Courier New"/>
                <a:ea typeface="Courier New"/>
                <a:cs typeface="Courier New"/>
                <a:sym typeface="Courier New"/>
              </a:rPr>
              <a:t>navbar</a:t>
            </a:r>
            <a:r>
              <a:rPr lang="en-GB" sz="2400" dirty="0">
                <a:solidFill>
                  <a:srgbClr val="036A07"/>
                </a:solidFill>
                <a:highlight>
                  <a:srgbClr val="FFFFFF"/>
                </a:highlight>
                <a:latin typeface="Courier New"/>
                <a:ea typeface="Courier New"/>
                <a:cs typeface="Courier New"/>
                <a:sym typeface="Courier New"/>
              </a:rPr>
              <a:t>-form </a:t>
            </a:r>
            <a:r>
              <a:rPr lang="en-GB" sz="2400" dirty="0" err="1">
                <a:solidFill>
                  <a:srgbClr val="036A07"/>
                </a:solidFill>
                <a:highlight>
                  <a:srgbClr val="FFFFFF"/>
                </a:highlight>
                <a:latin typeface="Courier New"/>
                <a:ea typeface="Courier New"/>
                <a:cs typeface="Courier New"/>
                <a:sym typeface="Courier New"/>
              </a:rPr>
              <a:t>navbar</a:t>
            </a:r>
            <a:r>
              <a:rPr lang="en-GB" sz="2400" dirty="0">
                <a:solidFill>
                  <a:srgbClr val="036A07"/>
                </a:solidFill>
                <a:highlight>
                  <a:srgbClr val="FFFFFF"/>
                </a:highlight>
                <a:latin typeface="Courier New"/>
                <a:ea typeface="Courier New"/>
                <a:cs typeface="Courier New"/>
                <a:sym typeface="Courier New"/>
              </a:rPr>
              <a:t>-right"</a:t>
            </a:r>
            <a:r>
              <a:rPr lang="en-GB" sz="2400" dirty="0">
                <a:solidFill>
                  <a:srgbClr val="1C02FF"/>
                </a:solidFill>
                <a:highlight>
                  <a:srgbClr val="FFFFFF"/>
                </a:highlight>
                <a:latin typeface="Courier New"/>
                <a:ea typeface="Courier New"/>
                <a:cs typeface="Courier New"/>
                <a:sym typeface="Courier New"/>
              </a:rPr>
              <a:t>&gt;</a:t>
            </a:r>
          </a:p>
          <a:p>
            <a:pPr marL="38100" marR="38100" lvl="0" indent="349250" algn="l" rtl="0">
              <a:lnSpc>
                <a:spcPct val="150000"/>
              </a:lnSpc>
              <a:spcBef>
                <a:spcPts val="0"/>
              </a:spcBef>
              <a:buClr>
                <a:schemeClr val="dk1"/>
              </a:buClr>
              <a:buSzPct val="45833"/>
              <a:buFont typeface="Arial"/>
              <a:buNone/>
            </a:pPr>
            <a:r>
              <a:rPr lang="en-GB" sz="2400" dirty="0">
                <a:solidFill>
                  <a:srgbClr val="1C02FF"/>
                </a:solidFill>
                <a:latin typeface="Courier New"/>
                <a:ea typeface="Courier New"/>
                <a:cs typeface="Courier New"/>
                <a:sym typeface="Courier New"/>
              </a:rPr>
              <a:t>&lt;div </a:t>
            </a:r>
            <a:r>
              <a:rPr lang="en-GB" sz="2400" i="1" dirty="0">
                <a:solidFill>
                  <a:srgbClr val="1C02FF"/>
                </a:solidFill>
                <a:latin typeface="Courier New"/>
                <a:ea typeface="Courier New"/>
                <a:cs typeface="Courier New"/>
                <a:sym typeface="Courier New"/>
              </a:rPr>
              <a:t>class</a:t>
            </a:r>
            <a:r>
              <a:rPr lang="en-GB" sz="2400" dirty="0">
                <a:solidFill>
                  <a:srgbClr val="1C02FF"/>
                </a:solidFill>
                <a:latin typeface="Courier New"/>
                <a:ea typeface="Courier New"/>
                <a:cs typeface="Courier New"/>
                <a:sym typeface="Courier New"/>
              </a:rPr>
              <a:t>=</a:t>
            </a:r>
            <a:r>
              <a:rPr lang="en-GB" sz="2400" dirty="0">
                <a:solidFill>
                  <a:srgbClr val="036A07"/>
                </a:solidFill>
                <a:latin typeface="Courier New"/>
                <a:ea typeface="Courier New"/>
                <a:cs typeface="Courier New"/>
                <a:sym typeface="Courier New"/>
              </a:rPr>
              <a:t>"form-group"</a:t>
            </a:r>
            <a:r>
              <a:rPr lang="en-GB" sz="2400" dirty="0">
                <a:solidFill>
                  <a:srgbClr val="1C02FF"/>
                </a:solidFill>
                <a:latin typeface="Courier New"/>
                <a:ea typeface="Courier New"/>
                <a:cs typeface="Courier New"/>
                <a:sym typeface="Courier New"/>
              </a:rPr>
              <a:t>&gt;</a:t>
            </a:r>
            <a:r>
              <a:rPr lang="en-GB" sz="2400" dirty="0">
                <a:latin typeface="Courier New"/>
                <a:ea typeface="Courier New"/>
                <a:cs typeface="Courier New"/>
                <a:sym typeface="Courier New"/>
              </a:rPr>
              <a:t/>
            </a:r>
            <a:br>
              <a:rPr lang="en-GB" sz="2400" dirty="0">
                <a:latin typeface="Courier New"/>
                <a:ea typeface="Courier New"/>
                <a:cs typeface="Courier New"/>
                <a:sym typeface="Courier New"/>
              </a:rPr>
            </a:br>
            <a:r>
              <a:rPr lang="en-GB" sz="2400" dirty="0">
                <a:latin typeface="Courier New"/>
                <a:ea typeface="Courier New"/>
                <a:cs typeface="Courier New"/>
                <a:sym typeface="Courier New"/>
              </a:rPr>
              <a:t>  </a:t>
            </a:r>
            <a:r>
              <a:rPr lang="en-GB" sz="2400" dirty="0" smtClean="0">
                <a:solidFill>
                  <a:srgbClr val="1C02FF"/>
                </a:solidFill>
                <a:latin typeface="Courier New"/>
                <a:ea typeface="Courier New"/>
                <a:cs typeface="Courier New"/>
                <a:sym typeface="Courier New"/>
              </a:rPr>
              <a:t>&lt;</a:t>
            </a:r>
            <a:r>
              <a:rPr lang="en-GB" sz="2400" dirty="0">
                <a:solidFill>
                  <a:srgbClr val="1C02FF"/>
                </a:solidFill>
                <a:latin typeface="Courier New"/>
                <a:ea typeface="Courier New"/>
                <a:cs typeface="Courier New"/>
                <a:sym typeface="Courier New"/>
              </a:rPr>
              <a:t>input </a:t>
            </a:r>
            <a:r>
              <a:rPr lang="en-GB" sz="2400" i="1" dirty="0">
                <a:solidFill>
                  <a:srgbClr val="1C02FF"/>
                </a:solidFill>
                <a:latin typeface="Courier New"/>
                <a:ea typeface="Courier New"/>
                <a:cs typeface="Courier New"/>
                <a:sym typeface="Courier New"/>
              </a:rPr>
              <a:t>type</a:t>
            </a:r>
            <a:r>
              <a:rPr lang="en-GB" sz="2400" dirty="0">
                <a:solidFill>
                  <a:srgbClr val="1C02FF"/>
                </a:solidFill>
                <a:latin typeface="Courier New"/>
                <a:ea typeface="Courier New"/>
                <a:cs typeface="Courier New"/>
                <a:sym typeface="Courier New"/>
              </a:rPr>
              <a:t>=</a:t>
            </a:r>
            <a:r>
              <a:rPr lang="en-GB" sz="2400" dirty="0">
                <a:solidFill>
                  <a:srgbClr val="036A07"/>
                </a:solidFill>
                <a:latin typeface="Courier New"/>
                <a:ea typeface="Courier New"/>
                <a:cs typeface="Courier New"/>
                <a:sym typeface="Courier New"/>
              </a:rPr>
              <a:t>"text" </a:t>
            </a:r>
            <a:r>
              <a:rPr lang="en-GB" sz="2400" i="1" dirty="0">
                <a:solidFill>
                  <a:srgbClr val="1C02FF"/>
                </a:solidFill>
                <a:latin typeface="Courier New"/>
                <a:ea typeface="Courier New"/>
                <a:cs typeface="Courier New"/>
                <a:sym typeface="Courier New"/>
              </a:rPr>
              <a:t>class</a:t>
            </a:r>
            <a:r>
              <a:rPr lang="en-GB" sz="2400" dirty="0">
                <a:solidFill>
                  <a:srgbClr val="1C02FF"/>
                </a:solidFill>
                <a:latin typeface="Courier New"/>
                <a:ea typeface="Courier New"/>
                <a:cs typeface="Courier New"/>
                <a:sym typeface="Courier New"/>
              </a:rPr>
              <a:t>=</a:t>
            </a:r>
            <a:r>
              <a:rPr lang="en-GB" sz="2400" dirty="0">
                <a:solidFill>
                  <a:srgbClr val="036A07"/>
                </a:solidFill>
                <a:latin typeface="Courier New"/>
                <a:ea typeface="Courier New"/>
                <a:cs typeface="Courier New"/>
                <a:sym typeface="Courier New"/>
              </a:rPr>
              <a:t>"form-control"</a:t>
            </a:r>
            <a:r>
              <a:rPr lang="en-GB" sz="2400" dirty="0">
                <a:solidFill>
                  <a:srgbClr val="1C02FF"/>
                </a:solidFill>
                <a:latin typeface="Courier New"/>
                <a:ea typeface="Courier New"/>
                <a:cs typeface="Courier New"/>
                <a:sym typeface="Courier New"/>
              </a:rPr>
              <a:t>&gt;</a:t>
            </a:r>
            <a:r>
              <a:rPr lang="en-GB" sz="2400" dirty="0">
                <a:latin typeface="Courier New"/>
                <a:ea typeface="Courier New"/>
                <a:cs typeface="Courier New"/>
                <a:sym typeface="Courier New"/>
              </a:rPr>
              <a:t/>
            </a:r>
            <a:br>
              <a:rPr lang="en-GB" sz="2400" dirty="0">
                <a:latin typeface="Courier New"/>
                <a:ea typeface="Courier New"/>
                <a:cs typeface="Courier New"/>
                <a:sym typeface="Courier New"/>
              </a:rPr>
            </a:br>
            <a:r>
              <a:rPr lang="en-GB" sz="2400" dirty="0">
                <a:latin typeface="Courier New"/>
                <a:ea typeface="Courier New"/>
                <a:cs typeface="Courier New"/>
                <a:sym typeface="Courier New"/>
              </a:rPr>
              <a:t>	</a:t>
            </a:r>
            <a:r>
              <a:rPr lang="en-GB" sz="2400" dirty="0">
                <a:solidFill>
                  <a:srgbClr val="1C02FF"/>
                </a:solidFill>
                <a:latin typeface="Courier New"/>
                <a:ea typeface="Courier New"/>
                <a:cs typeface="Courier New"/>
                <a:sym typeface="Courier New"/>
              </a:rPr>
              <a:t>&lt;/div&gt;</a:t>
            </a:r>
            <a:r>
              <a:rPr lang="en-GB" sz="2400" dirty="0">
                <a:highlight>
                  <a:srgbClr val="FFFFFF"/>
                </a:highlight>
                <a:latin typeface="Courier New"/>
                <a:ea typeface="Courier New"/>
                <a:cs typeface="Courier New"/>
                <a:sym typeface="Courier New"/>
              </a:rPr>
              <a:t/>
            </a:r>
            <a:br>
              <a:rPr lang="en-GB" sz="2400" dirty="0">
                <a:highlight>
                  <a:srgbClr val="FFFFFF"/>
                </a:highlight>
                <a:latin typeface="Courier New"/>
                <a:ea typeface="Courier New"/>
                <a:cs typeface="Courier New"/>
                <a:sym typeface="Courier New"/>
              </a:rPr>
            </a:br>
            <a:r>
              <a:rPr lang="en-GB" sz="2400" dirty="0">
                <a:solidFill>
                  <a:srgbClr val="1C02FF"/>
                </a:solidFill>
                <a:highlight>
                  <a:srgbClr val="FFFFFF"/>
                </a:highlight>
                <a:latin typeface="Courier New"/>
                <a:ea typeface="Courier New"/>
                <a:cs typeface="Courier New"/>
                <a:sym typeface="Courier New"/>
              </a:rPr>
              <a:t>&lt;/form&gt;</a:t>
            </a:r>
          </a:p>
          <a:p>
            <a:pPr lvl="0" rtl="0">
              <a:spcBef>
                <a:spcPts val="0"/>
              </a:spcBef>
              <a:buNone/>
            </a:pPr>
            <a:endParaRPr sz="2400">
              <a:solidFill>
                <a:srgbClr val="FFFFFF"/>
              </a:solidFill>
              <a:latin typeface="Courier New"/>
              <a:ea typeface="Courier New"/>
              <a:cs typeface="Courier New"/>
              <a:sym typeface="Courier New"/>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ctrTitle"/>
          </p:nvPr>
        </p:nvSpPr>
        <p:spPr>
          <a:xfrm>
            <a:off x="311700" y="19677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Toggle Button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ctrTitle"/>
          </p:nvPr>
        </p:nvSpPr>
        <p:spPr>
          <a:xfrm>
            <a:off x="311700" y="19677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Footer</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p:nvPr/>
        </p:nvSpPr>
        <p:spPr>
          <a:xfrm>
            <a:off x="904800" y="261900"/>
            <a:ext cx="7334400" cy="46197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38" name="Shape 338"/>
          <p:cNvSpPr/>
          <p:nvPr/>
        </p:nvSpPr>
        <p:spPr>
          <a:xfrm>
            <a:off x="904900" y="223850"/>
            <a:ext cx="7334400" cy="681000"/>
          </a:xfrm>
          <a:prstGeom prst="rect">
            <a:avLst/>
          </a:prstGeom>
          <a:solidFill>
            <a:srgbClr val="38006B"/>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39" name="Shape 339"/>
          <p:cNvSpPr txBox="1"/>
          <p:nvPr/>
        </p:nvSpPr>
        <p:spPr>
          <a:xfrm>
            <a:off x="1221700" y="347750"/>
            <a:ext cx="1214400" cy="440400"/>
          </a:xfrm>
          <a:prstGeom prst="rect">
            <a:avLst/>
          </a:prstGeom>
          <a:noFill/>
          <a:ln>
            <a:noFill/>
          </a:ln>
        </p:spPr>
        <p:txBody>
          <a:bodyPr wrap="square" lIns="91425" tIns="91425" rIns="91425" bIns="91425" anchor="t" anchorCtr="0">
            <a:noAutofit/>
          </a:bodyPr>
          <a:lstStyle/>
          <a:p>
            <a:pPr lvl="0" rtl="0">
              <a:spcBef>
                <a:spcPts val="0"/>
              </a:spcBef>
              <a:buNone/>
            </a:pPr>
            <a:r>
              <a:rPr lang="en-GB" sz="1800">
                <a:solidFill>
                  <a:srgbClr val="FFFFFF"/>
                </a:solidFill>
                <a:latin typeface="Permanent Marker"/>
                <a:ea typeface="Permanent Marker"/>
                <a:cs typeface="Permanent Marker"/>
                <a:sym typeface="Permanent Marker"/>
              </a:rPr>
              <a:t>Milap</a:t>
            </a:r>
          </a:p>
        </p:txBody>
      </p:sp>
      <p:sp>
        <p:nvSpPr>
          <p:cNvPr id="340" name="Shape 340"/>
          <p:cNvSpPr/>
          <p:nvPr/>
        </p:nvSpPr>
        <p:spPr>
          <a:xfrm>
            <a:off x="4005256" y="423950"/>
            <a:ext cx="12144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41" name="Shape 341"/>
          <p:cNvSpPr/>
          <p:nvPr/>
        </p:nvSpPr>
        <p:spPr>
          <a:xfrm>
            <a:off x="5441150" y="423950"/>
            <a:ext cx="12144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42" name="Shape 342"/>
          <p:cNvSpPr/>
          <p:nvPr/>
        </p:nvSpPr>
        <p:spPr>
          <a:xfrm>
            <a:off x="6888950" y="423950"/>
            <a:ext cx="924000" cy="276300"/>
          </a:xfrm>
          <a:prstGeom prst="rect">
            <a:avLst/>
          </a:prstGeom>
          <a:solidFill>
            <a:srgbClr val="6A1B9A"/>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43" name="Shape 343"/>
          <p:cNvSpPr txBox="1"/>
          <p:nvPr/>
        </p:nvSpPr>
        <p:spPr>
          <a:xfrm>
            <a:off x="6888850" y="338100"/>
            <a:ext cx="924000" cy="276300"/>
          </a:xfrm>
          <a:prstGeom prst="rect">
            <a:avLst/>
          </a:prstGeom>
          <a:noFill/>
          <a:ln>
            <a:noFill/>
          </a:ln>
        </p:spPr>
        <p:txBody>
          <a:bodyPr wrap="square" lIns="91425" tIns="91425" rIns="91425" bIns="91425" anchor="t" anchorCtr="0">
            <a:noAutofit/>
          </a:bodyPr>
          <a:lstStyle/>
          <a:p>
            <a:pPr lvl="0" algn="ctr" rtl="0">
              <a:spcBef>
                <a:spcPts val="0"/>
              </a:spcBef>
              <a:buNone/>
            </a:pPr>
            <a:r>
              <a:rPr lang="en-GB" sz="1200">
                <a:solidFill>
                  <a:srgbClr val="FFFFFF"/>
                </a:solidFill>
                <a:latin typeface="Roboto"/>
                <a:ea typeface="Roboto"/>
                <a:cs typeface="Roboto"/>
                <a:sym typeface="Roboto"/>
              </a:rPr>
              <a:t>Log In</a:t>
            </a:r>
          </a:p>
        </p:txBody>
      </p:sp>
      <p:sp>
        <p:nvSpPr>
          <p:cNvPr id="344" name="Shape 344"/>
          <p:cNvSpPr/>
          <p:nvPr/>
        </p:nvSpPr>
        <p:spPr>
          <a:xfrm>
            <a:off x="904900" y="4262450"/>
            <a:ext cx="7334400" cy="681000"/>
          </a:xfrm>
          <a:prstGeom prst="rect">
            <a:avLst/>
          </a:prstGeom>
          <a:solidFill>
            <a:srgbClr val="38006B"/>
          </a:solidFill>
          <a:ln>
            <a:noFill/>
          </a:ln>
        </p:spPr>
        <p:txBody>
          <a:bodyPr wrap="square" lIns="91425" tIns="91425" rIns="91425" bIns="91425" anchor="ctr" anchorCtr="0">
            <a:noAutofit/>
          </a:bodyPr>
          <a:lstStyle/>
          <a:p>
            <a:pPr lvl="0">
              <a:spcBef>
                <a:spcPts val="0"/>
              </a:spcBef>
              <a:buNone/>
            </a:pPr>
            <a:endParaRPr/>
          </a:p>
        </p:txBody>
      </p:sp>
      <p:sp>
        <p:nvSpPr>
          <p:cNvPr id="345" name="Shape 345"/>
          <p:cNvSpPr txBox="1"/>
          <p:nvPr/>
        </p:nvSpPr>
        <p:spPr>
          <a:xfrm>
            <a:off x="3153300" y="4412450"/>
            <a:ext cx="2837400" cy="381000"/>
          </a:xfrm>
          <a:prstGeom prst="rect">
            <a:avLst/>
          </a:prstGeom>
          <a:noFill/>
          <a:ln>
            <a:noFill/>
          </a:ln>
        </p:spPr>
        <p:txBody>
          <a:bodyPr wrap="square" lIns="91425" tIns="91425" rIns="91425" bIns="91425" anchor="t" anchorCtr="0">
            <a:noAutofit/>
          </a:bodyPr>
          <a:lstStyle/>
          <a:p>
            <a:pPr lvl="0" algn="ctr" rtl="0">
              <a:spcBef>
                <a:spcPts val="0"/>
              </a:spcBef>
              <a:buNone/>
            </a:pPr>
            <a:r>
              <a:rPr lang="en-GB">
                <a:solidFill>
                  <a:srgbClr val="FFFFFF"/>
                </a:solidFill>
                <a:latin typeface="Roboto"/>
                <a:ea typeface="Roboto"/>
                <a:cs typeface="Roboto"/>
                <a:sym typeface="Roboto"/>
              </a:rPr>
              <a:t>Copyright 2017 Acadview Inc.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311700" y="138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000000"/>
                </a:solidFill>
                <a:latin typeface="Roboto"/>
                <a:ea typeface="Roboto"/>
                <a:cs typeface="Roboto"/>
                <a:sym typeface="Roboto"/>
              </a:rPr>
              <a:t>Components</a:t>
            </a:r>
          </a:p>
        </p:txBody>
      </p:sp>
      <p:pic>
        <p:nvPicPr>
          <p:cNvPr id="92" name="Shape 92" descr="components.png"/>
          <p:cNvPicPr preferRelativeResize="0"/>
          <p:nvPr/>
        </p:nvPicPr>
        <p:blipFill>
          <a:blip r:embed="rId3">
            <a:alphaModFix/>
          </a:blip>
          <a:stretch>
            <a:fillRect/>
          </a:stretch>
        </p:blipFill>
        <p:spPr>
          <a:xfrm>
            <a:off x="152400" y="1349475"/>
            <a:ext cx="8839200" cy="3182111"/>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p:nvPr/>
        </p:nvSpPr>
        <p:spPr>
          <a:xfrm>
            <a:off x="2452650" y="261900"/>
            <a:ext cx="4238700" cy="46197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51" name="Shape 351"/>
          <p:cNvSpPr/>
          <p:nvPr/>
        </p:nvSpPr>
        <p:spPr>
          <a:xfrm>
            <a:off x="2452650" y="223850"/>
            <a:ext cx="4238700" cy="681000"/>
          </a:xfrm>
          <a:prstGeom prst="rect">
            <a:avLst/>
          </a:prstGeom>
          <a:solidFill>
            <a:srgbClr val="38006B"/>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52" name="Shape 352"/>
          <p:cNvSpPr txBox="1"/>
          <p:nvPr/>
        </p:nvSpPr>
        <p:spPr>
          <a:xfrm>
            <a:off x="2702596" y="347750"/>
            <a:ext cx="958199" cy="440400"/>
          </a:xfrm>
          <a:prstGeom prst="rect">
            <a:avLst/>
          </a:prstGeom>
          <a:noFill/>
          <a:ln>
            <a:noFill/>
          </a:ln>
        </p:spPr>
        <p:txBody>
          <a:bodyPr wrap="square" lIns="91425" tIns="91425" rIns="91425" bIns="91425" anchor="t" anchorCtr="0">
            <a:noAutofit/>
          </a:bodyPr>
          <a:lstStyle/>
          <a:p>
            <a:pPr lvl="0" rtl="0">
              <a:spcBef>
                <a:spcPts val="0"/>
              </a:spcBef>
              <a:buNone/>
            </a:pPr>
            <a:r>
              <a:rPr lang="en-GB" sz="1800">
                <a:solidFill>
                  <a:srgbClr val="FFFFFF"/>
                </a:solidFill>
                <a:latin typeface="Permanent Marker"/>
                <a:ea typeface="Permanent Marker"/>
                <a:cs typeface="Permanent Marker"/>
                <a:sym typeface="Permanent Marker"/>
              </a:rPr>
              <a:t>Milap</a:t>
            </a:r>
          </a:p>
        </p:txBody>
      </p:sp>
      <p:sp>
        <p:nvSpPr>
          <p:cNvPr id="353" name="Shape 353"/>
          <p:cNvSpPr/>
          <p:nvPr/>
        </p:nvSpPr>
        <p:spPr>
          <a:xfrm>
            <a:off x="5755550" y="371475"/>
            <a:ext cx="583200" cy="381000"/>
          </a:xfrm>
          <a:prstGeom prst="roundRect">
            <a:avLst>
              <a:gd name="adj" fmla="val 16667"/>
            </a:avLst>
          </a:prstGeom>
          <a:solidFill>
            <a:srgbClr val="6A1B9A"/>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54" name="Shape 354"/>
          <p:cNvSpPr txBox="1"/>
          <p:nvPr/>
        </p:nvSpPr>
        <p:spPr>
          <a:xfrm>
            <a:off x="5755550" y="190500"/>
            <a:ext cx="583200" cy="681000"/>
          </a:xfrm>
          <a:prstGeom prst="rect">
            <a:avLst/>
          </a:prstGeom>
          <a:noFill/>
          <a:ln>
            <a:noFill/>
          </a:ln>
        </p:spPr>
        <p:txBody>
          <a:bodyPr wrap="square" lIns="91425" tIns="91425" rIns="91425" bIns="91425" anchor="t" anchorCtr="0">
            <a:noAutofit/>
          </a:bodyPr>
          <a:lstStyle/>
          <a:p>
            <a:pPr lvl="0" algn="ctr" rtl="0">
              <a:spcBef>
                <a:spcPts val="0"/>
              </a:spcBef>
              <a:buNone/>
            </a:pPr>
            <a:r>
              <a:rPr lang="en-GB" sz="3600">
                <a:solidFill>
                  <a:srgbClr val="FFFFFF"/>
                </a:solidFill>
              </a:rPr>
              <a:t>=</a:t>
            </a:r>
          </a:p>
        </p:txBody>
      </p:sp>
      <p:sp>
        <p:nvSpPr>
          <p:cNvPr id="355" name="Shape 355"/>
          <p:cNvSpPr/>
          <p:nvPr/>
        </p:nvSpPr>
        <p:spPr>
          <a:xfrm>
            <a:off x="2452600" y="4262450"/>
            <a:ext cx="4238700" cy="681000"/>
          </a:xfrm>
          <a:prstGeom prst="rect">
            <a:avLst/>
          </a:prstGeom>
          <a:solidFill>
            <a:srgbClr val="38006B"/>
          </a:solidFill>
          <a:ln>
            <a:noFill/>
          </a:ln>
        </p:spPr>
        <p:txBody>
          <a:bodyPr wrap="square" lIns="91425" tIns="91425" rIns="91425" bIns="91425" anchor="ctr" anchorCtr="0">
            <a:noAutofit/>
          </a:bodyPr>
          <a:lstStyle/>
          <a:p>
            <a:pPr lvl="0">
              <a:spcBef>
                <a:spcPts val="0"/>
              </a:spcBef>
              <a:buNone/>
            </a:pPr>
            <a:endParaRPr/>
          </a:p>
        </p:txBody>
      </p:sp>
      <p:sp>
        <p:nvSpPr>
          <p:cNvPr id="356" name="Shape 356"/>
          <p:cNvSpPr txBox="1"/>
          <p:nvPr/>
        </p:nvSpPr>
        <p:spPr>
          <a:xfrm>
            <a:off x="3227400" y="4412450"/>
            <a:ext cx="2689199" cy="381000"/>
          </a:xfrm>
          <a:prstGeom prst="rect">
            <a:avLst/>
          </a:prstGeom>
          <a:noFill/>
          <a:ln>
            <a:noFill/>
          </a:ln>
        </p:spPr>
        <p:txBody>
          <a:bodyPr wrap="square" lIns="91425" tIns="91425" rIns="91425" bIns="91425" anchor="t" anchorCtr="0">
            <a:noAutofit/>
          </a:bodyPr>
          <a:lstStyle/>
          <a:p>
            <a:pPr lvl="0" algn="ctr" rtl="0">
              <a:spcBef>
                <a:spcPts val="0"/>
              </a:spcBef>
              <a:buNone/>
            </a:pPr>
            <a:r>
              <a:rPr lang="en-GB">
                <a:solidFill>
                  <a:srgbClr val="FFFFFF"/>
                </a:solidFill>
                <a:latin typeface="Roboto"/>
                <a:ea typeface="Roboto"/>
                <a:cs typeface="Roboto"/>
                <a:sym typeface="Roboto"/>
              </a:rPr>
              <a:t>Copyright 2017 Acadview Inc.</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ctrTitle"/>
          </p:nvPr>
        </p:nvSpPr>
        <p:spPr>
          <a:xfrm>
            <a:off x="311700" y="25011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text-center</a:t>
            </a:r>
          </a:p>
        </p:txBody>
      </p:sp>
      <p:sp>
        <p:nvSpPr>
          <p:cNvPr id="362" name="Shape 362"/>
          <p:cNvSpPr txBox="1">
            <a:spLocks noGrp="1"/>
          </p:cNvSpPr>
          <p:nvPr>
            <p:ph type="ctrTitle"/>
          </p:nvPr>
        </p:nvSpPr>
        <p:spPr>
          <a:xfrm>
            <a:off x="311700" y="10533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navbar-text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a:spLocks noGrp="1"/>
          </p:cNvSpPr>
          <p:nvPr>
            <p:ph type="ctrTitle"/>
          </p:nvPr>
        </p:nvSpPr>
        <p:spPr>
          <a:xfrm>
            <a:off x="1295400" y="190500"/>
            <a:ext cx="7350900" cy="4750500"/>
          </a:xfrm>
          <a:prstGeom prst="rect">
            <a:avLst/>
          </a:prstGeom>
        </p:spPr>
        <p:txBody>
          <a:bodyPr wrap="square" lIns="91425" tIns="91425" rIns="91425" bIns="91425" anchor="b" anchorCtr="0">
            <a:noAutofit/>
          </a:bodyPr>
          <a:lstStyle/>
          <a:p>
            <a:pPr marL="38100" marR="38100" lvl="0" indent="0" algn="l" rtl="0">
              <a:lnSpc>
                <a:spcPct val="150000"/>
              </a:lnSpc>
              <a:spcBef>
                <a:spcPts val="0"/>
              </a:spcBef>
              <a:buNone/>
            </a:pPr>
            <a:r>
              <a:rPr lang="en-GB" sz="1400">
                <a:solidFill>
                  <a:srgbClr val="1C02FF"/>
                </a:solidFill>
                <a:highlight>
                  <a:srgbClr val="FFFFFF"/>
                </a:highlight>
                <a:latin typeface="Courier New"/>
                <a:ea typeface="Courier New"/>
                <a:cs typeface="Courier New"/>
                <a:sym typeface="Courier New"/>
              </a:rPr>
              <a:t>&lt;footer&gt;</a:t>
            </a:r>
            <a:r>
              <a:rPr lang="en-GB" sz="1400">
                <a:highlight>
                  <a:srgbClr val="FFFFFF"/>
                </a:highlight>
                <a:latin typeface="Courier New"/>
                <a:ea typeface="Courier New"/>
                <a:cs typeface="Courier New"/>
                <a:sym typeface="Courier New"/>
              </a:rPr>
              <a:t/>
            </a:r>
            <a:br>
              <a:rPr lang="en-GB" sz="1400">
                <a:highlight>
                  <a:srgbClr val="FFFFFF"/>
                </a:highlight>
                <a:latin typeface="Courier New"/>
                <a:ea typeface="Courier New"/>
                <a:cs typeface="Courier New"/>
                <a:sym typeface="Courier New"/>
              </a:rPr>
            </a:br>
            <a:r>
              <a:rPr lang="en-GB" sz="1400">
                <a:highlight>
                  <a:srgbClr val="FFFFFF"/>
                </a:highlight>
                <a:latin typeface="Courier New"/>
                <a:ea typeface="Courier New"/>
                <a:cs typeface="Courier New"/>
                <a:sym typeface="Courier New"/>
              </a:rPr>
              <a:t>    </a:t>
            </a:r>
            <a:r>
              <a:rPr lang="en-GB" sz="1400" i="1">
                <a:solidFill>
                  <a:srgbClr val="0066FF"/>
                </a:solidFill>
                <a:highlight>
                  <a:srgbClr val="FFFFFF"/>
                </a:highlight>
                <a:latin typeface="Courier New"/>
                <a:ea typeface="Courier New"/>
                <a:cs typeface="Courier New"/>
                <a:sym typeface="Courier New"/>
              </a:rPr>
              <a:t>&lt;!--navbar start--&gt;</a:t>
            </a:r>
            <a:r>
              <a:rPr lang="en-GB" sz="1400">
                <a:highlight>
                  <a:srgbClr val="FFFFFF"/>
                </a:highlight>
                <a:latin typeface="Courier New"/>
                <a:ea typeface="Courier New"/>
                <a:cs typeface="Courier New"/>
                <a:sym typeface="Courier New"/>
              </a:rPr>
              <a:t/>
            </a:r>
            <a:br>
              <a:rPr lang="en-GB" sz="1400">
                <a:highlight>
                  <a:srgbClr val="FFFFFF"/>
                </a:highlight>
                <a:latin typeface="Courier New"/>
                <a:ea typeface="Courier New"/>
                <a:cs typeface="Courier New"/>
                <a:sym typeface="Courier New"/>
              </a:rPr>
            </a:br>
            <a:r>
              <a:rPr lang="en-GB" sz="1400">
                <a:highlight>
                  <a:srgbClr val="FFFFFF"/>
                </a:highlight>
                <a:latin typeface="Courier New"/>
                <a:ea typeface="Courier New"/>
                <a:cs typeface="Courier New"/>
                <a:sym typeface="Courier New"/>
              </a:rPr>
              <a:t>    </a:t>
            </a:r>
            <a:r>
              <a:rPr lang="en-GB" sz="1400">
                <a:solidFill>
                  <a:srgbClr val="1C02FF"/>
                </a:solidFill>
                <a:highlight>
                  <a:srgbClr val="FFFFFF"/>
                </a:highlight>
                <a:latin typeface="Courier New"/>
                <a:ea typeface="Courier New"/>
                <a:cs typeface="Courier New"/>
                <a:sym typeface="Courier New"/>
              </a:rPr>
              <a:t>&lt;nav </a:t>
            </a:r>
            <a:r>
              <a:rPr lang="en-GB" sz="1400" i="1">
                <a:solidFill>
                  <a:srgbClr val="1C02FF"/>
                </a:solidFill>
                <a:highlight>
                  <a:srgbClr val="FFFFFF"/>
                </a:highlight>
                <a:latin typeface="Courier New"/>
                <a:ea typeface="Courier New"/>
                <a:cs typeface="Courier New"/>
                <a:sym typeface="Courier New"/>
              </a:rPr>
              <a:t>class</a:t>
            </a:r>
            <a:r>
              <a:rPr lang="en-GB" sz="1400">
                <a:solidFill>
                  <a:srgbClr val="1C02FF"/>
                </a:solidFill>
                <a:highlight>
                  <a:srgbClr val="FFFFFF"/>
                </a:highlight>
                <a:latin typeface="Courier New"/>
                <a:ea typeface="Courier New"/>
                <a:cs typeface="Courier New"/>
                <a:sym typeface="Courier New"/>
              </a:rPr>
              <a:t>=</a:t>
            </a:r>
            <a:r>
              <a:rPr lang="en-GB" sz="1400">
                <a:solidFill>
                  <a:srgbClr val="036A07"/>
                </a:solidFill>
                <a:highlight>
                  <a:srgbClr val="FFFFFF"/>
                </a:highlight>
                <a:latin typeface="Courier New"/>
                <a:ea typeface="Courier New"/>
                <a:cs typeface="Courier New"/>
                <a:sym typeface="Courier New"/>
              </a:rPr>
              <a:t>"navbar navbar-inverse"</a:t>
            </a:r>
            <a:r>
              <a:rPr lang="en-GB" sz="1400">
                <a:solidFill>
                  <a:srgbClr val="1C02FF"/>
                </a:solidFill>
                <a:highlight>
                  <a:srgbClr val="FFFFFF"/>
                </a:highlight>
                <a:latin typeface="Courier New"/>
                <a:ea typeface="Courier New"/>
                <a:cs typeface="Courier New"/>
                <a:sym typeface="Courier New"/>
              </a:rPr>
              <a:t>&gt;</a:t>
            </a:r>
            <a:r>
              <a:rPr lang="en-GB" sz="1400">
                <a:highlight>
                  <a:srgbClr val="FFFFFF"/>
                </a:highlight>
                <a:latin typeface="Courier New"/>
                <a:ea typeface="Courier New"/>
                <a:cs typeface="Courier New"/>
                <a:sym typeface="Courier New"/>
              </a:rPr>
              <a:t/>
            </a:r>
            <a:br>
              <a:rPr lang="en-GB" sz="1400">
                <a:highlight>
                  <a:srgbClr val="FFFFFF"/>
                </a:highlight>
                <a:latin typeface="Courier New"/>
                <a:ea typeface="Courier New"/>
                <a:cs typeface="Courier New"/>
                <a:sym typeface="Courier New"/>
              </a:rPr>
            </a:br>
            <a:r>
              <a:rPr lang="en-GB" sz="1400">
                <a:highlight>
                  <a:srgbClr val="FFFFFF"/>
                </a:highlight>
                <a:latin typeface="Courier New"/>
                <a:ea typeface="Courier New"/>
                <a:cs typeface="Courier New"/>
                <a:sym typeface="Courier New"/>
              </a:rPr>
              <a:t>        </a:t>
            </a:r>
            <a:r>
              <a:rPr lang="en-GB" sz="1400" i="1">
                <a:solidFill>
                  <a:srgbClr val="0066FF"/>
                </a:solidFill>
                <a:highlight>
                  <a:srgbClr val="FFFFFF"/>
                </a:highlight>
                <a:latin typeface="Courier New"/>
                <a:ea typeface="Courier New"/>
                <a:cs typeface="Courier New"/>
                <a:sym typeface="Courier New"/>
              </a:rPr>
              <a:t>&lt;!--fixed width navbar contents--&gt;</a:t>
            </a:r>
            <a:r>
              <a:rPr lang="en-GB" sz="1400">
                <a:highlight>
                  <a:srgbClr val="FFFFFF"/>
                </a:highlight>
                <a:latin typeface="Courier New"/>
                <a:ea typeface="Courier New"/>
                <a:cs typeface="Courier New"/>
                <a:sym typeface="Courier New"/>
              </a:rPr>
              <a:t/>
            </a:r>
            <a:br>
              <a:rPr lang="en-GB" sz="1400">
                <a:highlight>
                  <a:srgbClr val="FFFFFF"/>
                </a:highlight>
                <a:latin typeface="Courier New"/>
                <a:ea typeface="Courier New"/>
                <a:cs typeface="Courier New"/>
                <a:sym typeface="Courier New"/>
              </a:rPr>
            </a:br>
            <a:r>
              <a:rPr lang="en-GB" sz="1400">
                <a:highlight>
                  <a:srgbClr val="FFFFFF"/>
                </a:highlight>
                <a:latin typeface="Courier New"/>
                <a:ea typeface="Courier New"/>
                <a:cs typeface="Courier New"/>
                <a:sym typeface="Courier New"/>
              </a:rPr>
              <a:t>        </a:t>
            </a:r>
            <a:r>
              <a:rPr lang="en-GB" sz="1400">
                <a:solidFill>
                  <a:srgbClr val="1C02FF"/>
                </a:solidFill>
                <a:highlight>
                  <a:srgbClr val="FFFFFF"/>
                </a:highlight>
                <a:latin typeface="Courier New"/>
                <a:ea typeface="Courier New"/>
                <a:cs typeface="Courier New"/>
                <a:sym typeface="Courier New"/>
              </a:rPr>
              <a:t>&lt;div </a:t>
            </a:r>
            <a:r>
              <a:rPr lang="en-GB" sz="1400" i="1">
                <a:solidFill>
                  <a:srgbClr val="1C02FF"/>
                </a:solidFill>
                <a:highlight>
                  <a:srgbClr val="FFFFFF"/>
                </a:highlight>
                <a:latin typeface="Courier New"/>
                <a:ea typeface="Courier New"/>
                <a:cs typeface="Courier New"/>
                <a:sym typeface="Courier New"/>
              </a:rPr>
              <a:t>class</a:t>
            </a:r>
            <a:r>
              <a:rPr lang="en-GB" sz="1400">
                <a:solidFill>
                  <a:srgbClr val="1C02FF"/>
                </a:solidFill>
                <a:highlight>
                  <a:srgbClr val="FFFFFF"/>
                </a:highlight>
                <a:latin typeface="Courier New"/>
                <a:ea typeface="Courier New"/>
                <a:cs typeface="Courier New"/>
                <a:sym typeface="Courier New"/>
              </a:rPr>
              <a:t>=</a:t>
            </a:r>
            <a:r>
              <a:rPr lang="en-GB" sz="1400">
                <a:solidFill>
                  <a:srgbClr val="036A07"/>
                </a:solidFill>
                <a:highlight>
                  <a:srgbClr val="FFFFFF"/>
                </a:highlight>
                <a:latin typeface="Courier New"/>
                <a:ea typeface="Courier New"/>
                <a:cs typeface="Courier New"/>
                <a:sym typeface="Courier New"/>
              </a:rPr>
              <a:t>"container"</a:t>
            </a:r>
            <a:r>
              <a:rPr lang="en-GB" sz="1400">
                <a:solidFill>
                  <a:srgbClr val="1C02FF"/>
                </a:solidFill>
                <a:highlight>
                  <a:srgbClr val="FFFFFF"/>
                </a:highlight>
                <a:latin typeface="Courier New"/>
                <a:ea typeface="Courier New"/>
                <a:cs typeface="Courier New"/>
                <a:sym typeface="Courier New"/>
              </a:rPr>
              <a:t>&gt;</a:t>
            </a:r>
            <a:r>
              <a:rPr lang="en-GB" sz="1400">
                <a:highlight>
                  <a:srgbClr val="FFFFFF"/>
                </a:highlight>
                <a:latin typeface="Courier New"/>
                <a:ea typeface="Courier New"/>
                <a:cs typeface="Courier New"/>
                <a:sym typeface="Courier New"/>
              </a:rPr>
              <a:t/>
            </a:r>
            <a:br>
              <a:rPr lang="en-GB" sz="1400">
                <a:highlight>
                  <a:srgbClr val="FFFFFF"/>
                </a:highlight>
                <a:latin typeface="Courier New"/>
                <a:ea typeface="Courier New"/>
                <a:cs typeface="Courier New"/>
                <a:sym typeface="Courier New"/>
              </a:rPr>
            </a:br>
            <a:r>
              <a:rPr lang="en-GB" sz="1400">
                <a:highlight>
                  <a:srgbClr val="FFFFFF"/>
                </a:highlight>
                <a:latin typeface="Courier New"/>
                <a:ea typeface="Courier New"/>
                <a:cs typeface="Courier New"/>
                <a:sym typeface="Courier New"/>
              </a:rPr>
              <a:t>            </a:t>
            </a:r>
            <a:r>
              <a:rPr lang="en-GB" sz="1400">
                <a:solidFill>
                  <a:srgbClr val="1C02FF"/>
                </a:solidFill>
                <a:highlight>
                  <a:srgbClr val="FFFFFF"/>
                </a:highlight>
                <a:latin typeface="Courier New"/>
                <a:ea typeface="Courier New"/>
                <a:cs typeface="Courier New"/>
                <a:sym typeface="Courier New"/>
              </a:rPr>
              <a:t>&lt;p </a:t>
            </a:r>
            <a:r>
              <a:rPr lang="en-GB" sz="1400" i="1">
                <a:solidFill>
                  <a:srgbClr val="1C02FF"/>
                </a:solidFill>
                <a:highlight>
                  <a:srgbClr val="FFFFFF"/>
                </a:highlight>
                <a:latin typeface="Courier New"/>
                <a:ea typeface="Courier New"/>
                <a:cs typeface="Courier New"/>
                <a:sym typeface="Courier New"/>
              </a:rPr>
              <a:t>class</a:t>
            </a:r>
            <a:r>
              <a:rPr lang="en-GB" sz="1400">
                <a:solidFill>
                  <a:srgbClr val="1C02FF"/>
                </a:solidFill>
                <a:highlight>
                  <a:srgbClr val="FFFFFF"/>
                </a:highlight>
                <a:latin typeface="Courier New"/>
                <a:ea typeface="Courier New"/>
                <a:cs typeface="Courier New"/>
                <a:sym typeface="Courier New"/>
              </a:rPr>
              <a:t>=</a:t>
            </a:r>
            <a:r>
              <a:rPr lang="en-GB" sz="1400">
                <a:solidFill>
                  <a:srgbClr val="036A07"/>
                </a:solidFill>
                <a:highlight>
                  <a:srgbClr val="FFFFFF"/>
                </a:highlight>
                <a:latin typeface="Courier New"/>
                <a:ea typeface="Courier New"/>
                <a:cs typeface="Courier New"/>
                <a:sym typeface="Courier New"/>
              </a:rPr>
              <a:t>"navbar-text text-center"</a:t>
            </a:r>
            <a:r>
              <a:rPr lang="en-GB" sz="1400">
                <a:solidFill>
                  <a:srgbClr val="1C02FF"/>
                </a:solidFill>
                <a:highlight>
                  <a:srgbClr val="FFFFFF"/>
                </a:highlight>
                <a:latin typeface="Courier New"/>
                <a:ea typeface="Courier New"/>
                <a:cs typeface="Courier New"/>
                <a:sym typeface="Courier New"/>
              </a:rPr>
              <a:t>&gt;</a:t>
            </a:r>
            <a:r>
              <a:rPr lang="en-GB" sz="1400">
                <a:highlight>
                  <a:srgbClr val="FFFFFF"/>
                </a:highlight>
                <a:latin typeface="Courier New"/>
                <a:ea typeface="Courier New"/>
                <a:cs typeface="Courier New"/>
                <a:sym typeface="Courier New"/>
              </a:rPr>
              <a:t/>
            </a:r>
            <a:br>
              <a:rPr lang="en-GB" sz="1400">
                <a:highlight>
                  <a:srgbClr val="FFFFFF"/>
                </a:highlight>
                <a:latin typeface="Courier New"/>
                <a:ea typeface="Courier New"/>
                <a:cs typeface="Courier New"/>
                <a:sym typeface="Courier New"/>
              </a:rPr>
            </a:br>
            <a:r>
              <a:rPr lang="en-GB" sz="1400">
                <a:highlight>
                  <a:srgbClr val="FFFFFF"/>
                </a:highlight>
                <a:latin typeface="Courier New"/>
                <a:ea typeface="Courier New"/>
                <a:cs typeface="Courier New"/>
                <a:sym typeface="Courier New"/>
              </a:rPr>
              <a:t>                Copyright </a:t>
            </a:r>
            <a:r>
              <a:rPr lang="en-GB" sz="1400">
                <a:solidFill>
                  <a:srgbClr val="C5060B"/>
                </a:solidFill>
                <a:highlight>
                  <a:srgbClr val="FFFFFF"/>
                </a:highlight>
                <a:latin typeface="Courier New"/>
                <a:ea typeface="Courier New"/>
                <a:cs typeface="Courier New"/>
                <a:sym typeface="Courier New"/>
              </a:rPr>
              <a:t>&amp;copy;</a:t>
            </a:r>
            <a:r>
              <a:rPr lang="en-GB" sz="1400">
                <a:highlight>
                  <a:srgbClr val="FFFFFF"/>
                </a:highlight>
                <a:latin typeface="Courier New"/>
                <a:ea typeface="Courier New"/>
                <a:cs typeface="Courier New"/>
                <a:sym typeface="Courier New"/>
              </a:rPr>
              <a:t> 2017 Acadview Inc.</a:t>
            </a:r>
            <a:br>
              <a:rPr lang="en-GB" sz="1400">
                <a:highlight>
                  <a:srgbClr val="FFFFFF"/>
                </a:highlight>
                <a:latin typeface="Courier New"/>
                <a:ea typeface="Courier New"/>
                <a:cs typeface="Courier New"/>
                <a:sym typeface="Courier New"/>
              </a:rPr>
            </a:br>
            <a:r>
              <a:rPr lang="en-GB" sz="1400">
                <a:highlight>
                  <a:srgbClr val="FFFFFF"/>
                </a:highlight>
                <a:latin typeface="Courier New"/>
                <a:ea typeface="Courier New"/>
                <a:cs typeface="Courier New"/>
                <a:sym typeface="Courier New"/>
              </a:rPr>
              <a:t>            </a:t>
            </a:r>
            <a:r>
              <a:rPr lang="en-GB" sz="1400">
                <a:solidFill>
                  <a:srgbClr val="1C02FF"/>
                </a:solidFill>
                <a:highlight>
                  <a:srgbClr val="FFFFFF"/>
                </a:highlight>
                <a:latin typeface="Courier New"/>
                <a:ea typeface="Courier New"/>
                <a:cs typeface="Courier New"/>
                <a:sym typeface="Courier New"/>
              </a:rPr>
              <a:t>&lt;/p&gt;</a:t>
            </a:r>
            <a:r>
              <a:rPr lang="en-GB" sz="1400">
                <a:highlight>
                  <a:srgbClr val="FFFFFF"/>
                </a:highlight>
                <a:latin typeface="Courier New"/>
                <a:ea typeface="Courier New"/>
                <a:cs typeface="Courier New"/>
                <a:sym typeface="Courier New"/>
              </a:rPr>
              <a:t/>
            </a:r>
            <a:br>
              <a:rPr lang="en-GB" sz="1400">
                <a:highlight>
                  <a:srgbClr val="FFFFFF"/>
                </a:highlight>
                <a:latin typeface="Courier New"/>
                <a:ea typeface="Courier New"/>
                <a:cs typeface="Courier New"/>
                <a:sym typeface="Courier New"/>
              </a:rPr>
            </a:br>
            <a:r>
              <a:rPr lang="en-GB" sz="1400">
                <a:highlight>
                  <a:srgbClr val="FFFFFF"/>
                </a:highlight>
                <a:latin typeface="Courier New"/>
                <a:ea typeface="Courier New"/>
                <a:cs typeface="Courier New"/>
                <a:sym typeface="Courier New"/>
              </a:rPr>
              <a:t>        </a:t>
            </a:r>
            <a:r>
              <a:rPr lang="en-GB" sz="1400">
                <a:solidFill>
                  <a:srgbClr val="1C02FF"/>
                </a:solidFill>
                <a:highlight>
                  <a:srgbClr val="FFFFFF"/>
                </a:highlight>
                <a:latin typeface="Courier New"/>
                <a:ea typeface="Courier New"/>
                <a:cs typeface="Courier New"/>
                <a:sym typeface="Courier New"/>
              </a:rPr>
              <a:t>&lt;/div&gt;</a:t>
            </a:r>
            <a:r>
              <a:rPr lang="en-GB" sz="1400">
                <a:highlight>
                  <a:srgbClr val="FFFFFF"/>
                </a:highlight>
                <a:latin typeface="Courier New"/>
                <a:ea typeface="Courier New"/>
                <a:cs typeface="Courier New"/>
                <a:sym typeface="Courier New"/>
              </a:rPr>
              <a:t/>
            </a:r>
            <a:br>
              <a:rPr lang="en-GB" sz="1400">
                <a:highlight>
                  <a:srgbClr val="FFFFFF"/>
                </a:highlight>
                <a:latin typeface="Courier New"/>
                <a:ea typeface="Courier New"/>
                <a:cs typeface="Courier New"/>
                <a:sym typeface="Courier New"/>
              </a:rPr>
            </a:br>
            <a:r>
              <a:rPr lang="en-GB" sz="1400">
                <a:highlight>
                  <a:srgbClr val="FFFFFF"/>
                </a:highlight>
                <a:latin typeface="Courier New"/>
                <a:ea typeface="Courier New"/>
                <a:cs typeface="Courier New"/>
                <a:sym typeface="Courier New"/>
              </a:rPr>
              <a:t>        </a:t>
            </a:r>
            <a:r>
              <a:rPr lang="en-GB" sz="1400" i="1">
                <a:solidFill>
                  <a:srgbClr val="0066FF"/>
                </a:solidFill>
                <a:highlight>
                  <a:srgbClr val="FFFFFF"/>
                </a:highlight>
                <a:latin typeface="Courier New"/>
                <a:ea typeface="Courier New"/>
                <a:cs typeface="Courier New"/>
                <a:sym typeface="Courier New"/>
              </a:rPr>
              <a:t>&lt;!--fixed width end--&gt;</a:t>
            </a:r>
            <a:r>
              <a:rPr lang="en-GB" sz="1400">
                <a:highlight>
                  <a:srgbClr val="FFFFFF"/>
                </a:highlight>
                <a:latin typeface="Courier New"/>
                <a:ea typeface="Courier New"/>
                <a:cs typeface="Courier New"/>
                <a:sym typeface="Courier New"/>
              </a:rPr>
              <a:t/>
            </a:r>
            <a:br>
              <a:rPr lang="en-GB" sz="1400">
                <a:highlight>
                  <a:srgbClr val="FFFFFF"/>
                </a:highlight>
                <a:latin typeface="Courier New"/>
                <a:ea typeface="Courier New"/>
                <a:cs typeface="Courier New"/>
                <a:sym typeface="Courier New"/>
              </a:rPr>
            </a:br>
            <a:r>
              <a:rPr lang="en-GB" sz="1400">
                <a:highlight>
                  <a:srgbClr val="FFFFFF"/>
                </a:highlight>
                <a:latin typeface="Courier New"/>
                <a:ea typeface="Courier New"/>
                <a:cs typeface="Courier New"/>
                <a:sym typeface="Courier New"/>
              </a:rPr>
              <a:t>    </a:t>
            </a:r>
            <a:r>
              <a:rPr lang="en-GB" sz="1400">
                <a:solidFill>
                  <a:srgbClr val="1C02FF"/>
                </a:solidFill>
                <a:highlight>
                  <a:srgbClr val="FFFFFF"/>
                </a:highlight>
                <a:latin typeface="Courier New"/>
                <a:ea typeface="Courier New"/>
                <a:cs typeface="Courier New"/>
                <a:sym typeface="Courier New"/>
              </a:rPr>
              <a:t>&lt;/nav&gt;</a:t>
            </a:r>
            <a:r>
              <a:rPr lang="en-GB" sz="1400">
                <a:highlight>
                  <a:srgbClr val="FFFFFF"/>
                </a:highlight>
                <a:latin typeface="Courier New"/>
                <a:ea typeface="Courier New"/>
                <a:cs typeface="Courier New"/>
                <a:sym typeface="Courier New"/>
              </a:rPr>
              <a:t/>
            </a:r>
            <a:br>
              <a:rPr lang="en-GB" sz="1400">
                <a:highlight>
                  <a:srgbClr val="FFFFFF"/>
                </a:highlight>
                <a:latin typeface="Courier New"/>
                <a:ea typeface="Courier New"/>
                <a:cs typeface="Courier New"/>
                <a:sym typeface="Courier New"/>
              </a:rPr>
            </a:br>
            <a:r>
              <a:rPr lang="en-GB" sz="1400">
                <a:highlight>
                  <a:srgbClr val="FFFFFF"/>
                </a:highlight>
                <a:latin typeface="Courier New"/>
                <a:ea typeface="Courier New"/>
                <a:cs typeface="Courier New"/>
                <a:sym typeface="Courier New"/>
              </a:rPr>
              <a:t>    </a:t>
            </a:r>
            <a:r>
              <a:rPr lang="en-GB" sz="1400" i="1">
                <a:solidFill>
                  <a:srgbClr val="0066FF"/>
                </a:solidFill>
                <a:highlight>
                  <a:srgbClr val="FFFFFF"/>
                </a:highlight>
                <a:latin typeface="Courier New"/>
                <a:ea typeface="Courier New"/>
                <a:cs typeface="Courier New"/>
                <a:sym typeface="Courier New"/>
              </a:rPr>
              <a:t>&lt;!--navbar end→</a:t>
            </a:r>
          </a:p>
          <a:p>
            <a:pPr marL="38100" marR="38100" lvl="0" indent="-69850" algn="l" rtl="0">
              <a:lnSpc>
                <a:spcPct val="150000"/>
              </a:lnSpc>
              <a:spcBef>
                <a:spcPts val="0"/>
              </a:spcBef>
              <a:buClr>
                <a:schemeClr val="dk1"/>
              </a:buClr>
              <a:buSzPct val="78571"/>
              <a:buFont typeface="Arial"/>
              <a:buNone/>
            </a:pPr>
            <a:r>
              <a:rPr lang="en-GB" sz="1400">
                <a:solidFill>
                  <a:srgbClr val="1C02FF"/>
                </a:solidFill>
                <a:highlight>
                  <a:srgbClr val="FFFFFF"/>
                </a:highlight>
                <a:latin typeface="Courier New"/>
                <a:ea typeface="Courier New"/>
                <a:cs typeface="Courier New"/>
                <a:sym typeface="Courier New"/>
              </a:rPr>
              <a:t>&lt;/footer&gt;</a:t>
            </a:r>
          </a:p>
          <a:p>
            <a:pPr lvl="0" rtl="0">
              <a:spcBef>
                <a:spcPts val="0"/>
              </a:spcBef>
              <a:buNone/>
            </a:pPr>
            <a:endParaRPr sz="1400">
              <a:solidFill>
                <a:srgbClr val="1C02FF"/>
              </a:solidFill>
              <a:highlight>
                <a:srgbClr val="FFFFFF"/>
              </a:highlight>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ctrTitle"/>
          </p:nvPr>
        </p:nvSpPr>
        <p:spPr>
          <a:xfrm>
            <a:off x="311700" y="19677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Sign Up</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Shape 387"/>
          <p:cNvSpPr/>
          <p:nvPr/>
        </p:nvSpPr>
        <p:spPr>
          <a:xfrm>
            <a:off x="904800" y="261900"/>
            <a:ext cx="7334400" cy="46197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88" name="Shape 388"/>
          <p:cNvSpPr/>
          <p:nvPr/>
        </p:nvSpPr>
        <p:spPr>
          <a:xfrm>
            <a:off x="904900" y="223850"/>
            <a:ext cx="7334400" cy="681000"/>
          </a:xfrm>
          <a:prstGeom prst="rect">
            <a:avLst/>
          </a:prstGeom>
          <a:solidFill>
            <a:srgbClr val="38006B"/>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89" name="Shape 389"/>
          <p:cNvSpPr txBox="1"/>
          <p:nvPr/>
        </p:nvSpPr>
        <p:spPr>
          <a:xfrm>
            <a:off x="1221700" y="347750"/>
            <a:ext cx="1214400" cy="440400"/>
          </a:xfrm>
          <a:prstGeom prst="rect">
            <a:avLst/>
          </a:prstGeom>
          <a:noFill/>
          <a:ln>
            <a:noFill/>
          </a:ln>
        </p:spPr>
        <p:txBody>
          <a:bodyPr wrap="square" lIns="91425" tIns="91425" rIns="91425" bIns="91425" anchor="t" anchorCtr="0">
            <a:noAutofit/>
          </a:bodyPr>
          <a:lstStyle/>
          <a:p>
            <a:pPr lvl="0" rtl="0">
              <a:spcBef>
                <a:spcPts val="0"/>
              </a:spcBef>
              <a:buNone/>
            </a:pPr>
            <a:r>
              <a:rPr lang="en-GB" sz="1800">
                <a:solidFill>
                  <a:srgbClr val="FFFFFF"/>
                </a:solidFill>
                <a:latin typeface="Permanent Marker"/>
                <a:ea typeface="Permanent Marker"/>
                <a:cs typeface="Permanent Marker"/>
                <a:sym typeface="Permanent Marker"/>
              </a:rPr>
              <a:t>Milap</a:t>
            </a:r>
          </a:p>
        </p:txBody>
      </p:sp>
      <p:sp>
        <p:nvSpPr>
          <p:cNvPr id="390" name="Shape 390"/>
          <p:cNvSpPr/>
          <p:nvPr/>
        </p:nvSpPr>
        <p:spPr>
          <a:xfrm>
            <a:off x="4005256" y="423950"/>
            <a:ext cx="12144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91" name="Shape 391"/>
          <p:cNvSpPr/>
          <p:nvPr/>
        </p:nvSpPr>
        <p:spPr>
          <a:xfrm>
            <a:off x="5441150" y="423950"/>
            <a:ext cx="12144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92" name="Shape 392"/>
          <p:cNvSpPr/>
          <p:nvPr/>
        </p:nvSpPr>
        <p:spPr>
          <a:xfrm>
            <a:off x="6888950" y="423950"/>
            <a:ext cx="924000" cy="276300"/>
          </a:xfrm>
          <a:prstGeom prst="rect">
            <a:avLst/>
          </a:prstGeom>
          <a:solidFill>
            <a:srgbClr val="6A1B9A"/>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93" name="Shape 393"/>
          <p:cNvSpPr txBox="1"/>
          <p:nvPr/>
        </p:nvSpPr>
        <p:spPr>
          <a:xfrm>
            <a:off x="6888850" y="338100"/>
            <a:ext cx="924000" cy="276300"/>
          </a:xfrm>
          <a:prstGeom prst="rect">
            <a:avLst/>
          </a:prstGeom>
          <a:noFill/>
          <a:ln>
            <a:noFill/>
          </a:ln>
        </p:spPr>
        <p:txBody>
          <a:bodyPr wrap="square" lIns="91425" tIns="91425" rIns="91425" bIns="91425" anchor="t" anchorCtr="0">
            <a:noAutofit/>
          </a:bodyPr>
          <a:lstStyle/>
          <a:p>
            <a:pPr lvl="0" algn="ctr" rtl="0">
              <a:spcBef>
                <a:spcPts val="0"/>
              </a:spcBef>
              <a:buNone/>
            </a:pPr>
            <a:r>
              <a:rPr lang="en-GB" sz="1200">
                <a:solidFill>
                  <a:srgbClr val="FFFFFF"/>
                </a:solidFill>
                <a:latin typeface="Roboto"/>
                <a:ea typeface="Roboto"/>
                <a:cs typeface="Roboto"/>
                <a:sym typeface="Roboto"/>
              </a:rPr>
              <a:t>Log In</a:t>
            </a:r>
          </a:p>
        </p:txBody>
      </p:sp>
      <p:sp>
        <p:nvSpPr>
          <p:cNvPr id="394" name="Shape 394"/>
          <p:cNvSpPr/>
          <p:nvPr/>
        </p:nvSpPr>
        <p:spPr>
          <a:xfrm>
            <a:off x="904900" y="4262450"/>
            <a:ext cx="7334400" cy="681000"/>
          </a:xfrm>
          <a:prstGeom prst="rect">
            <a:avLst/>
          </a:prstGeom>
          <a:solidFill>
            <a:srgbClr val="38006B"/>
          </a:solidFill>
          <a:ln>
            <a:noFill/>
          </a:ln>
        </p:spPr>
        <p:txBody>
          <a:bodyPr wrap="square" lIns="91425" tIns="91425" rIns="91425" bIns="91425" anchor="ctr" anchorCtr="0">
            <a:noAutofit/>
          </a:bodyPr>
          <a:lstStyle/>
          <a:p>
            <a:pPr lvl="0">
              <a:spcBef>
                <a:spcPts val="0"/>
              </a:spcBef>
              <a:buNone/>
            </a:pPr>
            <a:endParaRPr/>
          </a:p>
        </p:txBody>
      </p:sp>
      <p:sp>
        <p:nvSpPr>
          <p:cNvPr id="395" name="Shape 395"/>
          <p:cNvSpPr txBox="1"/>
          <p:nvPr/>
        </p:nvSpPr>
        <p:spPr>
          <a:xfrm>
            <a:off x="3153300" y="4412450"/>
            <a:ext cx="2837400" cy="381000"/>
          </a:xfrm>
          <a:prstGeom prst="rect">
            <a:avLst/>
          </a:prstGeom>
          <a:noFill/>
          <a:ln>
            <a:noFill/>
          </a:ln>
        </p:spPr>
        <p:txBody>
          <a:bodyPr wrap="square" lIns="91425" tIns="91425" rIns="91425" bIns="91425" anchor="t" anchorCtr="0">
            <a:noAutofit/>
          </a:bodyPr>
          <a:lstStyle/>
          <a:p>
            <a:pPr lvl="0" algn="ctr" rtl="0">
              <a:spcBef>
                <a:spcPts val="0"/>
              </a:spcBef>
              <a:buNone/>
            </a:pPr>
            <a:r>
              <a:rPr lang="en-GB">
                <a:solidFill>
                  <a:srgbClr val="FFFFFF"/>
                </a:solidFill>
                <a:latin typeface="Roboto"/>
                <a:ea typeface="Roboto"/>
                <a:cs typeface="Roboto"/>
                <a:sym typeface="Roboto"/>
              </a:rPr>
              <a:t>Copyright 2017 Acadview Inc.</a:t>
            </a:r>
          </a:p>
        </p:txBody>
      </p:sp>
      <p:sp>
        <p:nvSpPr>
          <p:cNvPr id="396" name="Shape 396"/>
          <p:cNvSpPr/>
          <p:nvPr/>
        </p:nvSpPr>
        <p:spPr>
          <a:xfrm>
            <a:off x="1281125" y="1107275"/>
            <a:ext cx="3183600" cy="2905200"/>
          </a:xfrm>
          <a:prstGeom prst="rect">
            <a:avLst/>
          </a:prstGeom>
          <a:solidFill>
            <a:schemeClr val="lt2"/>
          </a:solidFill>
          <a:ln w="952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97" name="Shape 397"/>
          <p:cNvSpPr/>
          <p:nvPr/>
        </p:nvSpPr>
        <p:spPr>
          <a:xfrm>
            <a:off x="4524375" y="1107275"/>
            <a:ext cx="3279000" cy="2905200"/>
          </a:xfrm>
          <a:prstGeom prst="rect">
            <a:avLst/>
          </a:prstGeom>
          <a:solidFill>
            <a:schemeClr val="lt2"/>
          </a:solidFill>
          <a:ln w="952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Clr>
                <a:srgbClr val="000000"/>
              </a:buClr>
              <a:buFont typeface="Arial"/>
              <a:buNone/>
            </a:pPr>
            <a:endParaRPr/>
          </a:p>
        </p:txBody>
      </p:sp>
      <p:sp>
        <p:nvSpPr>
          <p:cNvPr id="398" name="Shape 398"/>
          <p:cNvSpPr txBox="1"/>
          <p:nvPr/>
        </p:nvSpPr>
        <p:spPr>
          <a:xfrm>
            <a:off x="1281125" y="1262050"/>
            <a:ext cx="3074100" cy="619200"/>
          </a:xfrm>
          <a:prstGeom prst="rect">
            <a:avLst/>
          </a:prstGeom>
          <a:noFill/>
          <a:ln>
            <a:noFill/>
          </a:ln>
        </p:spPr>
        <p:txBody>
          <a:bodyPr wrap="square" lIns="91425" tIns="91425" rIns="91425" bIns="91425" anchor="t" anchorCtr="0">
            <a:noAutofit/>
          </a:bodyPr>
          <a:lstStyle/>
          <a:p>
            <a:pPr lvl="0">
              <a:spcBef>
                <a:spcPts val="0"/>
              </a:spcBef>
              <a:buNone/>
            </a:pPr>
            <a:r>
              <a:rPr lang="en-GB" b="1"/>
              <a:t>Milap helps you connect and share with the people in your life.</a:t>
            </a:r>
          </a:p>
        </p:txBody>
      </p:sp>
      <p:pic>
        <p:nvPicPr>
          <p:cNvPr id="399" name="Shape 399" descr="network.png"/>
          <p:cNvPicPr preferRelativeResize="0"/>
          <p:nvPr/>
        </p:nvPicPr>
        <p:blipFill>
          <a:blip r:embed="rId3">
            <a:alphaModFix/>
          </a:blip>
          <a:stretch>
            <a:fillRect/>
          </a:stretch>
        </p:blipFill>
        <p:spPr>
          <a:xfrm>
            <a:off x="1281125" y="2031200"/>
            <a:ext cx="3150349" cy="1833575"/>
          </a:xfrm>
          <a:prstGeom prst="rect">
            <a:avLst/>
          </a:prstGeom>
          <a:noFill/>
          <a:ln>
            <a:noFill/>
          </a:ln>
        </p:spPr>
      </p:pic>
      <p:sp>
        <p:nvSpPr>
          <p:cNvPr id="400" name="Shape 400"/>
          <p:cNvSpPr txBox="1"/>
          <p:nvPr/>
        </p:nvSpPr>
        <p:spPr>
          <a:xfrm>
            <a:off x="4633925" y="1262050"/>
            <a:ext cx="3074100" cy="619200"/>
          </a:xfrm>
          <a:prstGeom prst="rect">
            <a:avLst/>
          </a:prstGeom>
          <a:noFill/>
          <a:ln>
            <a:noFill/>
          </a:ln>
        </p:spPr>
        <p:txBody>
          <a:bodyPr wrap="square" lIns="91425" tIns="91425" rIns="91425" bIns="91425" anchor="t" anchorCtr="0">
            <a:noAutofit/>
          </a:bodyPr>
          <a:lstStyle/>
          <a:p>
            <a:pPr lvl="0">
              <a:spcBef>
                <a:spcPts val="0"/>
              </a:spcBef>
              <a:buClr>
                <a:schemeClr val="dk1"/>
              </a:buClr>
              <a:buFont typeface="Arial"/>
              <a:buNone/>
            </a:pPr>
            <a:r>
              <a:rPr lang="en-GB" b="1"/>
              <a:t>Create an account</a:t>
            </a:r>
          </a:p>
          <a:p>
            <a:pPr lvl="0">
              <a:spcBef>
                <a:spcPts val="0"/>
              </a:spcBef>
              <a:buClr>
                <a:schemeClr val="dk1"/>
              </a:buClr>
              <a:buFont typeface="Arial"/>
              <a:buNone/>
            </a:pPr>
            <a:r>
              <a:rPr lang="en-GB" b="1"/>
              <a:t>It's free and always will be.</a:t>
            </a:r>
          </a:p>
          <a:p>
            <a:pPr lvl="0" rtl="0">
              <a:spcBef>
                <a:spcPts val="0"/>
              </a:spcBef>
              <a:buNone/>
            </a:pPr>
            <a:endParaRPr b="1"/>
          </a:p>
        </p:txBody>
      </p:sp>
      <p:sp>
        <p:nvSpPr>
          <p:cNvPr id="401" name="Shape 401"/>
          <p:cNvSpPr/>
          <p:nvPr/>
        </p:nvSpPr>
        <p:spPr>
          <a:xfrm>
            <a:off x="4767256" y="1947950"/>
            <a:ext cx="12144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02" name="Shape 402"/>
          <p:cNvSpPr/>
          <p:nvPr/>
        </p:nvSpPr>
        <p:spPr>
          <a:xfrm>
            <a:off x="6203150" y="1947950"/>
            <a:ext cx="12144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03" name="Shape 403"/>
          <p:cNvSpPr/>
          <p:nvPr/>
        </p:nvSpPr>
        <p:spPr>
          <a:xfrm>
            <a:off x="4767242" y="2405150"/>
            <a:ext cx="26502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04" name="Shape 404"/>
          <p:cNvSpPr/>
          <p:nvPr/>
        </p:nvSpPr>
        <p:spPr>
          <a:xfrm>
            <a:off x="4767242" y="2862350"/>
            <a:ext cx="26502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05" name="Shape 405"/>
          <p:cNvSpPr/>
          <p:nvPr/>
        </p:nvSpPr>
        <p:spPr>
          <a:xfrm>
            <a:off x="4755525" y="3380476"/>
            <a:ext cx="2649900" cy="381000"/>
          </a:xfrm>
          <a:prstGeom prst="rect">
            <a:avLst/>
          </a:prstGeom>
          <a:solidFill>
            <a:srgbClr val="6A1B9A"/>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06" name="Shape 406"/>
          <p:cNvSpPr txBox="1"/>
          <p:nvPr/>
        </p:nvSpPr>
        <p:spPr>
          <a:xfrm>
            <a:off x="4755250" y="3386100"/>
            <a:ext cx="2649900" cy="381000"/>
          </a:xfrm>
          <a:prstGeom prst="rect">
            <a:avLst/>
          </a:prstGeom>
          <a:noFill/>
          <a:ln>
            <a:noFill/>
          </a:ln>
        </p:spPr>
        <p:txBody>
          <a:bodyPr wrap="square" lIns="91425" tIns="91425" rIns="91425" bIns="91425" anchor="t" anchorCtr="0">
            <a:noAutofit/>
          </a:bodyPr>
          <a:lstStyle/>
          <a:p>
            <a:pPr lvl="0" algn="ctr" rtl="0">
              <a:spcBef>
                <a:spcPts val="0"/>
              </a:spcBef>
              <a:buNone/>
            </a:pPr>
            <a:r>
              <a:rPr lang="en-GB" sz="1200">
                <a:solidFill>
                  <a:srgbClr val="FFFFFF"/>
                </a:solidFill>
                <a:latin typeface="Roboto"/>
                <a:ea typeface="Roboto"/>
                <a:cs typeface="Roboto"/>
                <a:sym typeface="Roboto"/>
              </a:rPr>
              <a:t>Create an account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p:nvPr/>
        </p:nvSpPr>
        <p:spPr>
          <a:xfrm>
            <a:off x="2452650" y="261900"/>
            <a:ext cx="4238700" cy="46197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12" name="Shape 412"/>
          <p:cNvSpPr/>
          <p:nvPr/>
        </p:nvSpPr>
        <p:spPr>
          <a:xfrm>
            <a:off x="2452650" y="223850"/>
            <a:ext cx="4238700" cy="681000"/>
          </a:xfrm>
          <a:prstGeom prst="rect">
            <a:avLst/>
          </a:prstGeom>
          <a:solidFill>
            <a:srgbClr val="38006B"/>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13" name="Shape 413"/>
          <p:cNvSpPr txBox="1"/>
          <p:nvPr/>
        </p:nvSpPr>
        <p:spPr>
          <a:xfrm>
            <a:off x="2702596" y="347750"/>
            <a:ext cx="958199" cy="440400"/>
          </a:xfrm>
          <a:prstGeom prst="rect">
            <a:avLst/>
          </a:prstGeom>
          <a:noFill/>
          <a:ln>
            <a:noFill/>
          </a:ln>
        </p:spPr>
        <p:txBody>
          <a:bodyPr wrap="square" lIns="91425" tIns="91425" rIns="91425" bIns="91425" anchor="t" anchorCtr="0">
            <a:noAutofit/>
          </a:bodyPr>
          <a:lstStyle/>
          <a:p>
            <a:pPr lvl="0" rtl="0">
              <a:spcBef>
                <a:spcPts val="0"/>
              </a:spcBef>
              <a:buNone/>
            </a:pPr>
            <a:r>
              <a:rPr lang="en-GB" sz="1800">
                <a:solidFill>
                  <a:srgbClr val="FFFFFF"/>
                </a:solidFill>
                <a:latin typeface="Permanent Marker"/>
                <a:ea typeface="Permanent Marker"/>
                <a:cs typeface="Permanent Marker"/>
                <a:sym typeface="Permanent Marker"/>
              </a:rPr>
              <a:t>Milap</a:t>
            </a:r>
          </a:p>
        </p:txBody>
      </p:sp>
      <p:sp>
        <p:nvSpPr>
          <p:cNvPr id="414" name="Shape 414"/>
          <p:cNvSpPr/>
          <p:nvPr/>
        </p:nvSpPr>
        <p:spPr>
          <a:xfrm>
            <a:off x="5755550" y="371475"/>
            <a:ext cx="583200" cy="381000"/>
          </a:xfrm>
          <a:prstGeom prst="roundRect">
            <a:avLst>
              <a:gd name="adj" fmla="val 16667"/>
            </a:avLst>
          </a:prstGeom>
          <a:solidFill>
            <a:srgbClr val="6A1B9A"/>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15" name="Shape 415"/>
          <p:cNvSpPr txBox="1"/>
          <p:nvPr/>
        </p:nvSpPr>
        <p:spPr>
          <a:xfrm>
            <a:off x="5755550" y="190500"/>
            <a:ext cx="583200" cy="681000"/>
          </a:xfrm>
          <a:prstGeom prst="rect">
            <a:avLst/>
          </a:prstGeom>
          <a:noFill/>
          <a:ln>
            <a:noFill/>
          </a:ln>
        </p:spPr>
        <p:txBody>
          <a:bodyPr wrap="square" lIns="91425" tIns="91425" rIns="91425" bIns="91425" anchor="t" anchorCtr="0">
            <a:noAutofit/>
          </a:bodyPr>
          <a:lstStyle/>
          <a:p>
            <a:pPr lvl="0" algn="ctr" rtl="0">
              <a:spcBef>
                <a:spcPts val="0"/>
              </a:spcBef>
              <a:buNone/>
            </a:pPr>
            <a:r>
              <a:rPr lang="en-GB" sz="3600">
                <a:solidFill>
                  <a:srgbClr val="FFFFFF"/>
                </a:solidFill>
              </a:rPr>
              <a:t>=</a:t>
            </a:r>
          </a:p>
        </p:txBody>
      </p:sp>
      <p:sp>
        <p:nvSpPr>
          <p:cNvPr id="416" name="Shape 416"/>
          <p:cNvSpPr/>
          <p:nvPr/>
        </p:nvSpPr>
        <p:spPr>
          <a:xfrm>
            <a:off x="2452600" y="4262450"/>
            <a:ext cx="4238700" cy="681000"/>
          </a:xfrm>
          <a:prstGeom prst="rect">
            <a:avLst/>
          </a:prstGeom>
          <a:solidFill>
            <a:srgbClr val="38006B"/>
          </a:solidFill>
          <a:ln>
            <a:noFill/>
          </a:ln>
        </p:spPr>
        <p:txBody>
          <a:bodyPr wrap="square" lIns="91425" tIns="91425" rIns="91425" bIns="91425" anchor="ctr" anchorCtr="0">
            <a:noAutofit/>
          </a:bodyPr>
          <a:lstStyle/>
          <a:p>
            <a:pPr lvl="0">
              <a:spcBef>
                <a:spcPts val="0"/>
              </a:spcBef>
              <a:buNone/>
            </a:pPr>
            <a:endParaRPr/>
          </a:p>
        </p:txBody>
      </p:sp>
      <p:sp>
        <p:nvSpPr>
          <p:cNvPr id="417" name="Shape 417"/>
          <p:cNvSpPr txBox="1"/>
          <p:nvPr/>
        </p:nvSpPr>
        <p:spPr>
          <a:xfrm>
            <a:off x="3227400" y="4412450"/>
            <a:ext cx="2689199" cy="381000"/>
          </a:xfrm>
          <a:prstGeom prst="rect">
            <a:avLst/>
          </a:prstGeom>
          <a:noFill/>
          <a:ln>
            <a:noFill/>
          </a:ln>
        </p:spPr>
        <p:txBody>
          <a:bodyPr wrap="square" lIns="91425" tIns="91425" rIns="91425" bIns="91425" anchor="t" anchorCtr="0">
            <a:noAutofit/>
          </a:bodyPr>
          <a:lstStyle/>
          <a:p>
            <a:pPr lvl="0" algn="ctr" rtl="0">
              <a:spcBef>
                <a:spcPts val="0"/>
              </a:spcBef>
              <a:buNone/>
            </a:pPr>
            <a:r>
              <a:rPr lang="en-GB">
                <a:solidFill>
                  <a:srgbClr val="FFFFFF"/>
                </a:solidFill>
                <a:latin typeface="Roboto"/>
                <a:ea typeface="Roboto"/>
                <a:cs typeface="Roboto"/>
                <a:sym typeface="Roboto"/>
              </a:rPr>
              <a:t>Copyright 2017 Acadview Inc.</a:t>
            </a:r>
          </a:p>
        </p:txBody>
      </p:sp>
      <p:sp>
        <p:nvSpPr>
          <p:cNvPr id="418" name="Shape 418"/>
          <p:cNvSpPr/>
          <p:nvPr/>
        </p:nvSpPr>
        <p:spPr>
          <a:xfrm>
            <a:off x="2786075" y="954875"/>
            <a:ext cx="3552900" cy="1500300"/>
          </a:xfrm>
          <a:prstGeom prst="rect">
            <a:avLst/>
          </a:prstGeom>
          <a:solidFill>
            <a:schemeClr val="lt2"/>
          </a:solidFill>
          <a:ln w="952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19" name="Shape 419"/>
          <p:cNvSpPr/>
          <p:nvPr/>
        </p:nvSpPr>
        <p:spPr>
          <a:xfrm>
            <a:off x="2809100" y="2455175"/>
            <a:ext cx="3515700" cy="1807200"/>
          </a:xfrm>
          <a:prstGeom prst="rect">
            <a:avLst/>
          </a:prstGeom>
          <a:solidFill>
            <a:schemeClr val="lt2"/>
          </a:solidFill>
          <a:ln w="952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endParaRPr/>
          </a:p>
        </p:txBody>
      </p:sp>
      <p:sp>
        <p:nvSpPr>
          <p:cNvPr id="420" name="Shape 420"/>
          <p:cNvSpPr txBox="1"/>
          <p:nvPr/>
        </p:nvSpPr>
        <p:spPr>
          <a:xfrm>
            <a:off x="2786075" y="1034798"/>
            <a:ext cx="3430500" cy="319800"/>
          </a:xfrm>
          <a:prstGeom prst="rect">
            <a:avLst/>
          </a:prstGeom>
          <a:noFill/>
          <a:ln>
            <a:noFill/>
          </a:ln>
        </p:spPr>
        <p:txBody>
          <a:bodyPr wrap="square" lIns="91425" tIns="91425" rIns="91425" bIns="91425" anchor="t" anchorCtr="0">
            <a:noAutofit/>
          </a:bodyPr>
          <a:lstStyle/>
          <a:p>
            <a:pPr lvl="0" rtl="0">
              <a:spcBef>
                <a:spcPts val="0"/>
              </a:spcBef>
              <a:buNone/>
            </a:pPr>
            <a:r>
              <a:rPr lang="en-GB" sz="1100" b="1"/>
              <a:t>Milap helps you connect and share with the people in your life.</a:t>
            </a:r>
          </a:p>
        </p:txBody>
      </p:sp>
      <p:pic>
        <p:nvPicPr>
          <p:cNvPr id="421" name="Shape 421" descr="network.png"/>
          <p:cNvPicPr preferRelativeResize="0"/>
          <p:nvPr/>
        </p:nvPicPr>
        <p:blipFill>
          <a:blip r:embed="rId3">
            <a:alphaModFix/>
          </a:blip>
          <a:stretch>
            <a:fillRect/>
          </a:stretch>
        </p:blipFill>
        <p:spPr>
          <a:xfrm>
            <a:off x="2786075" y="1550200"/>
            <a:ext cx="3515566" cy="828600"/>
          </a:xfrm>
          <a:prstGeom prst="rect">
            <a:avLst/>
          </a:prstGeom>
          <a:noFill/>
          <a:ln>
            <a:noFill/>
          </a:ln>
        </p:spPr>
      </p:pic>
      <p:sp>
        <p:nvSpPr>
          <p:cNvPr id="422" name="Shape 422"/>
          <p:cNvSpPr txBox="1"/>
          <p:nvPr/>
        </p:nvSpPr>
        <p:spPr>
          <a:xfrm>
            <a:off x="2926553" y="2467137"/>
            <a:ext cx="3295800" cy="353100"/>
          </a:xfrm>
          <a:prstGeom prst="rect">
            <a:avLst/>
          </a:prstGeom>
          <a:noFill/>
          <a:ln>
            <a:noFill/>
          </a:ln>
        </p:spPr>
        <p:txBody>
          <a:bodyPr wrap="square" lIns="91425" tIns="91425" rIns="91425" bIns="91425" anchor="t" anchorCtr="0">
            <a:noAutofit/>
          </a:bodyPr>
          <a:lstStyle/>
          <a:p>
            <a:pPr lvl="0" rtl="0">
              <a:spcBef>
                <a:spcPts val="0"/>
              </a:spcBef>
              <a:buNone/>
            </a:pPr>
            <a:r>
              <a:rPr lang="en-GB" sz="1100" b="1"/>
              <a:t>Create an account</a:t>
            </a:r>
          </a:p>
          <a:p>
            <a:pPr lvl="0" rtl="0">
              <a:spcBef>
                <a:spcPts val="0"/>
              </a:spcBef>
              <a:buNone/>
            </a:pPr>
            <a:r>
              <a:rPr lang="en-GB" sz="1100" b="1"/>
              <a:t>It's free and always will be.</a:t>
            </a:r>
          </a:p>
          <a:p>
            <a:pPr lvl="0" rtl="0">
              <a:spcBef>
                <a:spcPts val="0"/>
              </a:spcBef>
              <a:buNone/>
            </a:pPr>
            <a:endParaRPr sz="1100" b="1"/>
          </a:p>
        </p:txBody>
      </p:sp>
      <p:sp>
        <p:nvSpPr>
          <p:cNvPr id="423" name="Shape 423"/>
          <p:cNvSpPr/>
          <p:nvPr/>
        </p:nvSpPr>
        <p:spPr>
          <a:xfrm>
            <a:off x="3069504" y="3010239"/>
            <a:ext cx="1301999" cy="157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24" name="Shape 424"/>
          <p:cNvSpPr/>
          <p:nvPr/>
        </p:nvSpPr>
        <p:spPr>
          <a:xfrm>
            <a:off x="4608996" y="3010239"/>
            <a:ext cx="1302000" cy="157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25" name="Shape 425"/>
          <p:cNvSpPr/>
          <p:nvPr/>
        </p:nvSpPr>
        <p:spPr>
          <a:xfrm>
            <a:off x="3069490" y="3270669"/>
            <a:ext cx="2841300" cy="157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26" name="Shape 426"/>
          <p:cNvSpPr/>
          <p:nvPr/>
        </p:nvSpPr>
        <p:spPr>
          <a:xfrm>
            <a:off x="3069490" y="3531099"/>
            <a:ext cx="2841300" cy="157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27" name="Shape 427"/>
          <p:cNvSpPr/>
          <p:nvPr/>
        </p:nvSpPr>
        <p:spPr>
          <a:xfrm>
            <a:off x="3069725" y="3837675"/>
            <a:ext cx="2841300" cy="216900"/>
          </a:xfrm>
          <a:prstGeom prst="rect">
            <a:avLst/>
          </a:prstGeom>
          <a:solidFill>
            <a:srgbClr val="6A1B9A"/>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28" name="Shape 428"/>
          <p:cNvSpPr txBox="1"/>
          <p:nvPr/>
        </p:nvSpPr>
        <p:spPr>
          <a:xfrm>
            <a:off x="3056632" y="3753237"/>
            <a:ext cx="2841000" cy="216900"/>
          </a:xfrm>
          <a:prstGeom prst="rect">
            <a:avLst/>
          </a:prstGeom>
          <a:noFill/>
          <a:ln>
            <a:noFill/>
          </a:ln>
        </p:spPr>
        <p:txBody>
          <a:bodyPr wrap="square" lIns="91425" tIns="91425" rIns="91425" bIns="91425" anchor="t" anchorCtr="0">
            <a:noAutofit/>
          </a:bodyPr>
          <a:lstStyle/>
          <a:p>
            <a:pPr lvl="0" algn="ctr" rtl="0">
              <a:spcBef>
                <a:spcPts val="0"/>
              </a:spcBef>
              <a:buNone/>
            </a:pPr>
            <a:r>
              <a:rPr lang="en-GB" sz="1200">
                <a:solidFill>
                  <a:srgbClr val="FFFFFF"/>
                </a:solidFill>
                <a:latin typeface="Roboto"/>
                <a:ea typeface="Roboto"/>
                <a:cs typeface="Roboto"/>
                <a:sym typeface="Roboto"/>
              </a:rPr>
              <a:t>Create an account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p:nvPr/>
        </p:nvSpPr>
        <p:spPr>
          <a:xfrm>
            <a:off x="904800" y="261900"/>
            <a:ext cx="7334400" cy="46197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34" name="Shape 434"/>
          <p:cNvSpPr/>
          <p:nvPr/>
        </p:nvSpPr>
        <p:spPr>
          <a:xfrm>
            <a:off x="904900" y="223850"/>
            <a:ext cx="7334400" cy="681000"/>
          </a:xfrm>
          <a:prstGeom prst="rect">
            <a:avLst/>
          </a:prstGeom>
          <a:solidFill>
            <a:srgbClr val="38006B"/>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35" name="Shape 435"/>
          <p:cNvSpPr txBox="1"/>
          <p:nvPr/>
        </p:nvSpPr>
        <p:spPr>
          <a:xfrm>
            <a:off x="1221700" y="347750"/>
            <a:ext cx="1214400" cy="440400"/>
          </a:xfrm>
          <a:prstGeom prst="rect">
            <a:avLst/>
          </a:prstGeom>
          <a:noFill/>
          <a:ln>
            <a:noFill/>
          </a:ln>
        </p:spPr>
        <p:txBody>
          <a:bodyPr wrap="square" lIns="91425" tIns="91425" rIns="91425" bIns="91425" anchor="t" anchorCtr="0">
            <a:noAutofit/>
          </a:bodyPr>
          <a:lstStyle/>
          <a:p>
            <a:pPr lvl="0" rtl="0">
              <a:spcBef>
                <a:spcPts val="0"/>
              </a:spcBef>
              <a:buNone/>
            </a:pPr>
            <a:r>
              <a:rPr lang="en-GB" sz="1800">
                <a:solidFill>
                  <a:srgbClr val="FFFFFF"/>
                </a:solidFill>
                <a:latin typeface="Permanent Marker"/>
                <a:ea typeface="Permanent Marker"/>
                <a:cs typeface="Permanent Marker"/>
                <a:sym typeface="Permanent Marker"/>
              </a:rPr>
              <a:t>Milap</a:t>
            </a:r>
          </a:p>
        </p:txBody>
      </p:sp>
      <p:sp>
        <p:nvSpPr>
          <p:cNvPr id="436" name="Shape 436"/>
          <p:cNvSpPr/>
          <p:nvPr/>
        </p:nvSpPr>
        <p:spPr>
          <a:xfrm>
            <a:off x="4005256" y="423950"/>
            <a:ext cx="12144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37" name="Shape 437"/>
          <p:cNvSpPr/>
          <p:nvPr/>
        </p:nvSpPr>
        <p:spPr>
          <a:xfrm>
            <a:off x="5441150" y="423950"/>
            <a:ext cx="12144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38" name="Shape 438"/>
          <p:cNvSpPr/>
          <p:nvPr/>
        </p:nvSpPr>
        <p:spPr>
          <a:xfrm>
            <a:off x="6888950" y="423950"/>
            <a:ext cx="924000" cy="276300"/>
          </a:xfrm>
          <a:prstGeom prst="rect">
            <a:avLst/>
          </a:prstGeom>
          <a:solidFill>
            <a:srgbClr val="6A1B9A"/>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39" name="Shape 439"/>
          <p:cNvSpPr txBox="1"/>
          <p:nvPr/>
        </p:nvSpPr>
        <p:spPr>
          <a:xfrm>
            <a:off x="6888850" y="338100"/>
            <a:ext cx="924000" cy="276300"/>
          </a:xfrm>
          <a:prstGeom prst="rect">
            <a:avLst/>
          </a:prstGeom>
          <a:noFill/>
          <a:ln>
            <a:noFill/>
          </a:ln>
        </p:spPr>
        <p:txBody>
          <a:bodyPr wrap="square" lIns="91425" tIns="91425" rIns="91425" bIns="91425" anchor="t" anchorCtr="0">
            <a:noAutofit/>
          </a:bodyPr>
          <a:lstStyle/>
          <a:p>
            <a:pPr lvl="0" algn="ctr" rtl="0">
              <a:spcBef>
                <a:spcPts val="0"/>
              </a:spcBef>
              <a:buNone/>
            </a:pPr>
            <a:r>
              <a:rPr lang="en-GB" sz="1200">
                <a:solidFill>
                  <a:srgbClr val="FFFFFF"/>
                </a:solidFill>
                <a:latin typeface="Roboto"/>
                <a:ea typeface="Roboto"/>
                <a:cs typeface="Roboto"/>
                <a:sym typeface="Roboto"/>
              </a:rPr>
              <a:t>Log In</a:t>
            </a:r>
          </a:p>
        </p:txBody>
      </p:sp>
      <p:sp>
        <p:nvSpPr>
          <p:cNvPr id="440" name="Shape 440"/>
          <p:cNvSpPr/>
          <p:nvPr/>
        </p:nvSpPr>
        <p:spPr>
          <a:xfrm>
            <a:off x="904900" y="4262450"/>
            <a:ext cx="7334400" cy="681000"/>
          </a:xfrm>
          <a:prstGeom prst="rect">
            <a:avLst/>
          </a:prstGeom>
          <a:solidFill>
            <a:srgbClr val="38006B"/>
          </a:solidFill>
          <a:ln>
            <a:noFill/>
          </a:ln>
        </p:spPr>
        <p:txBody>
          <a:bodyPr wrap="square" lIns="91425" tIns="91425" rIns="91425" bIns="91425" anchor="ctr" anchorCtr="0">
            <a:noAutofit/>
          </a:bodyPr>
          <a:lstStyle/>
          <a:p>
            <a:pPr lvl="0">
              <a:spcBef>
                <a:spcPts val="0"/>
              </a:spcBef>
              <a:buNone/>
            </a:pPr>
            <a:endParaRPr/>
          </a:p>
        </p:txBody>
      </p:sp>
      <p:sp>
        <p:nvSpPr>
          <p:cNvPr id="441" name="Shape 441"/>
          <p:cNvSpPr txBox="1"/>
          <p:nvPr/>
        </p:nvSpPr>
        <p:spPr>
          <a:xfrm>
            <a:off x="3153300" y="4412450"/>
            <a:ext cx="2837400" cy="381000"/>
          </a:xfrm>
          <a:prstGeom prst="rect">
            <a:avLst/>
          </a:prstGeom>
          <a:noFill/>
          <a:ln>
            <a:noFill/>
          </a:ln>
        </p:spPr>
        <p:txBody>
          <a:bodyPr wrap="square" lIns="91425" tIns="91425" rIns="91425" bIns="91425" anchor="t" anchorCtr="0">
            <a:noAutofit/>
          </a:bodyPr>
          <a:lstStyle/>
          <a:p>
            <a:pPr lvl="0" algn="ctr" rtl="0">
              <a:spcBef>
                <a:spcPts val="0"/>
              </a:spcBef>
              <a:buNone/>
            </a:pPr>
            <a:r>
              <a:rPr lang="en-GB">
                <a:solidFill>
                  <a:srgbClr val="FFFFFF"/>
                </a:solidFill>
                <a:latin typeface="Roboto"/>
                <a:ea typeface="Roboto"/>
                <a:cs typeface="Roboto"/>
                <a:sym typeface="Roboto"/>
              </a:rPr>
              <a:t>Copyright 2017 Acadview Inc.</a:t>
            </a:r>
          </a:p>
        </p:txBody>
      </p:sp>
      <p:sp>
        <p:nvSpPr>
          <p:cNvPr id="442" name="Shape 442"/>
          <p:cNvSpPr/>
          <p:nvPr/>
        </p:nvSpPr>
        <p:spPr>
          <a:xfrm>
            <a:off x="1281125" y="1107275"/>
            <a:ext cx="3183600" cy="29052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43" name="Shape 443"/>
          <p:cNvSpPr/>
          <p:nvPr/>
        </p:nvSpPr>
        <p:spPr>
          <a:xfrm>
            <a:off x="4524375" y="1107275"/>
            <a:ext cx="3279000" cy="29052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endParaRPr/>
          </a:p>
        </p:txBody>
      </p:sp>
      <p:sp>
        <p:nvSpPr>
          <p:cNvPr id="444" name="Shape 444"/>
          <p:cNvSpPr txBox="1"/>
          <p:nvPr/>
        </p:nvSpPr>
        <p:spPr>
          <a:xfrm>
            <a:off x="1281125" y="1262050"/>
            <a:ext cx="3074100" cy="619200"/>
          </a:xfrm>
          <a:prstGeom prst="rect">
            <a:avLst/>
          </a:prstGeom>
          <a:noFill/>
          <a:ln>
            <a:noFill/>
          </a:ln>
        </p:spPr>
        <p:txBody>
          <a:bodyPr wrap="square" lIns="91425" tIns="91425" rIns="91425" bIns="91425" anchor="t" anchorCtr="0">
            <a:noAutofit/>
          </a:bodyPr>
          <a:lstStyle/>
          <a:p>
            <a:pPr lvl="0" rtl="0">
              <a:spcBef>
                <a:spcPts val="0"/>
              </a:spcBef>
              <a:buNone/>
            </a:pPr>
            <a:r>
              <a:rPr lang="en-GB" b="1"/>
              <a:t>Milap helps you connect and share with the people in your life.</a:t>
            </a:r>
          </a:p>
        </p:txBody>
      </p:sp>
      <p:pic>
        <p:nvPicPr>
          <p:cNvPr id="445" name="Shape 445" descr="network.png"/>
          <p:cNvPicPr preferRelativeResize="0"/>
          <p:nvPr/>
        </p:nvPicPr>
        <p:blipFill>
          <a:blip r:embed="rId3">
            <a:alphaModFix/>
          </a:blip>
          <a:stretch>
            <a:fillRect/>
          </a:stretch>
        </p:blipFill>
        <p:spPr>
          <a:xfrm>
            <a:off x="1281125" y="2031200"/>
            <a:ext cx="3150349" cy="1833575"/>
          </a:xfrm>
          <a:prstGeom prst="rect">
            <a:avLst/>
          </a:prstGeom>
          <a:noFill/>
          <a:ln>
            <a:noFill/>
          </a:ln>
        </p:spPr>
      </p:pic>
      <p:sp>
        <p:nvSpPr>
          <p:cNvPr id="446" name="Shape 446"/>
          <p:cNvSpPr txBox="1"/>
          <p:nvPr/>
        </p:nvSpPr>
        <p:spPr>
          <a:xfrm>
            <a:off x="4633925" y="1262050"/>
            <a:ext cx="3074100" cy="619200"/>
          </a:xfrm>
          <a:prstGeom prst="rect">
            <a:avLst/>
          </a:prstGeom>
          <a:noFill/>
          <a:ln>
            <a:noFill/>
          </a:ln>
        </p:spPr>
        <p:txBody>
          <a:bodyPr wrap="square" lIns="91425" tIns="91425" rIns="91425" bIns="91425" anchor="t" anchorCtr="0">
            <a:noAutofit/>
          </a:bodyPr>
          <a:lstStyle/>
          <a:p>
            <a:pPr lvl="0" rtl="0">
              <a:spcBef>
                <a:spcPts val="0"/>
              </a:spcBef>
              <a:buNone/>
            </a:pPr>
            <a:r>
              <a:rPr lang="en-GB" b="1"/>
              <a:t>Create an account</a:t>
            </a:r>
          </a:p>
          <a:p>
            <a:pPr lvl="0" rtl="0">
              <a:spcBef>
                <a:spcPts val="0"/>
              </a:spcBef>
              <a:buNone/>
            </a:pPr>
            <a:r>
              <a:rPr lang="en-GB" b="1"/>
              <a:t>It's free and always will be.</a:t>
            </a:r>
          </a:p>
          <a:p>
            <a:pPr lvl="0" rtl="0">
              <a:spcBef>
                <a:spcPts val="0"/>
              </a:spcBef>
              <a:buNone/>
            </a:pPr>
            <a:endParaRPr b="1"/>
          </a:p>
        </p:txBody>
      </p:sp>
      <p:sp>
        <p:nvSpPr>
          <p:cNvPr id="447" name="Shape 447"/>
          <p:cNvSpPr/>
          <p:nvPr/>
        </p:nvSpPr>
        <p:spPr>
          <a:xfrm>
            <a:off x="4767256" y="1947950"/>
            <a:ext cx="12144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48" name="Shape 448"/>
          <p:cNvSpPr/>
          <p:nvPr/>
        </p:nvSpPr>
        <p:spPr>
          <a:xfrm>
            <a:off x="6203150" y="1947950"/>
            <a:ext cx="12144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49" name="Shape 449"/>
          <p:cNvSpPr/>
          <p:nvPr/>
        </p:nvSpPr>
        <p:spPr>
          <a:xfrm>
            <a:off x="4767242" y="2405150"/>
            <a:ext cx="26502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50" name="Shape 450"/>
          <p:cNvSpPr/>
          <p:nvPr/>
        </p:nvSpPr>
        <p:spPr>
          <a:xfrm>
            <a:off x="4767242" y="2862350"/>
            <a:ext cx="26502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51" name="Shape 451"/>
          <p:cNvSpPr/>
          <p:nvPr/>
        </p:nvSpPr>
        <p:spPr>
          <a:xfrm>
            <a:off x="4755525" y="3380476"/>
            <a:ext cx="2649900" cy="381000"/>
          </a:xfrm>
          <a:prstGeom prst="rect">
            <a:avLst/>
          </a:prstGeom>
          <a:solidFill>
            <a:srgbClr val="6A1B9A"/>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52" name="Shape 452"/>
          <p:cNvSpPr txBox="1"/>
          <p:nvPr/>
        </p:nvSpPr>
        <p:spPr>
          <a:xfrm>
            <a:off x="4755250" y="3386100"/>
            <a:ext cx="2649900" cy="381000"/>
          </a:xfrm>
          <a:prstGeom prst="rect">
            <a:avLst/>
          </a:prstGeom>
          <a:noFill/>
          <a:ln>
            <a:noFill/>
          </a:ln>
        </p:spPr>
        <p:txBody>
          <a:bodyPr wrap="square" lIns="91425" tIns="91425" rIns="91425" bIns="91425" anchor="t" anchorCtr="0">
            <a:noAutofit/>
          </a:bodyPr>
          <a:lstStyle/>
          <a:p>
            <a:pPr lvl="0" algn="ctr" rtl="0">
              <a:spcBef>
                <a:spcPts val="0"/>
              </a:spcBef>
              <a:buNone/>
            </a:pPr>
            <a:r>
              <a:rPr lang="en-GB" sz="1200">
                <a:solidFill>
                  <a:srgbClr val="FFFFFF"/>
                </a:solidFill>
                <a:latin typeface="Roboto"/>
                <a:ea typeface="Roboto"/>
                <a:cs typeface="Roboto"/>
                <a:sym typeface="Roboto"/>
              </a:rPr>
              <a:t>Create an account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p:nvPr/>
        </p:nvSpPr>
        <p:spPr>
          <a:xfrm>
            <a:off x="2452650" y="261900"/>
            <a:ext cx="4238700" cy="46197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58" name="Shape 458"/>
          <p:cNvSpPr/>
          <p:nvPr/>
        </p:nvSpPr>
        <p:spPr>
          <a:xfrm>
            <a:off x="2452650" y="223850"/>
            <a:ext cx="4238700" cy="681000"/>
          </a:xfrm>
          <a:prstGeom prst="rect">
            <a:avLst/>
          </a:prstGeom>
          <a:solidFill>
            <a:srgbClr val="38006B"/>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59" name="Shape 459"/>
          <p:cNvSpPr txBox="1"/>
          <p:nvPr/>
        </p:nvSpPr>
        <p:spPr>
          <a:xfrm>
            <a:off x="2702596" y="347750"/>
            <a:ext cx="958199" cy="440400"/>
          </a:xfrm>
          <a:prstGeom prst="rect">
            <a:avLst/>
          </a:prstGeom>
          <a:noFill/>
          <a:ln>
            <a:noFill/>
          </a:ln>
        </p:spPr>
        <p:txBody>
          <a:bodyPr wrap="square" lIns="91425" tIns="91425" rIns="91425" bIns="91425" anchor="t" anchorCtr="0">
            <a:noAutofit/>
          </a:bodyPr>
          <a:lstStyle/>
          <a:p>
            <a:pPr lvl="0" rtl="0">
              <a:spcBef>
                <a:spcPts val="0"/>
              </a:spcBef>
              <a:buNone/>
            </a:pPr>
            <a:r>
              <a:rPr lang="en-GB" sz="1800">
                <a:solidFill>
                  <a:srgbClr val="FFFFFF"/>
                </a:solidFill>
                <a:latin typeface="Permanent Marker"/>
                <a:ea typeface="Permanent Marker"/>
                <a:cs typeface="Permanent Marker"/>
                <a:sym typeface="Permanent Marker"/>
              </a:rPr>
              <a:t>Milap</a:t>
            </a:r>
          </a:p>
        </p:txBody>
      </p:sp>
      <p:sp>
        <p:nvSpPr>
          <p:cNvPr id="460" name="Shape 460"/>
          <p:cNvSpPr/>
          <p:nvPr/>
        </p:nvSpPr>
        <p:spPr>
          <a:xfrm>
            <a:off x="5755550" y="371475"/>
            <a:ext cx="583200" cy="381000"/>
          </a:xfrm>
          <a:prstGeom prst="roundRect">
            <a:avLst>
              <a:gd name="adj" fmla="val 16667"/>
            </a:avLst>
          </a:prstGeom>
          <a:solidFill>
            <a:srgbClr val="6A1B9A"/>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61" name="Shape 461"/>
          <p:cNvSpPr txBox="1"/>
          <p:nvPr/>
        </p:nvSpPr>
        <p:spPr>
          <a:xfrm>
            <a:off x="5755550" y="190500"/>
            <a:ext cx="583200" cy="681000"/>
          </a:xfrm>
          <a:prstGeom prst="rect">
            <a:avLst/>
          </a:prstGeom>
          <a:noFill/>
          <a:ln>
            <a:noFill/>
          </a:ln>
        </p:spPr>
        <p:txBody>
          <a:bodyPr wrap="square" lIns="91425" tIns="91425" rIns="91425" bIns="91425" anchor="t" anchorCtr="0">
            <a:noAutofit/>
          </a:bodyPr>
          <a:lstStyle/>
          <a:p>
            <a:pPr lvl="0" algn="ctr" rtl="0">
              <a:spcBef>
                <a:spcPts val="0"/>
              </a:spcBef>
              <a:buNone/>
            </a:pPr>
            <a:r>
              <a:rPr lang="en-GB" sz="3600">
                <a:solidFill>
                  <a:srgbClr val="FFFFFF"/>
                </a:solidFill>
              </a:rPr>
              <a:t>=</a:t>
            </a:r>
          </a:p>
        </p:txBody>
      </p:sp>
      <p:sp>
        <p:nvSpPr>
          <p:cNvPr id="462" name="Shape 462"/>
          <p:cNvSpPr/>
          <p:nvPr/>
        </p:nvSpPr>
        <p:spPr>
          <a:xfrm>
            <a:off x="2452600" y="4262450"/>
            <a:ext cx="4238700" cy="681000"/>
          </a:xfrm>
          <a:prstGeom prst="rect">
            <a:avLst/>
          </a:prstGeom>
          <a:solidFill>
            <a:srgbClr val="38006B"/>
          </a:solidFill>
          <a:ln>
            <a:noFill/>
          </a:ln>
        </p:spPr>
        <p:txBody>
          <a:bodyPr wrap="square" lIns="91425" tIns="91425" rIns="91425" bIns="91425" anchor="ctr" anchorCtr="0">
            <a:noAutofit/>
          </a:bodyPr>
          <a:lstStyle/>
          <a:p>
            <a:pPr lvl="0">
              <a:spcBef>
                <a:spcPts val="0"/>
              </a:spcBef>
              <a:buNone/>
            </a:pPr>
            <a:endParaRPr/>
          </a:p>
        </p:txBody>
      </p:sp>
      <p:sp>
        <p:nvSpPr>
          <p:cNvPr id="463" name="Shape 463"/>
          <p:cNvSpPr txBox="1"/>
          <p:nvPr/>
        </p:nvSpPr>
        <p:spPr>
          <a:xfrm>
            <a:off x="3227400" y="4412450"/>
            <a:ext cx="2689199" cy="381000"/>
          </a:xfrm>
          <a:prstGeom prst="rect">
            <a:avLst/>
          </a:prstGeom>
          <a:noFill/>
          <a:ln>
            <a:noFill/>
          </a:ln>
        </p:spPr>
        <p:txBody>
          <a:bodyPr wrap="square" lIns="91425" tIns="91425" rIns="91425" bIns="91425" anchor="t" anchorCtr="0">
            <a:noAutofit/>
          </a:bodyPr>
          <a:lstStyle/>
          <a:p>
            <a:pPr lvl="0" algn="ctr" rtl="0">
              <a:spcBef>
                <a:spcPts val="0"/>
              </a:spcBef>
              <a:buNone/>
            </a:pPr>
            <a:r>
              <a:rPr lang="en-GB">
                <a:solidFill>
                  <a:srgbClr val="FFFFFF"/>
                </a:solidFill>
                <a:latin typeface="Roboto"/>
                <a:ea typeface="Roboto"/>
                <a:cs typeface="Roboto"/>
                <a:sym typeface="Roboto"/>
              </a:rPr>
              <a:t>Copyright 2017 Acadview Inc.</a:t>
            </a:r>
          </a:p>
        </p:txBody>
      </p:sp>
      <p:sp>
        <p:nvSpPr>
          <p:cNvPr id="464" name="Shape 464"/>
          <p:cNvSpPr/>
          <p:nvPr/>
        </p:nvSpPr>
        <p:spPr>
          <a:xfrm>
            <a:off x="2786075" y="954875"/>
            <a:ext cx="3552900" cy="1500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65" name="Shape 465"/>
          <p:cNvSpPr/>
          <p:nvPr/>
        </p:nvSpPr>
        <p:spPr>
          <a:xfrm>
            <a:off x="2809100" y="2455175"/>
            <a:ext cx="3515700" cy="18072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endParaRPr/>
          </a:p>
        </p:txBody>
      </p:sp>
      <p:sp>
        <p:nvSpPr>
          <p:cNvPr id="466" name="Shape 466"/>
          <p:cNvSpPr txBox="1"/>
          <p:nvPr/>
        </p:nvSpPr>
        <p:spPr>
          <a:xfrm>
            <a:off x="2786075" y="1034798"/>
            <a:ext cx="3430500" cy="319800"/>
          </a:xfrm>
          <a:prstGeom prst="rect">
            <a:avLst/>
          </a:prstGeom>
          <a:noFill/>
          <a:ln>
            <a:noFill/>
          </a:ln>
        </p:spPr>
        <p:txBody>
          <a:bodyPr wrap="square" lIns="91425" tIns="91425" rIns="91425" bIns="91425" anchor="t" anchorCtr="0">
            <a:noAutofit/>
          </a:bodyPr>
          <a:lstStyle/>
          <a:p>
            <a:pPr lvl="0" rtl="0">
              <a:spcBef>
                <a:spcPts val="0"/>
              </a:spcBef>
              <a:buNone/>
            </a:pPr>
            <a:r>
              <a:rPr lang="en-GB" sz="1100" b="1"/>
              <a:t>Milap helps you connect and share with the people in your life.</a:t>
            </a:r>
          </a:p>
        </p:txBody>
      </p:sp>
      <p:pic>
        <p:nvPicPr>
          <p:cNvPr id="467" name="Shape 467" descr="network.png"/>
          <p:cNvPicPr preferRelativeResize="0"/>
          <p:nvPr/>
        </p:nvPicPr>
        <p:blipFill>
          <a:blip r:embed="rId3">
            <a:alphaModFix/>
          </a:blip>
          <a:stretch>
            <a:fillRect/>
          </a:stretch>
        </p:blipFill>
        <p:spPr>
          <a:xfrm>
            <a:off x="2786075" y="1550200"/>
            <a:ext cx="3515566" cy="828600"/>
          </a:xfrm>
          <a:prstGeom prst="rect">
            <a:avLst/>
          </a:prstGeom>
          <a:noFill/>
          <a:ln>
            <a:noFill/>
          </a:ln>
        </p:spPr>
      </p:pic>
      <p:sp>
        <p:nvSpPr>
          <p:cNvPr id="468" name="Shape 468"/>
          <p:cNvSpPr txBox="1"/>
          <p:nvPr/>
        </p:nvSpPr>
        <p:spPr>
          <a:xfrm>
            <a:off x="2926553" y="2467137"/>
            <a:ext cx="3295800" cy="353100"/>
          </a:xfrm>
          <a:prstGeom prst="rect">
            <a:avLst/>
          </a:prstGeom>
          <a:noFill/>
          <a:ln>
            <a:noFill/>
          </a:ln>
        </p:spPr>
        <p:txBody>
          <a:bodyPr wrap="square" lIns="91425" tIns="91425" rIns="91425" bIns="91425" anchor="t" anchorCtr="0">
            <a:noAutofit/>
          </a:bodyPr>
          <a:lstStyle/>
          <a:p>
            <a:pPr lvl="0" rtl="0">
              <a:spcBef>
                <a:spcPts val="0"/>
              </a:spcBef>
              <a:buNone/>
            </a:pPr>
            <a:r>
              <a:rPr lang="en-GB" sz="1100" b="1"/>
              <a:t>Create an account</a:t>
            </a:r>
          </a:p>
          <a:p>
            <a:pPr lvl="0" rtl="0">
              <a:spcBef>
                <a:spcPts val="0"/>
              </a:spcBef>
              <a:buNone/>
            </a:pPr>
            <a:r>
              <a:rPr lang="en-GB" sz="1100" b="1"/>
              <a:t>It's free and always will be.</a:t>
            </a:r>
          </a:p>
          <a:p>
            <a:pPr lvl="0" rtl="0">
              <a:spcBef>
                <a:spcPts val="0"/>
              </a:spcBef>
              <a:buNone/>
            </a:pPr>
            <a:endParaRPr sz="1100" b="1"/>
          </a:p>
        </p:txBody>
      </p:sp>
      <p:sp>
        <p:nvSpPr>
          <p:cNvPr id="469" name="Shape 469"/>
          <p:cNvSpPr/>
          <p:nvPr/>
        </p:nvSpPr>
        <p:spPr>
          <a:xfrm>
            <a:off x="3069504" y="3010239"/>
            <a:ext cx="1301999" cy="157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70" name="Shape 470"/>
          <p:cNvSpPr/>
          <p:nvPr/>
        </p:nvSpPr>
        <p:spPr>
          <a:xfrm>
            <a:off x="4608996" y="3010239"/>
            <a:ext cx="1302000" cy="157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71" name="Shape 471"/>
          <p:cNvSpPr/>
          <p:nvPr/>
        </p:nvSpPr>
        <p:spPr>
          <a:xfrm>
            <a:off x="3069490" y="3270669"/>
            <a:ext cx="2841300" cy="157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72" name="Shape 472"/>
          <p:cNvSpPr/>
          <p:nvPr/>
        </p:nvSpPr>
        <p:spPr>
          <a:xfrm>
            <a:off x="3069490" y="3531099"/>
            <a:ext cx="2841300" cy="157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73" name="Shape 473"/>
          <p:cNvSpPr/>
          <p:nvPr/>
        </p:nvSpPr>
        <p:spPr>
          <a:xfrm>
            <a:off x="3113221" y="3837674"/>
            <a:ext cx="2797799" cy="216900"/>
          </a:xfrm>
          <a:prstGeom prst="rect">
            <a:avLst/>
          </a:prstGeom>
          <a:solidFill>
            <a:srgbClr val="6A1B9A"/>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74" name="Shape 474"/>
          <p:cNvSpPr txBox="1"/>
          <p:nvPr/>
        </p:nvSpPr>
        <p:spPr>
          <a:xfrm>
            <a:off x="3056632" y="3753237"/>
            <a:ext cx="2841000" cy="216900"/>
          </a:xfrm>
          <a:prstGeom prst="rect">
            <a:avLst/>
          </a:prstGeom>
          <a:noFill/>
          <a:ln>
            <a:noFill/>
          </a:ln>
        </p:spPr>
        <p:txBody>
          <a:bodyPr wrap="square" lIns="91425" tIns="91425" rIns="91425" bIns="91425" anchor="t" anchorCtr="0">
            <a:noAutofit/>
          </a:bodyPr>
          <a:lstStyle/>
          <a:p>
            <a:pPr lvl="0" algn="ctr" rtl="0">
              <a:spcBef>
                <a:spcPts val="0"/>
              </a:spcBef>
              <a:buNone/>
            </a:pPr>
            <a:r>
              <a:rPr lang="en-GB" sz="1200">
                <a:solidFill>
                  <a:srgbClr val="FFFFFF"/>
                </a:solidFill>
                <a:latin typeface="Roboto"/>
                <a:ea typeface="Roboto"/>
                <a:cs typeface="Roboto"/>
                <a:sym typeface="Roboto"/>
              </a:rPr>
              <a:t>Create an account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Your Today’s Task</a:t>
            </a:r>
            <a:endParaRPr lang="en-US" dirty="0">
              <a:solidFill>
                <a:schemeClr val="bg1"/>
              </a:solidFill>
            </a:endParaRPr>
          </a:p>
        </p:txBody>
      </p:sp>
      <p:sp>
        <p:nvSpPr>
          <p:cNvPr id="3" name="Text Placeholder 2"/>
          <p:cNvSpPr>
            <a:spLocks noGrp="1"/>
          </p:cNvSpPr>
          <p:nvPr>
            <p:ph type="body" idx="1"/>
          </p:nvPr>
        </p:nvSpPr>
        <p:spPr/>
        <p:txBody>
          <a:bodyPr/>
          <a:lstStyle/>
          <a:p>
            <a:r>
              <a:rPr lang="en-US" dirty="0" smtClean="0">
                <a:solidFill>
                  <a:schemeClr val="bg1"/>
                </a:solidFill>
              </a:rPr>
              <a:t>Design a Responsive Template By using Bootstrap which does the Following task.</a:t>
            </a:r>
          </a:p>
          <a:p>
            <a:r>
              <a:rPr lang="en-US" dirty="0" smtClean="0">
                <a:solidFill>
                  <a:schemeClr val="bg1"/>
                </a:solidFill>
              </a:rPr>
              <a:t>Login/Sign-up Page (</a:t>
            </a:r>
            <a:r>
              <a:rPr lang="en-US" dirty="0" smtClean="0">
                <a:solidFill>
                  <a:schemeClr val="bg1"/>
                </a:solidFill>
              </a:rPr>
              <a:t>Contains Responsive </a:t>
            </a:r>
            <a:r>
              <a:rPr lang="en-US" dirty="0" err="1" smtClean="0">
                <a:solidFill>
                  <a:schemeClr val="bg1"/>
                </a:solidFill>
              </a:rPr>
              <a:t>Navbar</a:t>
            </a:r>
            <a:r>
              <a:rPr lang="en-US" dirty="0" smtClean="0">
                <a:solidFill>
                  <a:schemeClr val="bg1"/>
                </a:solidFill>
              </a:rPr>
              <a:t> and Footer )</a:t>
            </a:r>
            <a:endParaRPr lang="en-US" dirty="0" smtClean="0">
              <a:solidFill>
                <a:schemeClr val="bg1"/>
              </a:solidFill>
            </a:endParaRPr>
          </a:p>
          <a:p>
            <a:r>
              <a:rPr lang="en-US" dirty="0" smtClean="0">
                <a:solidFill>
                  <a:schemeClr val="bg1"/>
                </a:solidFill>
              </a:rPr>
              <a:t>Using bootstrap tables to show some static data</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ctrTitle"/>
          </p:nvPr>
        </p:nvSpPr>
        <p:spPr>
          <a:xfrm>
            <a:off x="311708" y="133350"/>
            <a:ext cx="8520600" cy="911225"/>
          </a:xfrm>
          <a:prstGeom prst="rect">
            <a:avLst/>
          </a:prstGeom>
        </p:spPr>
        <p:txBody>
          <a:bodyPr wrap="square" lIns="91425" tIns="91425" rIns="91425" bIns="91425" anchor="b" anchorCtr="0">
            <a:noAutofit/>
          </a:bodyPr>
          <a:lstStyle/>
          <a:p>
            <a:pPr lvl="0" rtl="0">
              <a:spcBef>
                <a:spcPts val="0"/>
              </a:spcBef>
              <a:buNone/>
            </a:pPr>
            <a:r>
              <a:rPr lang="en-GB" dirty="0">
                <a:solidFill>
                  <a:srgbClr val="FFFFFF"/>
                </a:solidFill>
                <a:latin typeface="Roboto"/>
                <a:ea typeface="Roboto"/>
                <a:cs typeface="Roboto"/>
                <a:sym typeface="Roboto"/>
              </a:rPr>
              <a:t>Free Bootstrap Themes</a:t>
            </a:r>
          </a:p>
        </p:txBody>
      </p:sp>
      <p:sp>
        <p:nvSpPr>
          <p:cNvPr id="262" name="Shape 262"/>
          <p:cNvSpPr txBox="1">
            <a:spLocks noGrp="1"/>
          </p:cNvSpPr>
          <p:nvPr>
            <p:ph type="subTitle" idx="1"/>
          </p:nvPr>
        </p:nvSpPr>
        <p:spPr>
          <a:xfrm>
            <a:off x="311700" y="1538725"/>
            <a:ext cx="8520600" cy="2480825"/>
          </a:xfrm>
          <a:prstGeom prst="rect">
            <a:avLst/>
          </a:prstGeom>
        </p:spPr>
        <p:txBody>
          <a:bodyPr wrap="square" lIns="91425" tIns="91425" rIns="91425" bIns="91425" anchor="t" anchorCtr="0">
            <a:noAutofit/>
          </a:bodyPr>
          <a:lstStyle/>
          <a:p>
            <a:pPr lvl="0" algn="l"/>
            <a:r>
              <a:rPr lang="en-GB" dirty="0">
                <a:solidFill>
                  <a:schemeClr val="hlink"/>
                </a:solidFill>
              </a:rPr>
              <a:t>Official </a:t>
            </a:r>
            <a:r>
              <a:rPr lang="en-GB" dirty="0" smtClean="0">
                <a:solidFill>
                  <a:schemeClr val="hlink"/>
                </a:solidFill>
              </a:rPr>
              <a:t>Themes-</a:t>
            </a:r>
            <a:endParaRPr lang="en-GB" u="sng" dirty="0" smtClean="0">
              <a:solidFill>
                <a:schemeClr val="hlink"/>
              </a:solidFill>
            </a:endParaRPr>
          </a:p>
          <a:p>
            <a:pPr lvl="0" algn="l"/>
            <a:r>
              <a:rPr lang="en-GB" u="sng" dirty="0" smtClean="0">
                <a:solidFill>
                  <a:schemeClr val="hlink"/>
                </a:solidFill>
              </a:rPr>
              <a:t> </a:t>
            </a:r>
            <a:r>
              <a:rPr lang="en-GB" u="sng" dirty="0" smtClean="0">
                <a:solidFill>
                  <a:schemeClr val="hlink"/>
                </a:solidFill>
                <a:hlinkClick r:id="rId3"/>
              </a:rPr>
              <a:t>https://</a:t>
            </a:r>
            <a:r>
              <a:rPr lang="en-GB" u="sng" dirty="0" smtClean="0">
                <a:solidFill>
                  <a:schemeClr val="hlink"/>
                </a:solidFill>
                <a:hlinkClick r:id="rId3"/>
              </a:rPr>
              <a:t>themes.getbootstrap.com/</a:t>
            </a:r>
            <a:endParaRPr lang="en-GB" u="sng" dirty="0" smtClean="0">
              <a:solidFill>
                <a:schemeClr val="hlink"/>
              </a:solidFill>
            </a:endParaRPr>
          </a:p>
          <a:p>
            <a:pPr lvl="0" algn="l"/>
            <a:endParaRPr lang="en-GB" dirty="0" smtClean="0">
              <a:solidFill>
                <a:schemeClr val="hlink"/>
              </a:solidFill>
            </a:endParaRPr>
          </a:p>
          <a:p>
            <a:pPr lvl="0" algn="l"/>
            <a:r>
              <a:rPr lang="en-GB" dirty="0" smtClean="0">
                <a:solidFill>
                  <a:schemeClr val="hlink"/>
                </a:solidFill>
              </a:rPr>
              <a:t>Sample Templates- </a:t>
            </a:r>
            <a:r>
              <a:rPr lang="en-GB" u="sng" dirty="0" smtClean="0">
                <a:solidFill>
                  <a:schemeClr val="hlink"/>
                </a:solidFill>
              </a:rPr>
              <a:t>https://startbootstrap.com/template-categories/all/</a:t>
            </a:r>
          </a:p>
          <a:p>
            <a:pPr lvl="0"/>
            <a:endParaRPr lang="en-GB" u="sng" dirty="0">
              <a:solidFill>
                <a:schemeClr val="hlink"/>
              </a:solidFill>
            </a:endParaRPr>
          </a:p>
          <a:p>
            <a:pPr lvl="0" rtl="0">
              <a:spcBef>
                <a:spcPts val="0"/>
              </a:spcBef>
              <a:buNone/>
            </a:pPr>
            <a:endParaRPr lang="en-GB" u="sng" dirty="0">
              <a:solidFill>
                <a:schemeClr val="hlink"/>
              </a:solidFill>
              <a:hlinkClick r:id="rId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ctrTitle"/>
          </p:nvPr>
        </p:nvSpPr>
        <p:spPr>
          <a:xfrm>
            <a:off x="60100" y="-19750"/>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000000"/>
                </a:solidFill>
                <a:latin typeface="Roboto"/>
                <a:ea typeface="Roboto"/>
                <a:cs typeface="Roboto"/>
                <a:sym typeface="Roboto"/>
              </a:rPr>
              <a:t>Glyphicons</a:t>
            </a:r>
          </a:p>
        </p:txBody>
      </p:sp>
      <p:pic>
        <p:nvPicPr>
          <p:cNvPr id="98" name="Shape 98" descr="Glyphicons.png"/>
          <p:cNvPicPr preferRelativeResize="0"/>
          <p:nvPr/>
        </p:nvPicPr>
        <p:blipFill>
          <a:blip r:embed="rId3">
            <a:alphaModFix/>
          </a:blip>
          <a:stretch>
            <a:fillRect/>
          </a:stretch>
        </p:blipFill>
        <p:spPr>
          <a:xfrm>
            <a:off x="1066800" y="1038350"/>
            <a:ext cx="7071592" cy="4105149"/>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bg1"/>
                </a:solidFill>
              </a:rPr>
              <a:t>References</a:t>
            </a:r>
            <a:endParaRPr lang="en-US" b="1" dirty="0">
              <a:solidFill>
                <a:schemeClr val="bg1"/>
              </a:solidFill>
            </a:endParaRPr>
          </a:p>
        </p:txBody>
      </p:sp>
      <p:sp>
        <p:nvSpPr>
          <p:cNvPr id="3" name="Text Placeholder 2"/>
          <p:cNvSpPr>
            <a:spLocks noGrp="1"/>
          </p:cNvSpPr>
          <p:nvPr>
            <p:ph type="body" idx="1"/>
          </p:nvPr>
        </p:nvSpPr>
        <p:spPr/>
        <p:txBody>
          <a:bodyPr/>
          <a:lstStyle/>
          <a:p>
            <a:pPr>
              <a:buNone/>
            </a:pPr>
            <a:r>
              <a:rPr lang="en-US" dirty="0" smtClean="0">
                <a:hlinkClick r:id="rId2"/>
              </a:rPr>
              <a:t>https://</a:t>
            </a:r>
            <a:r>
              <a:rPr lang="en-US" dirty="0" smtClean="0">
                <a:hlinkClick r:id="rId2"/>
              </a:rPr>
              <a:t>www.w3schools.com/bootstrap4/default.asp</a:t>
            </a:r>
            <a:endParaRPr lang="en-US" dirty="0" smtClean="0"/>
          </a:p>
          <a:p>
            <a:pPr>
              <a:buNone/>
            </a:pPr>
            <a:endParaRPr lang="en-US" dirty="0" smtClean="0"/>
          </a:p>
          <a:p>
            <a:pPr>
              <a:buNone/>
            </a:pPr>
            <a:r>
              <a:rPr lang="en-US" dirty="0" smtClean="0">
                <a:hlinkClick r:id="rId3"/>
              </a:rPr>
              <a:t>https://getbootstrap.com</a:t>
            </a:r>
            <a:r>
              <a:rPr lang="en-US" dirty="0" smtClean="0">
                <a:hlinkClick r:id="rId3"/>
              </a:rPr>
              <a:t>/</a:t>
            </a:r>
            <a:endParaRPr lang="en-US" dirty="0" smtClean="0"/>
          </a:p>
          <a:p>
            <a:pPr>
              <a:buNone/>
            </a:pPr>
            <a:endParaRPr lang="en-US" dirty="0" smtClean="0"/>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4"/>
            <a:ext cx="8520600" cy="2126725"/>
          </a:xfrm>
        </p:spPr>
        <p:txBody>
          <a:bodyPr/>
          <a:lstStyle/>
          <a:p>
            <a:pPr algn="ctr"/>
            <a:r>
              <a:rPr lang="en-US" sz="5400" i="1" dirty="0" smtClean="0">
                <a:solidFill>
                  <a:schemeClr val="bg1"/>
                </a:solidFill>
              </a:rPr>
              <a:t>Thank You !!!!</a:t>
            </a:r>
            <a:br>
              <a:rPr lang="en-US" sz="5400" i="1" dirty="0" smtClean="0">
                <a:solidFill>
                  <a:schemeClr val="bg1"/>
                </a:solidFill>
              </a:rPr>
            </a:br>
            <a:r>
              <a:rPr lang="en-US" sz="5400" i="1" dirty="0" smtClean="0">
                <a:solidFill>
                  <a:schemeClr val="bg1"/>
                </a:solidFill>
              </a:rPr>
              <a:t/>
            </a:r>
            <a:br>
              <a:rPr lang="en-US" sz="5400" i="1" dirty="0" smtClean="0">
                <a:solidFill>
                  <a:schemeClr val="bg1"/>
                </a:solidFill>
              </a:rPr>
            </a:br>
            <a:r>
              <a:rPr lang="en-US" sz="5400" i="1" dirty="0" smtClean="0">
                <a:solidFill>
                  <a:schemeClr val="bg1"/>
                </a:solidFill>
              </a:rPr>
              <a:t>That’s All For Today.</a:t>
            </a:r>
            <a:endParaRPr lang="en-US" sz="5400" i="1"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ctrTitle"/>
          </p:nvPr>
        </p:nvSpPr>
        <p:spPr>
          <a:xfrm>
            <a:off x="60100" y="208850"/>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000000"/>
                </a:solidFill>
                <a:latin typeface="Roboto"/>
                <a:ea typeface="Roboto"/>
                <a:cs typeface="Roboto"/>
                <a:sym typeface="Roboto"/>
              </a:rPr>
              <a:t>Theme Support</a:t>
            </a:r>
          </a:p>
        </p:txBody>
      </p:sp>
      <p:pic>
        <p:nvPicPr>
          <p:cNvPr id="104" name="Shape 104" descr="themes.png"/>
          <p:cNvPicPr preferRelativeResize="0"/>
          <p:nvPr/>
        </p:nvPicPr>
        <p:blipFill>
          <a:blip r:embed="rId3">
            <a:alphaModFix/>
          </a:blip>
          <a:stretch>
            <a:fillRect/>
          </a:stretch>
        </p:blipFill>
        <p:spPr>
          <a:xfrm>
            <a:off x="152400" y="1114550"/>
            <a:ext cx="8839199" cy="38525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subTitle" idx="1"/>
          </p:nvPr>
        </p:nvSpPr>
        <p:spPr>
          <a:xfrm>
            <a:off x="311700" y="548125"/>
            <a:ext cx="8520600" cy="4110000"/>
          </a:xfrm>
          <a:prstGeom prst="rect">
            <a:avLst/>
          </a:prstGeom>
        </p:spPr>
        <p:txBody>
          <a:bodyPr wrap="square" lIns="91425" tIns="91425" rIns="91425" bIns="91425" anchor="t" anchorCtr="0">
            <a:noAutofit/>
          </a:bodyPr>
          <a:lstStyle/>
          <a:p>
            <a:pPr marL="457200" lvl="0" indent="-228600" algn="l" rtl="0">
              <a:spcBef>
                <a:spcPts val="0"/>
              </a:spcBef>
              <a:buClr>
                <a:srgbClr val="D9D9D9"/>
              </a:buClr>
              <a:buChar char="●"/>
            </a:pPr>
            <a:r>
              <a:rPr lang="en-GB">
                <a:solidFill>
                  <a:srgbClr val="D9D9D9"/>
                </a:solidFill>
              </a:rPr>
              <a:t>Theme Support</a:t>
            </a:r>
          </a:p>
          <a:p>
            <a:pPr marL="457200" lvl="0" indent="-228600" algn="l" rtl="0">
              <a:spcBef>
                <a:spcPts val="0"/>
              </a:spcBef>
              <a:buClr>
                <a:srgbClr val="D9D9D9"/>
              </a:buClr>
              <a:buChar char="●"/>
            </a:pPr>
            <a:r>
              <a:rPr lang="en-GB">
                <a:solidFill>
                  <a:srgbClr val="D9D9D9"/>
                </a:solidFill>
              </a:rPr>
              <a:t>Responsive</a:t>
            </a:r>
          </a:p>
          <a:p>
            <a:pPr marL="457200" lvl="0" indent="-228600" algn="l" rtl="0">
              <a:spcBef>
                <a:spcPts val="0"/>
              </a:spcBef>
              <a:buClr>
                <a:srgbClr val="D9D9D9"/>
              </a:buClr>
              <a:buChar char="●"/>
            </a:pPr>
            <a:r>
              <a:rPr lang="en-GB">
                <a:solidFill>
                  <a:srgbClr val="D9D9D9"/>
                </a:solidFill>
              </a:rPr>
              <a:t>Grid</a:t>
            </a:r>
          </a:p>
          <a:p>
            <a:pPr marL="457200" lvl="0" indent="-228600" algn="l" rtl="0">
              <a:spcBef>
                <a:spcPts val="0"/>
              </a:spcBef>
              <a:buClr>
                <a:srgbClr val="D9D9D9"/>
              </a:buClr>
              <a:buChar char="●"/>
            </a:pPr>
            <a:r>
              <a:rPr lang="en-GB">
                <a:solidFill>
                  <a:srgbClr val="D9D9D9"/>
                </a:solidFill>
              </a:rPr>
              <a:t>Components</a:t>
            </a:r>
          </a:p>
          <a:p>
            <a:pPr marL="914400" lvl="1" indent="-228600" algn="l" rtl="0">
              <a:spcBef>
                <a:spcPts val="0"/>
              </a:spcBef>
              <a:buClr>
                <a:srgbClr val="D9D9D9"/>
              </a:buClr>
              <a:buChar char="○"/>
            </a:pPr>
            <a:r>
              <a:rPr lang="en-GB">
                <a:solidFill>
                  <a:srgbClr val="D9D9D9"/>
                </a:solidFill>
              </a:rPr>
              <a:t>Navbar</a:t>
            </a:r>
          </a:p>
          <a:p>
            <a:pPr marL="914400" lvl="1" indent="-228600" algn="l" rtl="0">
              <a:spcBef>
                <a:spcPts val="0"/>
              </a:spcBef>
              <a:buClr>
                <a:srgbClr val="D9D9D9"/>
              </a:buClr>
              <a:buChar char="○"/>
            </a:pPr>
            <a:r>
              <a:rPr lang="en-GB">
                <a:solidFill>
                  <a:srgbClr val="D9D9D9"/>
                </a:solidFill>
              </a:rPr>
              <a:t>Button</a:t>
            </a:r>
          </a:p>
          <a:p>
            <a:pPr marL="914400" lvl="1" indent="-228600" algn="l" rtl="0">
              <a:spcBef>
                <a:spcPts val="0"/>
              </a:spcBef>
              <a:buClr>
                <a:srgbClr val="D9D9D9"/>
              </a:buClr>
              <a:buChar char="○"/>
            </a:pPr>
            <a:r>
              <a:rPr lang="en-GB">
                <a:solidFill>
                  <a:srgbClr val="D9D9D9"/>
                </a:solidFill>
              </a:rPr>
              <a:t>Progress bar</a:t>
            </a:r>
          </a:p>
          <a:p>
            <a:pPr marL="914400" lvl="1" indent="-228600" algn="l" rtl="0">
              <a:spcBef>
                <a:spcPts val="0"/>
              </a:spcBef>
              <a:buClr>
                <a:srgbClr val="D9D9D9"/>
              </a:buClr>
              <a:buChar char="○"/>
            </a:pPr>
            <a:r>
              <a:rPr lang="en-GB">
                <a:solidFill>
                  <a:srgbClr val="D9D9D9"/>
                </a:solidFill>
              </a:rPr>
              <a:t>Dropdowns etc</a:t>
            </a:r>
          </a:p>
          <a:p>
            <a:pPr marL="457200" lvl="0" indent="-228600" algn="l" rtl="0">
              <a:spcBef>
                <a:spcPts val="0"/>
              </a:spcBef>
              <a:buClr>
                <a:srgbClr val="D9D9D9"/>
              </a:buClr>
              <a:buChar char="●"/>
            </a:pPr>
            <a:r>
              <a:rPr lang="en-GB">
                <a:solidFill>
                  <a:srgbClr val="D9D9D9"/>
                </a:solidFill>
              </a:rPr>
              <a:t>Great Community Support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anim calcmode="lin" valueType="num">
                                      <p:cBhvr additive="base">
                                        <p:cTn id="7" dur="1000"/>
                                        <p:tgtEl>
                                          <p:spTgt spid="109">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9">
                                            <p:txEl>
                                              <p:pRg st="1" end="1"/>
                                            </p:txEl>
                                          </p:spTgt>
                                        </p:tgtEl>
                                        <p:attrNameLst>
                                          <p:attrName>style.visibility</p:attrName>
                                        </p:attrNameLst>
                                      </p:cBhvr>
                                      <p:to>
                                        <p:strVal val="visible"/>
                                      </p:to>
                                    </p:set>
                                    <p:anim calcmode="lin" valueType="num">
                                      <p:cBhvr additive="base">
                                        <p:cTn id="12" dur="1000"/>
                                        <p:tgtEl>
                                          <p:spTgt spid="109">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09">
                                            <p:txEl>
                                              <p:pRg st="2" end="2"/>
                                            </p:txEl>
                                          </p:spTgt>
                                        </p:tgtEl>
                                        <p:attrNameLst>
                                          <p:attrName>style.visibility</p:attrName>
                                        </p:attrNameLst>
                                      </p:cBhvr>
                                      <p:to>
                                        <p:strVal val="visible"/>
                                      </p:to>
                                    </p:set>
                                    <p:anim calcmode="lin" valueType="num">
                                      <p:cBhvr additive="base">
                                        <p:cTn id="17" dur="1000"/>
                                        <p:tgtEl>
                                          <p:spTgt spid="109">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09">
                                            <p:txEl>
                                              <p:pRg st="3" end="3"/>
                                            </p:txEl>
                                          </p:spTgt>
                                        </p:tgtEl>
                                        <p:attrNameLst>
                                          <p:attrName>style.visibility</p:attrName>
                                        </p:attrNameLst>
                                      </p:cBhvr>
                                      <p:to>
                                        <p:strVal val="visible"/>
                                      </p:to>
                                    </p:set>
                                    <p:anim calcmode="lin" valueType="num">
                                      <p:cBhvr additive="base">
                                        <p:cTn id="22" dur="1000"/>
                                        <p:tgtEl>
                                          <p:spTgt spid="109">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09">
                                            <p:txEl>
                                              <p:pRg st="4" end="4"/>
                                            </p:txEl>
                                          </p:spTgt>
                                        </p:tgtEl>
                                        <p:attrNameLst>
                                          <p:attrName>style.visibility</p:attrName>
                                        </p:attrNameLst>
                                      </p:cBhvr>
                                      <p:to>
                                        <p:strVal val="visible"/>
                                      </p:to>
                                    </p:set>
                                    <p:anim calcmode="lin" valueType="num">
                                      <p:cBhvr additive="base">
                                        <p:cTn id="27" dur="1000"/>
                                        <p:tgtEl>
                                          <p:spTgt spid="109">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09">
                                            <p:txEl>
                                              <p:pRg st="5" end="5"/>
                                            </p:txEl>
                                          </p:spTgt>
                                        </p:tgtEl>
                                        <p:attrNameLst>
                                          <p:attrName>style.visibility</p:attrName>
                                        </p:attrNameLst>
                                      </p:cBhvr>
                                      <p:to>
                                        <p:strVal val="visible"/>
                                      </p:to>
                                    </p:set>
                                    <p:anim calcmode="lin" valueType="num">
                                      <p:cBhvr additive="base">
                                        <p:cTn id="32" dur="1000"/>
                                        <p:tgtEl>
                                          <p:spTgt spid="109">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09">
                                            <p:txEl>
                                              <p:pRg st="6" end="6"/>
                                            </p:txEl>
                                          </p:spTgt>
                                        </p:tgtEl>
                                        <p:attrNameLst>
                                          <p:attrName>style.visibility</p:attrName>
                                        </p:attrNameLst>
                                      </p:cBhvr>
                                      <p:to>
                                        <p:strVal val="visible"/>
                                      </p:to>
                                    </p:set>
                                    <p:anim calcmode="lin" valueType="num">
                                      <p:cBhvr additive="base">
                                        <p:cTn id="37" dur="1000"/>
                                        <p:tgtEl>
                                          <p:spTgt spid="109">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109">
                                            <p:txEl>
                                              <p:pRg st="7" end="7"/>
                                            </p:txEl>
                                          </p:spTgt>
                                        </p:tgtEl>
                                        <p:attrNameLst>
                                          <p:attrName>style.visibility</p:attrName>
                                        </p:attrNameLst>
                                      </p:cBhvr>
                                      <p:to>
                                        <p:strVal val="visible"/>
                                      </p:to>
                                    </p:set>
                                    <p:anim calcmode="lin" valueType="num">
                                      <p:cBhvr additive="base">
                                        <p:cTn id="42" dur="1000"/>
                                        <p:tgtEl>
                                          <p:spTgt spid="109">
                                            <p:txEl>
                                              <p:pRg st="7" end="7"/>
                                            </p:txEl>
                                          </p:spTgt>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109">
                                            <p:txEl>
                                              <p:pRg st="8" end="8"/>
                                            </p:txEl>
                                          </p:spTgt>
                                        </p:tgtEl>
                                        <p:attrNameLst>
                                          <p:attrName>style.visibility</p:attrName>
                                        </p:attrNameLst>
                                      </p:cBhvr>
                                      <p:to>
                                        <p:strVal val="visible"/>
                                      </p:to>
                                    </p:set>
                                    <p:anim calcmode="lin" valueType="num">
                                      <p:cBhvr additive="base">
                                        <p:cTn id="47" dur="1000"/>
                                        <p:tgtEl>
                                          <p:spTgt spid="109">
                                            <p:txEl>
                                              <p:pRg st="8" end="8"/>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1294</Words>
  <PresentationFormat>On-screen Show (16:9)</PresentationFormat>
  <Paragraphs>267</Paragraphs>
  <Slides>71</Slides>
  <Notes>61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71</vt:i4>
      </vt:variant>
    </vt:vector>
  </HeadingPairs>
  <TitlesOfParts>
    <vt:vector size="78" baseType="lpstr">
      <vt:lpstr>Arial</vt:lpstr>
      <vt:lpstr>Roboto</vt:lpstr>
      <vt:lpstr>Segoe UI Symbol</vt:lpstr>
      <vt:lpstr>Courier New</vt:lpstr>
      <vt:lpstr>Wingdings</vt:lpstr>
      <vt:lpstr>Permanent Marker</vt:lpstr>
      <vt:lpstr>Simple Light</vt:lpstr>
      <vt:lpstr>What is Bootstrap ?</vt:lpstr>
      <vt:lpstr>About Bootstrap</vt:lpstr>
      <vt:lpstr>Why use it ?</vt:lpstr>
      <vt:lpstr>Bootstrap Features</vt:lpstr>
      <vt:lpstr>Responsive</vt:lpstr>
      <vt:lpstr>Components</vt:lpstr>
      <vt:lpstr>Glyphicons</vt:lpstr>
      <vt:lpstr>Theme Support</vt:lpstr>
      <vt:lpstr>Slide 9</vt:lpstr>
      <vt:lpstr>Installation</vt:lpstr>
      <vt:lpstr>Go-to Official Website</vt:lpstr>
      <vt:lpstr>Bootstrap Classes</vt:lpstr>
      <vt:lpstr>Slide 13</vt:lpstr>
      <vt:lpstr>Slide 14</vt:lpstr>
      <vt:lpstr>Slide 15</vt:lpstr>
      <vt:lpstr>Good News</vt:lpstr>
      <vt:lpstr>Starter Template</vt:lpstr>
      <vt:lpstr>Bootstrap Starting Classes</vt:lpstr>
      <vt:lpstr>Bootstrap Grid System</vt:lpstr>
      <vt:lpstr>Slide 20</vt:lpstr>
      <vt:lpstr>Basic Structure of a Bootstrap 4 Grid </vt:lpstr>
      <vt:lpstr>Popular</vt:lpstr>
      <vt:lpstr>Slide 23</vt:lpstr>
      <vt:lpstr>Bootstrap Visibility Classes</vt:lpstr>
      <vt:lpstr>Slide 25</vt:lpstr>
      <vt:lpstr>Typography Classes </vt:lpstr>
      <vt:lpstr>Bootstrap Colors</vt:lpstr>
      <vt:lpstr>Bootstrap tables:- </vt:lpstr>
      <vt:lpstr>Images, Jumbotron, Buttons</vt:lpstr>
      <vt:lpstr>Bootstrap forms</vt:lpstr>
      <vt:lpstr>Navbar</vt:lpstr>
      <vt:lpstr>navbar</vt:lpstr>
      <vt:lpstr>&lt;navclass="navbar"&gt;     &lt;!--Contents here--&gt; &lt;/nav&gt; </vt:lpstr>
      <vt:lpstr>navbar-default</vt:lpstr>
      <vt:lpstr>navbar-inverse</vt:lpstr>
      <vt:lpstr>&lt;nav class="navbar navbar-inverse"&gt;     &lt;!--Contents here--&gt; &lt;/nav&gt; :</vt:lpstr>
      <vt:lpstr>Remember Page Layout Classes</vt:lpstr>
      <vt:lpstr>container</vt:lpstr>
      <vt:lpstr>container-fluid</vt:lpstr>
      <vt:lpstr>&lt;div class="container"&gt;     &lt;!--Contents here--&gt; &lt;/div&gt; </vt:lpstr>
      <vt:lpstr>Add Content To Navbar</vt:lpstr>
      <vt:lpstr>navbar-brand</vt:lpstr>
      <vt:lpstr>&lt;a class="navbar-brand" href="#"&gt;     Website Logo &lt;/a&gt; </vt:lpstr>
      <vt:lpstr>Login Form</vt:lpstr>
      <vt:lpstr>navbar-form</vt:lpstr>
      <vt:lpstr>&lt;form class="navbar-form"&gt;     &lt;!--Form elements here--&gt; &lt;/form&gt; </vt:lpstr>
      <vt:lpstr>form-group</vt:lpstr>
      <vt:lpstr>&lt;form class="navbar-form"&gt; &lt;div class="form-group"&gt;     &lt;input type="text"&gt;     ...  &lt;/div&gt;  &lt;/form&gt; </vt:lpstr>
      <vt:lpstr>form-control</vt:lpstr>
      <vt:lpstr>&lt;form class="navbar-form"&gt; &lt;div class="form-group"&gt;    &lt;input type="text" class="form-control"&gt;  &lt;/div&gt; &lt;/form&gt; </vt:lpstr>
      <vt:lpstr>Make it Responsive</vt:lpstr>
      <vt:lpstr>navbar-collapse</vt:lpstr>
      <vt:lpstr>&lt;div class="collapse navbar-collapse"&gt;     &lt;!--Contents here--&gt; &lt;/div&gt; </vt:lpstr>
      <vt:lpstr>Navbar Positioning</vt:lpstr>
      <vt:lpstr>navbar-right</vt:lpstr>
      <vt:lpstr>&lt;form class="navbar-form navbar-right"&gt; &lt;div class="form-group"&gt;   &lt;input type="text" class="form-control"&gt;  &lt;/div&gt; &lt;/form&gt; </vt:lpstr>
      <vt:lpstr>Toggle Button</vt:lpstr>
      <vt:lpstr>Footer</vt:lpstr>
      <vt:lpstr>Slide 59</vt:lpstr>
      <vt:lpstr>Slide 60</vt:lpstr>
      <vt:lpstr>text-center</vt:lpstr>
      <vt:lpstr>&lt;footer&gt;     &lt;!--navbar start--&gt;     &lt;nav class="navbar navbar-inverse"&gt;         &lt;!--fixed width navbar contents--&gt;         &lt;div class="container"&gt;             &lt;p class="navbar-text text-center"&gt;                 Copyright &amp;copy; 2017 Acadview Inc.             &lt;/p&gt;         &lt;/div&gt;         &lt;!--fixed width end--&gt;     &lt;/nav&gt;     &lt;!--navbar end→ &lt;/footer&gt; </vt:lpstr>
      <vt:lpstr>Sign Up</vt:lpstr>
      <vt:lpstr>Slide 64</vt:lpstr>
      <vt:lpstr>Slide 65</vt:lpstr>
      <vt:lpstr>Slide 66</vt:lpstr>
      <vt:lpstr>Slide 67</vt:lpstr>
      <vt:lpstr>Your Today’s Task</vt:lpstr>
      <vt:lpstr>Free Bootstrap Themes</vt:lpstr>
      <vt:lpstr>References</vt:lpstr>
      <vt:lpstr>Thank You !!!!  That’s All For Today.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Lenovo</cp:lastModifiedBy>
  <cp:revision>35</cp:revision>
  <dcterms:modified xsi:type="dcterms:W3CDTF">2018-09-12T11:29:13Z</dcterms:modified>
</cp:coreProperties>
</file>