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3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E4D00-8F3B-4D64-A98C-31F1C299C8CF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C8A29-973B-495A-AE02-4A64ADB3C3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7700" y="4749800"/>
            <a:ext cx="11710035" cy="635"/>
          </a:xfrm>
          <a:custGeom>
            <a:avLst/>
            <a:gdLst/>
            <a:ahLst/>
            <a:cxnLst/>
            <a:rect l="l" t="t" r="r" b="b"/>
            <a:pathLst>
              <a:path w="11710035" h="635">
                <a:moveTo>
                  <a:pt x="0" y="0"/>
                </a:moveTo>
                <a:lnTo>
                  <a:pt x="11709425" y="127"/>
                </a:lnTo>
              </a:path>
            </a:pathLst>
          </a:custGeom>
          <a:ln w="1270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9725" y="3784600"/>
            <a:ext cx="4705350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F64A-CE5B-404C-A1F7-91A1F320A7FF}" type="datetime1">
              <a:rPr lang="en-US" smtClean="0"/>
              <a:t>8/25/2018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E947-CA57-4CD8-8183-1832B5956BEB}" type="datetime1">
              <a:rPr lang="en-US" smtClean="0"/>
              <a:t>8/25/2018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C576-600F-4FDD-81B1-B7E194C12438}" type="datetime1">
              <a:rPr lang="en-US" smtClean="0"/>
              <a:t>8/25/2018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636C-5ECC-4843-8E04-4D5AD685689B}" type="datetime1">
              <a:rPr lang="en-US" smtClean="0"/>
              <a:t>8/25/2018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562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C63D-4F4E-4A44-9FF0-7DEDDEB094F6}" type="datetime1">
              <a:rPr lang="en-US" smtClean="0"/>
              <a:t>8/25/2018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7700" y="1968500"/>
            <a:ext cx="11709400" cy="635"/>
          </a:xfrm>
          <a:custGeom>
            <a:avLst/>
            <a:gdLst/>
            <a:ahLst/>
            <a:cxnLst/>
            <a:rect l="l" t="t" r="r" b="b"/>
            <a:pathLst>
              <a:path w="11709400" h="635">
                <a:moveTo>
                  <a:pt x="0" y="0"/>
                </a:moveTo>
                <a:lnTo>
                  <a:pt x="11709400" y="127"/>
                </a:lnTo>
              </a:path>
            </a:pathLst>
          </a:custGeom>
          <a:ln w="1270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054" y="812800"/>
            <a:ext cx="121246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11785600" cy="621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70500" y="9228734"/>
            <a:ext cx="2440940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5E31-33F7-4BE3-A62E-1D7880398833}" type="datetime1">
              <a:rPr lang="en-US" smtClean="0"/>
              <a:t>8/25/2018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293600" y="9223984"/>
            <a:ext cx="261620" cy="237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up.c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uspets.net/wp-conten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google.co.in/url?sa=i&amp;rct=j&amp;q=&amp;esrc=s&amp;source=images&amp;cd=&amp;cad=rja&amp;uact=8&amp;" TargetMode="External"/><Relationship Id="rId4" Type="http://schemas.openxmlformats.org/officeDocument/2006/relationships/hyperlink" Target="http://www.pluspets.net/wp-conten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aringfireball.net/projects/markdown/synta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aringfireball.net/project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aringfireball.net/projects/markdown/ding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Markdown </a:t>
            </a:r>
            <a:r>
              <a:rPr spc="-240" dirty="0"/>
              <a:t>&amp;</a:t>
            </a:r>
            <a:r>
              <a:rPr spc="-20" dirty="0"/>
              <a:t> </a:t>
            </a:r>
            <a:r>
              <a:rPr spc="-55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" dirty="0"/>
          </a:p>
        </p:txBody>
      </p:sp>
      <p:sp>
        <p:nvSpPr>
          <p:cNvPr id="6" name="Rectangle 5"/>
          <p:cNvSpPr/>
          <p:nvPr/>
        </p:nvSpPr>
        <p:spPr>
          <a:xfrm>
            <a:off x="5639664" y="5879068"/>
            <a:ext cx="172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95"/>
              </a:spcBef>
            </a:pPr>
            <a:r>
              <a:rPr lang="en-US" dirty="0" err="1" smtClean="0">
                <a:solidFill>
                  <a:srgbClr val="00B0F0"/>
                </a:solidFill>
                <a:latin typeface="Arial"/>
                <a:cs typeface="Arial"/>
              </a:rPr>
              <a:t>Mukesh</a:t>
            </a:r>
            <a:r>
              <a:rPr lang="en-US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/>
                <a:cs typeface="Arial"/>
              </a:rPr>
              <a:t>Dubey</a:t>
            </a:r>
            <a:endParaRPr lang="en-US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13410DD-492B-4853-9583-295C7BDB13B9}" type="datetime1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395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05" dirty="0">
                <a:latin typeface="Arial"/>
                <a:cs typeface="Arial"/>
              </a:rPr>
              <a:t> </a:t>
            </a:r>
            <a:r>
              <a:rPr sz="4200" b="0" spc="-330" dirty="0">
                <a:latin typeface="Arial"/>
                <a:cs typeface="Arial"/>
              </a:rPr>
              <a:t>(IV)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0141585" cy="626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15" dirty="0"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-5" dirty="0">
                <a:latin typeface="Arial"/>
                <a:cs typeface="Arial"/>
              </a:rPr>
              <a:t>create </a:t>
            </a:r>
            <a:r>
              <a:rPr sz="2600" spc="75" dirty="0">
                <a:latin typeface="Arial"/>
                <a:cs typeface="Arial"/>
              </a:rPr>
              <a:t>two </a:t>
            </a:r>
            <a:r>
              <a:rPr sz="2600" spc="25" dirty="0">
                <a:latin typeface="Arial"/>
                <a:cs typeface="Arial"/>
              </a:rPr>
              <a:t>types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lists </a:t>
            </a:r>
            <a:r>
              <a:rPr sz="2600" spc="-20" dirty="0">
                <a:latin typeface="Arial"/>
                <a:cs typeface="Arial"/>
              </a:rPr>
              <a:t>(just </a:t>
            </a:r>
            <a:r>
              <a:rPr sz="2600" spc="-5" dirty="0">
                <a:latin typeface="Arial"/>
                <a:cs typeface="Arial"/>
              </a:rPr>
              <a:t>like in</a:t>
            </a:r>
            <a:r>
              <a:rPr sz="2600" spc="-40" dirty="0">
                <a:latin typeface="Arial"/>
                <a:cs typeface="Arial"/>
              </a:rPr>
              <a:t> HTML)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dirty="0">
                <a:latin typeface="Arial"/>
                <a:cs typeface="Arial"/>
              </a:rPr>
              <a:t>Unordered </a:t>
            </a:r>
            <a:r>
              <a:rPr sz="2600" spc="15" dirty="0">
                <a:latin typeface="Arial"/>
                <a:cs typeface="Arial"/>
              </a:rPr>
              <a:t>lists: </a:t>
            </a:r>
            <a:r>
              <a:rPr sz="2600" spc="-20" dirty="0">
                <a:latin typeface="Arial"/>
                <a:cs typeface="Arial"/>
              </a:rPr>
              <a:t>use </a:t>
            </a:r>
            <a:r>
              <a:rPr sz="2600" spc="-50" dirty="0">
                <a:latin typeface="Arial"/>
                <a:cs typeface="Arial"/>
              </a:rPr>
              <a:t>*, </a:t>
            </a:r>
            <a:r>
              <a:rPr sz="2600" spc="20" dirty="0">
                <a:latin typeface="Arial"/>
                <a:cs typeface="Arial"/>
              </a:rPr>
              <a:t>+, or </a:t>
            </a:r>
            <a:r>
              <a:rPr sz="2600" spc="145" dirty="0">
                <a:latin typeface="Arial"/>
                <a:cs typeface="Arial"/>
              </a:rPr>
              <a:t>- </a:t>
            </a:r>
            <a:r>
              <a:rPr sz="2600" spc="30" dirty="0">
                <a:latin typeface="Arial"/>
                <a:cs typeface="Arial"/>
              </a:rPr>
              <a:t>followed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space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10" dirty="0">
                <a:latin typeface="Arial"/>
                <a:cs typeface="Arial"/>
              </a:rPr>
              <a:t>Ordered </a:t>
            </a:r>
            <a:r>
              <a:rPr sz="2600" spc="15" dirty="0">
                <a:latin typeface="Arial"/>
                <a:cs typeface="Arial"/>
              </a:rPr>
              <a:t>lists: </a:t>
            </a:r>
            <a:r>
              <a:rPr sz="2600" spc="-20" dirty="0">
                <a:latin typeface="Arial"/>
                <a:cs typeface="Arial"/>
              </a:rPr>
              <a:t>use </a:t>
            </a:r>
            <a:r>
              <a:rPr sz="2600" spc="10" dirty="0">
                <a:latin typeface="Arial"/>
                <a:cs typeface="Arial"/>
              </a:rPr>
              <a:t>numbers </a:t>
            </a:r>
            <a:r>
              <a:rPr sz="2600" spc="30" dirty="0">
                <a:latin typeface="Arial"/>
                <a:cs typeface="Arial"/>
              </a:rPr>
              <a:t>followed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25" dirty="0">
                <a:latin typeface="Arial"/>
                <a:cs typeface="Arial"/>
              </a:rPr>
              <a:t>periods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space.</a:t>
            </a:r>
            <a:endParaRPr sz="26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480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This is a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*"/>
            </a:pPr>
            <a:endParaRPr sz="18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Items can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have</a:t>
            </a:r>
            <a:endParaRPr sz="1600">
              <a:latin typeface="Courier New"/>
              <a:cs typeface="Courier New"/>
            </a:endParaRPr>
          </a:p>
          <a:p>
            <a:pPr marL="500380" marR="7316470">
              <a:lnSpc>
                <a:spcPct val="104200"/>
              </a:lnSpc>
              <a:spcBef>
                <a:spcPts val="2000"/>
              </a:spcBef>
            </a:pPr>
            <a:r>
              <a:rPr sz="1600" spc="-5" dirty="0">
                <a:latin typeface="Courier New"/>
                <a:cs typeface="Courier New"/>
              </a:rPr>
              <a:t>multiple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paragraphs  if you need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them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latin typeface="Courier New"/>
                <a:cs typeface="Courier New"/>
              </a:rPr>
              <a:t>just indent by four spaces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and have blank lines between items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5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Here's the end of the list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Here's the start of a new paragraph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378460" indent="-365760">
              <a:lnSpc>
                <a:spcPct val="100000"/>
              </a:lnSpc>
              <a:buAutoNum type="arabicPeriod"/>
              <a:tabLst>
                <a:tab pos="378460" algn="l"/>
              </a:tabLst>
            </a:pPr>
            <a:r>
              <a:rPr sz="1600" spc="-5" dirty="0">
                <a:latin typeface="Courier New"/>
                <a:cs typeface="Courier New"/>
              </a:rPr>
              <a:t>Here's an ordered list that follows</a:t>
            </a:r>
            <a:endParaRPr sz="1600">
              <a:latin typeface="Courier New"/>
              <a:cs typeface="Courier New"/>
            </a:endParaRPr>
          </a:p>
          <a:p>
            <a:pPr marL="378460" indent="-36576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78460" algn="l"/>
              </a:tabLst>
            </a:pPr>
            <a:r>
              <a:rPr sz="1600" spc="-5" dirty="0">
                <a:latin typeface="Courier New"/>
                <a:cs typeface="Courier New"/>
              </a:rPr>
              <a:t>with multiple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items</a:t>
            </a:r>
            <a:endParaRPr sz="1600">
              <a:latin typeface="Courier New"/>
              <a:cs typeface="Courier New"/>
            </a:endParaRPr>
          </a:p>
          <a:p>
            <a:pPr marL="378460" indent="-36576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78460" algn="l"/>
              </a:tabLst>
            </a:pPr>
            <a:r>
              <a:rPr sz="1600" spc="-5" dirty="0">
                <a:latin typeface="Courier New"/>
                <a:cs typeface="Courier New"/>
              </a:rPr>
              <a:t>as many as you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need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AA44CAD-DC04-4BC8-9437-E2EC0BE3E18A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276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10" dirty="0">
                <a:latin typeface="Arial"/>
                <a:cs typeface="Arial"/>
              </a:rPr>
              <a:t> </a:t>
            </a:r>
            <a:r>
              <a:rPr sz="4200" b="0" spc="-365" dirty="0">
                <a:latin typeface="Arial"/>
                <a:cs typeface="Arial"/>
              </a:rPr>
              <a:t>(V)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70360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0" dirty="0">
                <a:latin typeface="Arial"/>
                <a:cs typeface="Arial"/>
              </a:rPr>
              <a:t>Embedded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ts val="3200"/>
              </a:lnSpc>
              <a:spcBef>
                <a:spcPts val="12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5" dirty="0">
                <a:latin typeface="Arial"/>
                <a:cs typeface="Arial"/>
              </a:rPr>
              <a:t>embed </a:t>
            </a:r>
            <a:r>
              <a:rPr sz="2600" spc="-5" dirty="0">
                <a:latin typeface="Arial"/>
                <a:cs typeface="Arial"/>
              </a:rPr>
              <a:t>one </a:t>
            </a:r>
            <a:r>
              <a:rPr sz="2600" spc="20" dirty="0">
                <a:latin typeface="Arial"/>
                <a:cs typeface="Arial"/>
              </a:rPr>
              <a:t>list </a:t>
            </a:r>
            <a:r>
              <a:rPr sz="2600" spc="5" dirty="0">
                <a:latin typeface="Arial"/>
                <a:cs typeface="Arial"/>
              </a:rPr>
              <a:t>inside </a:t>
            </a:r>
            <a:r>
              <a:rPr sz="2600" spc="-25" dirty="0">
                <a:latin typeface="Arial"/>
                <a:cs typeface="Arial"/>
              </a:rPr>
              <a:t>another, as </a:t>
            </a:r>
            <a:r>
              <a:rPr sz="2600" dirty="0">
                <a:latin typeface="Arial"/>
                <a:cs typeface="Arial"/>
              </a:rPr>
              <a:t>many </a:t>
            </a:r>
            <a:r>
              <a:rPr sz="2600" spc="-20" dirty="0">
                <a:latin typeface="Arial"/>
                <a:cs typeface="Arial"/>
              </a:rPr>
              <a:t>levels </a:t>
            </a:r>
            <a:r>
              <a:rPr sz="2600" spc="20" dirty="0">
                <a:latin typeface="Arial"/>
                <a:cs typeface="Arial"/>
              </a:rPr>
              <a:t>deep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5" dirty="0">
                <a:latin typeface="Arial"/>
                <a:cs typeface="Arial"/>
              </a:rPr>
              <a:t>need  (within </a:t>
            </a:r>
            <a:r>
              <a:rPr sz="2600" spc="-40" dirty="0">
                <a:latin typeface="Arial"/>
                <a:cs typeface="Arial"/>
              </a:rPr>
              <a:t>reason). </a:t>
            </a:r>
            <a:r>
              <a:rPr sz="2600" spc="35" dirty="0">
                <a:latin typeface="Arial"/>
                <a:cs typeface="Arial"/>
              </a:rPr>
              <a:t>Just </a:t>
            </a:r>
            <a:r>
              <a:rPr sz="2600" spc="10" dirty="0">
                <a:latin typeface="Arial"/>
                <a:cs typeface="Arial"/>
              </a:rPr>
              <a:t>prefix </a:t>
            </a:r>
            <a:r>
              <a:rPr sz="2600" spc="-5" dirty="0">
                <a:latin typeface="Arial"/>
                <a:cs typeface="Arial"/>
              </a:rPr>
              <a:t>each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20" dirty="0">
                <a:latin typeface="Arial"/>
                <a:cs typeface="Arial"/>
              </a:rPr>
              <a:t>four </a:t>
            </a:r>
            <a:r>
              <a:rPr sz="2600" spc="15" dirty="0">
                <a:latin typeface="Arial"/>
                <a:cs typeface="Arial"/>
              </a:rPr>
              <a:t>spaces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25" dirty="0">
                <a:latin typeface="Arial"/>
                <a:cs typeface="Arial"/>
              </a:rPr>
              <a:t>front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list  </a:t>
            </a:r>
            <a:r>
              <a:rPr sz="2600" spc="-35" dirty="0">
                <a:latin typeface="Arial"/>
                <a:cs typeface="Arial"/>
              </a:rPr>
              <a:t>marker.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-5" dirty="0">
                <a:latin typeface="Arial"/>
                <a:cs typeface="Arial"/>
              </a:rPr>
              <a:t>1 is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normal </a:t>
            </a:r>
            <a:r>
              <a:rPr sz="2600" spc="15" dirty="0">
                <a:latin typeface="Arial"/>
                <a:cs typeface="Arial"/>
              </a:rPr>
              <a:t>list.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-5" dirty="0">
                <a:latin typeface="Arial"/>
                <a:cs typeface="Arial"/>
              </a:rPr>
              <a:t>2 </a:t>
            </a:r>
            <a:r>
              <a:rPr sz="2600" spc="15" dirty="0">
                <a:latin typeface="Arial"/>
                <a:cs typeface="Arial"/>
              </a:rPr>
              <a:t>lists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20" dirty="0">
                <a:latin typeface="Arial"/>
                <a:cs typeface="Arial"/>
              </a:rPr>
              <a:t>four </a:t>
            </a:r>
            <a:r>
              <a:rPr sz="2600" spc="15" dirty="0">
                <a:latin typeface="Arial"/>
                <a:cs typeface="Arial"/>
              </a:rPr>
              <a:t>spaces </a:t>
            </a:r>
            <a:r>
              <a:rPr sz="2600" spc="20" dirty="0">
                <a:latin typeface="Arial"/>
                <a:cs typeface="Arial"/>
              </a:rPr>
              <a:t>at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45" dirty="0">
                <a:latin typeface="Arial"/>
                <a:cs typeface="Arial"/>
              </a:rPr>
              <a:t>of  </a:t>
            </a:r>
            <a:r>
              <a:rPr sz="2600" spc="5" dirty="0">
                <a:latin typeface="Arial"/>
                <a:cs typeface="Arial"/>
              </a:rPr>
              <a:t>their </a:t>
            </a:r>
            <a:r>
              <a:rPr sz="2600" spc="-10" dirty="0">
                <a:latin typeface="Arial"/>
                <a:cs typeface="Arial"/>
              </a:rPr>
              <a:t>lines.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-5" dirty="0">
                <a:latin typeface="Arial"/>
                <a:cs typeface="Arial"/>
              </a:rPr>
              <a:t>3 </a:t>
            </a:r>
            <a:r>
              <a:rPr sz="2600" spc="15" dirty="0">
                <a:latin typeface="Arial"/>
                <a:cs typeface="Arial"/>
              </a:rPr>
              <a:t>lists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15" dirty="0">
                <a:latin typeface="Arial"/>
                <a:cs typeface="Arial"/>
              </a:rPr>
              <a:t>eight spaces </a:t>
            </a:r>
            <a:r>
              <a:rPr sz="2600" spc="20" dirty="0">
                <a:latin typeface="Arial"/>
                <a:cs typeface="Arial"/>
              </a:rPr>
              <a:t>at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5" dirty="0">
                <a:latin typeface="Arial"/>
                <a:cs typeface="Arial"/>
              </a:rPr>
              <a:t>their </a:t>
            </a:r>
            <a:r>
              <a:rPr sz="2600" spc="-10" dirty="0">
                <a:latin typeface="Arial"/>
                <a:cs typeface="Arial"/>
              </a:rPr>
              <a:t>lines,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256540" indent="-243840">
              <a:lnSpc>
                <a:spcPct val="100000"/>
              </a:lnSpc>
              <a:spcBef>
                <a:spcPts val="2360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This is a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  <a:p>
            <a:pPr marL="744220" lvl="1" indent="-243840">
              <a:lnSpc>
                <a:spcPct val="100000"/>
              </a:lnSpc>
              <a:spcBef>
                <a:spcPts val="80"/>
              </a:spcBef>
              <a:buChar char="*"/>
              <a:tabLst>
                <a:tab pos="744220" algn="l"/>
              </a:tabLst>
            </a:pPr>
            <a:r>
              <a:rPr sz="1600" spc="-5" dirty="0">
                <a:latin typeface="Courier New"/>
                <a:cs typeface="Courier New"/>
              </a:rPr>
              <a:t>This is an embedded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  <a:p>
            <a:pPr marL="1353820" lvl="2" indent="-36576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1353820" algn="l"/>
              </a:tabLst>
            </a:pPr>
            <a:r>
              <a:rPr sz="1600" spc="-5" dirty="0">
                <a:latin typeface="Courier New"/>
                <a:cs typeface="Courier New"/>
              </a:rPr>
              <a:t>that is indicated by adding</a:t>
            </a:r>
            <a:endParaRPr sz="1600">
              <a:latin typeface="Courier New"/>
              <a:cs typeface="Courier New"/>
            </a:endParaRPr>
          </a:p>
          <a:p>
            <a:pPr marL="1353820" lvl="2" indent="-36576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1353820" algn="l"/>
              </a:tabLst>
            </a:pPr>
            <a:r>
              <a:rPr sz="1600" spc="-5" dirty="0">
                <a:latin typeface="Courier New"/>
                <a:cs typeface="Courier New"/>
              </a:rPr>
              <a:t>four spaces in front of the list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marker</a:t>
            </a:r>
            <a:endParaRPr sz="1600">
              <a:latin typeface="Courier New"/>
              <a:cs typeface="Courier New"/>
            </a:endParaRPr>
          </a:p>
          <a:p>
            <a:pPr marL="744220" lvl="1" indent="-243840">
              <a:lnSpc>
                <a:spcPct val="100000"/>
              </a:lnSpc>
              <a:spcBef>
                <a:spcPts val="80"/>
              </a:spcBef>
              <a:buChar char="*"/>
              <a:tabLst>
                <a:tab pos="744220" algn="l"/>
              </a:tabLst>
            </a:pPr>
            <a:r>
              <a:rPr sz="1600" spc="-5" dirty="0">
                <a:latin typeface="Courier New"/>
                <a:cs typeface="Courier New"/>
              </a:rPr>
              <a:t>Go as deep as you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need.</a:t>
            </a:r>
            <a:endParaRPr sz="1600">
              <a:latin typeface="Courier New"/>
              <a:cs typeface="Courier New"/>
            </a:endParaRPr>
          </a:p>
          <a:p>
            <a:pPr marL="256540" indent="-243840">
              <a:lnSpc>
                <a:spcPct val="100000"/>
              </a:lnSpc>
              <a:spcBef>
                <a:spcPts val="80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This is the second item of the outer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list</a:t>
            </a:r>
            <a:endParaRPr sz="1600">
              <a:latin typeface="Courier New"/>
              <a:cs typeface="Courier New"/>
            </a:endParaRPr>
          </a:p>
          <a:p>
            <a:pPr marL="256540" indent="-243840">
              <a:lnSpc>
                <a:spcPct val="100000"/>
              </a:lnSpc>
              <a:spcBef>
                <a:spcPts val="80"/>
              </a:spcBef>
              <a:buChar char="*"/>
              <a:tabLst>
                <a:tab pos="256540" algn="l"/>
              </a:tabLst>
            </a:pPr>
            <a:r>
              <a:rPr sz="1600" spc="-5" dirty="0">
                <a:latin typeface="Courier New"/>
                <a:cs typeface="Courier New"/>
              </a:rPr>
              <a:t>And this is the third item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2CAED9-B7F7-4403-939E-AF83E541B53A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395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05" dirty="0">
                <a:latin typeface="Arial"/>
                <a:cs typeface="Arial"/>
              </a:rPr>
              <a:t> </a:t>
            </a:r>
            <a:r>
              <a:rPr sz="4200" b="0" spc="-330" dirty="0">
                <a:latin typeface="Arial"/>
                <a:cs typeface="Arial"/>
              </a:rPr>
              <a:t>(VI)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592560" cy="542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0" dirty="0">
                <a:latin typeface="Arial"/>
                <a:cs typeface="Arial"/>
              </a:rPr>
              <a:t>Code </a:t>
            </a:r>
            <a:r>
              <a:rPr sz="2600" spc="-15" dirty="0">
                <a:latin typeface="Arial"/>
                <a:cs typeface="Arial"/>
              </a:rPr>
              <a:t>Elements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20" dirty="0">
                <a:latin typeface="Arial"/>
                <a:cs typeface="Arial"/>
              </a:rPr>
              <a:t>Code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Blocks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110" dirty="0">
                <a:latin typeface="Arial"/>
                <a:cs typeface="Arial"/>
              </a:rPr>
              <a:t>“code” </a:t>
            </a:r>
            <a:r>
              <a:rPr sz="2600" spc="-5" dirty="0">
                <a:latin typeface="Arial"/>
                <a:cs typeface="Arial"/>
              </a:rPr>
              <a:t>elements either </a:t>
            </a:r>
            <a:r>
              <a:rPr sz="2600" spc="10" dirty="0">
                <a:latin typeface="Arial"/>
                <a:cs typeface="Arial"/>
              </a:rPr>
              <a:t>in-line </a:t>
            </a:r>
            <a:r>
              <a:rPr sz="2600" spc="20" dirty="0">
                <a:latin typeface="Arial"/>
                <a:cs typeface="Arial"/>
              </a:rPr>
              <a:t>or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0" dirty="0">
                <a:latin typeface="Arial"/>
                <a:cs typeface="Arial"/>
              </a:rPr>
              <a:t>stand-alone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block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38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5" dirty="0">
                <a:latin typeface="Arial"/>
                <a:cs typeface="Arial"/>
              </a:rPr>
              <a:t>In-line </a:t>
            </a:r>
            <a:r>
              <a:rPr sz="2500" spc="45" dirty="0">
                <a:latin typeface="Arial"/>
                <a:cs typeface="Arial"/>
              </a:rPr>
              <a:t>code </a:t>
            </a:r>
            <a:r>
              <a:rPr sz="2500" spc="-5" dirty="0">
                <a:latin typeface="Arial"/>
                <a:cs typeface="Arial"/>
              </a:rPr>
              <a:t>is </a:t>
            </a:r>
            <a:r>
              <a:rPr sz="2500" spc="30" dirty="0">
                <a:latin typeface="Arial"/>
                <a:cs typeface="Arial"/>
              </a:rPr>
              <a:t>indicated </a:t>
            </a:r>
            <a:r>
              <a:rPr sz="2500" spc="45" dirty="0">
                <a:latin typeface="Arial"/>
                <a:cs typeface="Arial"/>
              </a:rPr>
              <a:t>by </a:t>
            </a:r>
            <a:r>
              <a:rPr sz="2500" spc="10" dirty="0">
                <a:latin typeface="Arial"/>
                <a:cs typeface="Arial"/>
              </a:rPr>
              <a:t>surrounding the </a:t>
            </a:r>
            <a:r>
              <a:rPr sz="2500" spc="45" dirty="0">
                <a:latin typeface="Arial"/>
                <a:cs typeface="Arial"/>
              </a:rPr>
              <a:t>word </a:t>
            </a:r>
            <a:r>
              <a:rPr sz="2500" spc="20" dirty="0">
                <a:latin typeface="Arial"/>
                <a:cs typeface="Arial"/>
              </a:rPr>
              <a:t>or </a:t>
            </a:r>
            <a:r>
              <a:rPr sz="2500" spc="-5" dirty="0">
                <a:latin typeface="Arial"/>
                <a:cs typeface="Arial"/>
              </a:rPr>
              <a:t>phrase </a:t>
            </a:r>
            <a:r>
              <a:rPr sz="2500" spc="45" dirty="0">
                <a:latin typeface="Arial"/>
                <a:cs typeface="Arial"/>
              </a:rPr>
              <a:t>with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backticks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2200" spc="-5" dirty="0">
                <a:latin typeface="Courier New"/>
                <a:cs typeface="Courier New"/>
              </a:rPr>
              <a:t>Be sure to call the `init()` method before you call</a:t>
            </a:r>
            <a:r>
              <a:rPr sz="2200" spc="1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`doMyWorkForMe()`</a:t>
            </a:r>
            <a:endParaRPr sz="2200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46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15" dirty="0">
                <a:latin typeface="Arial"/>
                <a:cs typeface="Arial"/>
              </a:rPr>
              <a:t>Stand-alone </a:t>
            </a:r>
            <a:r>
              <a:rPr sz="2500" spc="45" dirty="0">
                <a:latin typeface="Arial"/>
                <a:cs typeface="Arial"/>
              </a:rPr>
              <a:t>code blocks </a:t>
            </a:r>
            <a:r>
              <a:rPr sz="2500" spc="-50" dirty="0">
                <a:latin typeface="Arial"/>
                <a:cs typeface="Arial"/>
              </a:rPr>
              <a:t>are </a:t>
            </a:r>
            <a:r>
              <a:rPr sz="2500" spc="30" dirty="0">
                <a:latin typeface="Arial"/>
                <a:cs typeface="Arial"/>
              </a:rPr>
              <a:t>indicated </a:t>
            </a:r>
            <a:r>
              <a:rPr sz="2500" spc="45" dirty="0">
                <a:latin typeface="Arial"/>
                <a:cs typeface="Arial"/>
              </a:rPr>
              <a:t>by </a:t>
            </a:r>
            <a:r>
              <a:rPr sz="2500" spc="20" dirty="0">
                <a:latin typeface="Arial"/>
                <a:cs typeface="Arial"/>
              </a:rPr>
              <a:t>four </a:t>
            </a:r>
            <a:r>
              <a:rPr sz="2500" spc="10" dirty="0">
                <a:latin typeface="Arial"/>
                <a:cs typeface="Arial"/>
              </a:rPr>
              <a:t>spaces </a:t>
            </a:r>
            <a:r>
              <a:rPr sz="2500" spc="20" dirty="0">
                <a:latin typeface="Arial"/>
                <a:cs typeface="Arial"/>
              </a:rPr>
              <a:t>at </a:t>
            </a:r>
            <a:r>
              <a:rPr sz="2500" spc="10" dirty="0">
                <a:latin typeface="Arial"/>
                <a:cs typeface="Arial"/>
              </a:rPr>
              <a:t>the </a:t>
            </a:r>
            <a:r>
              <a:rPr sz="2500" spc="25" dirty="0">
                <a:latin typeface="Arial"/>
                <a:cs typeface="Arial"/>
              </a:rPr>
              <a:t>start </a:t>
            </a:r>
            <a:r>
              <a:rPr sz="2500" spc="45" dirty="0">
                <a:latin typeface="Arial"/>
                <a:cs typeface="Arial"/>
              </a:rPr>
              <a:t>of </a:t>
            </a:r>
            <a:r>
              <a:rPr sz="2500" spc="10" dirty="0">
                <a:latin typeface="Arial"/>
                <a:cs typeface="Arial"/>
              </a:rPr>
              <a:t>the</a:t>
            </a:r>
            <a:r>
              <a:rPr sz="2500" spc="-235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line</a:t>
            </a:r>
            <a:endParaRPr sz="2500">
              <a:latin typeface="Arial"/>
              <a:cs typeface="Arial"/>
            </a:endParaRPr>
          </a:p>
          <a:p>
            <a:pPr marL="1109980" marR="6451600" indent="-365760">
              <a:lnSpc>
                <a:spcPct val="107600"/>
              </a:lnSpc>
              <a:spcBef>
                <a:spcPts val="2280"/>
              </a:spcBef>
            </a:pPr>
            <a:r>
              <a:rPr sz="2400" spc="-5" dirty="0">
                <a:latin typeface="Courier New"/>
                <a:cs typeface="Courier New"/>
              </a:rPr>
              <a:t>def check(dir: Path) = {  if (!exists(dir))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ourier New"/>
                <a:cs typeface="Courier New"/>
              </a:rPr>
              <a:t>error(s"Directory: &lt;$dir&gt; does not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exist.")</a:t>
            </a:r>
            <a:endParaRPr sz="24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3773B53-2BEA-470B-A84C-A8EF29D3FFF5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5134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25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(VII)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63375" cy="631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Links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38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40" dirty="0">
                <a:latin typeface="Arial"/>
                <a:cs typeface="Arial"/>
              </a:rPr>
              <a:t>Markdown supports </a:t>
            </a:r>
            <a:r>
              <a:rPr sz="2500" spc="75" dirty="0">
                <a:latin typeface="Arial"/>
                <a:cs typeface="Arial"/>
              </a:rPr>
              <a:t>two </a:t>
            </a:r>
            <a:r>
              <a:rPr sz="2500" spc="5" dirty="0">
                <a:latin typeface="Arial"/>
                <a:cs typeface="Arial"/>
              </a:rPr>
              <a:t>styles </a:t>
            </a:r>
            <a:r>
              <a:rPr sz="2500" spc="45" dirty="0">
                <a:latin typeface="Arial"/>
                <a:cs typeface="Arial"/>
              </a:rPr>
              <a:t>of </a:t>
            </a:r>
            <a:r>
              <a:rPr sz="2500" spc="5" dirty="0">
                <a:latin typeface="Arial"/>
                <a:cs typeface="Arial"/>
              </a:rPr>
              <a:t>links. </a:t>
            </a:r>
            <a:r>
              <a:rPr sz="2500" spc="20" dirty="0">
                <a:latin typeface="Arial"/>
                <a:cs typeface="Arial"/>
              </a:rPr>
              <a:t>I’ll </a:t>
            </a:r>
            <a:r>
              <a:rPr sz="2500" spc="30" dirty="0">
                <a:latin typeface="Arial"/>
                <a:cs typeface="Arial"/>
              </a:rPr>
              <a:t>show </a:t>
            </a:r>
            <a:r>
              <a:rPr sz="2500" spc="10" dirty="0">
                <a:latin typeface="Arial"/>
                <a:cs typeface="Arial"/>
              </a:rPr>
              <a:t>you the </a:t>
            </a:r>
            <a:r>
              <a:rPr sz="2500" spc="45" dirty="0">
                <a:latin typeface="Arial"/>
                <a:cs typeface="Arial"/>
              </a:rPr>
              <a:t>most common</a:t>
            </a:r>
            <a:r>
              <a:rPr sz="2500" spc="-3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one</a:t>
            </a:r>
            <a:endParaRPr sz="25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5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create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link,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20" dirty="0">
                <a:latin typeface="Arial"/>
                <a:cs typeface="Arial"/>
              </a:rPr>
              <a:t>indicate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5" dirty="0">
                <a:latin typeface="Arial"/>
                <a:cs typeface="Arial"/>
              </a:rPr>
              <a:t>text 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link,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link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itself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The </a:t>
            </a:r>
            <a:r>
              <a:rPr sz="2600" spc="45" dirty="0">
                <a:latin typeface="Arial"/>
                <a:cs typeface="Arial"/>
              </a:rPr>
              <a:t>text </a:t>
            </a:r>
            <a:r>
              <a:rPr sz="2600" spc="10" dirty="0">
                <a:latin typeface="Arial"/>
                <a:cs typeface="Arial"/>
              </a:rPr>
              <a:t>goes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10" dirty="0">
                <a:latin typeface="Arial"/>
                <a:cs typeface="Arial"/>
              </a:rPr>
              <a:t>square </a:t>
            </a:r>
            <a:r>
              <a:rPr sz="2600" spc="25" dirty="0">
                <a:latin typeface="Arial"/>
                <a:cs typeface="Arial"/>
              </a:rPr>
              <a:t>brackets,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link goes 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parentheses.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100" spc="-5" dirty="0">
                <a:latin typeface="Courier New"/>
                <a:cs typeface="Courier New"/>
              </a:rPr>
              <a:t>Check out [GitUp](http://gitup.co) for a cool way to view git</a:t>
            </a:r>
            <a:r>
              <a:rPr sz="2100" spc="1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repos.</a:t>
            </a:r>
            <a:endParaRPr sz="2100">
              <a:latin typeface="Courier New"/>
              <a:cs typeface="Courier New"/>
            </a:endParaRPr>
          </a:p>
          <a:p>
            <a:pPr marL="279400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45" dirty="0">
                <a:latin typeface="Arial"/>
                <a:cs typeface="Arial"/>
              </a:rPr>
              <a:t>add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25" dirty="0">
                <a:latin typeface="Arial"/>
                <a:cs typeface="Arial"/>
              </a:rPr>
              <a:t>title </a:t>
            </a:r>
            <a:r>
              <a:rPr sz="2600" spc="20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</a:t>
            </a:r>
            <a:r>
              <a:rPr sz="2600" spc="30" dirty="0">
                <a:latin typeface="Arial"/>
                <a:cs typeface="Arial"/>
              </a:rPr>
              <a:t> want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1800" spc="-5" dirty="0">
                <a:latin typeface="Courier New"/>
                <a:cs typeface="Courier New"/>
              </a:rPr>
              <a:t>Check out </a:t>
            </a:r>
            <a:r>
              <a:rPr sz="1800" spc="-5" dirty="0">
                <a:latin typeface="Courier New"/>
                <a:cs typeface="Courier New"/>
                <a:hlinkClick r:id="rId2"/>
              </a:rPr>
              <a:t>[GitUp](http://gitup.co </a:t>
            </a:r>
            <a:r>
              <a:rPr sz="1800" spc="-5" dirty="0">
                <a:latin typeface="Courier New"/>
                <a:cs typeface="Courier New"/>
              </a:rPr>
              <a:t>"It's cool!") for a cool way to view git</a:t>
            </a:r>
            <a:r>
              <a:rPr sz="1800" spc="1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repos.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har char="•"/>
              <a:tabLst>
                <a:tab pos="278765" algn="l"/>
                <a:tab pos="279400" algn="l"/>
              </a:tabLst>
            </a:pP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20" dirty="0">
                <a:latin typeface="Arial"/>
                <a:cs typeface="Arial"/>
              </a:rPr>
              <a:t>titles </a:t>
            </a:r>
            <a:r>
              <a:rPr sz="2600" spc="5" dirty="0">
                <a:latin typeface="Arial"/>
                <a:cs typeface="Arial"/>
              </a:rPr>
              <a:t>appear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65" dirty="0">
                <a:latin typeface="Arial"/>
                <a:cs typeface="Arial"/>
              </a:rPr>
              <a:t>tool-tip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45" dirty="0">
                <a:latin typeface="Arial"/>
                <a:cs typeface="Arial"/>
              </a:rPr>
              <a:t>web </a:t>
            </a:r>
            <a:r>
              <a:rPr sz="2600" spc="15" dirty="0">
                <a:latin typeface="Arial"/>
                <a:cs typeface="Arial"/>
              </a:rPr>
              <a:t>browsers </a:t>
            </a:r>
            <a:r>
              <a:rPr sz="2600" spc="10" dirty="0">
                <a:latin typeface="Arial"/>
                <a:cs typeface="Arial"/>
              </a:rPr>
              <a:t>when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5" dirty="0">
                <a:latin typeface="Arial"/>
                <a:cs typeface="Arial"/>
              </a:rPr>
              <a:t>hover over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link.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40" dirty="0">
                <a:latin typeface="Arial"/>
                <a:cs typeface="Arial"/>
              </a:rPr>
              <a:t>They </a:t>
            </a:r>
            <a:r>
              <a:rPr sz="2600" spc="-5" dirty="0">
                <a:latin typeface="Arial"/>
                <a:cs typeface="Arial"/>
              </a:rPr>
              <a:t>also </a:t>
            </a:r>
            <a:r>
              <a:rPr sz="2600" spc="-15" dirty="0">
                <a:latin typeface="Arial"/>
                <a:cs typeface="Arial"/>
              </a:rPr>
              <a:t>increase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accessibility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0" dirty="0">
                <a:latin typeface="Arial"/>
                <a:cs typeface="Arial"/>
              </a:rPr>
              <a:t>your page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10" dirty="0">
                <a:latin typeface="Arial"/>
                <a:cs typeface="Arial"/>
              </a:rPr>
              <a:t>they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0" dirty="0">
                <a:latin typeface="Arial"/>
                <a:cs typeface="Arial"/>
              </a:rPr>
              <a:t>be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processed 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10" dirty="0">
                <a:latin typeface="Arial"/>
                <a:cs typeface="Arial"/>
              </a:rPr>
              <a:t>screen </a:t>
            </a:r>
            <a:r>
              <a:rPr sz="2600" spc="-15" dirty="0">
                <a:latin typeface="Arial"/>
                <a:cs typeface="Arial"/>
              </a:rPr>
              <a:t>readers </a:t>
            </a:r>
            <a:r>
              <a:rPr sz="2600" spc="15" dirty="0">
                <a:latin typeface="Arial"/>
                <a:cs typeface="Arial"/>
              </a:rPr>
              <a:t>and other </a:t>
            </a:r>
            <a:r>
              <a:rPr sz="2600" dirty="0">
                <a:latin typeface="Arial"/>
                <a:cs typeface="Arial"/>
              </a:rPr>
              <a:t>similar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tools.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3CA2C7F-0FC0-46A2-9A07-0385A6CEF5C7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63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14" dirty="0">
                <a:latin typeface="Arial"/>
                <a:cs typeface="Arial"/>
              </a:rPr>
              <a:t> </a:t>
            </a:r>
            <a:r>
              <a:rPr sz="4200" b="0" spc="-300" dirty="0">
                <a:latin typeface="Arial"/>
                <a:cs typeface="Arial"/>
              </a:rPr>
              <a:t>(VIII)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0888980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Images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" dirty="0">
                <a:latin typeface="Arial"/>
                <a:cs typeface="Arial"/>
              </a:rPr>
              <a:t>Images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dirty="0">
                <a:latin typeface="Arial"/>
                <a:cs typeface="Arial"/>
              </a:rPr>
              <a:t>similar </a:t>
            </a:r>
            <a:r>
              <a:rPr sz="2600" spc="15" dirty="0">
                <a:latin typeface="Arial"/>
                <a:cs typeface="Arial"/>
              </a:rPr>
              <a:t>syntax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links.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![alt text](href "title")</a:t>
            </a:r>
            <a:endParaRPr sz="2600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0" dirty="0">
                <a:latin typeface="Arial"/>
                <a:cs typeface="Arial"/>
              </a:rPr>
              <a:t>For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  <a:p>
            <a:pPr marL="1168400" marR="5080" lvl="2" indent="-266700">
              <a:lnSpc>
                <a:spcPct val="105800"/>
              </a:lnSpc>
              <a:spcBef>
                <a:spcPts val="230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  <a:hlinkClick r:id="rId2"/>
              </a:rPr>
              <a:t>![Kitties!](http://www.pluspets.net/wp-content/ </a:t>
            </a:r>
            <a:r>
              <a:rPr sz="2600" spc="-5" dirty="0">
                <a:latin typeface="Courier New"/>
                <a:cs typeface="Courier New"/>
              </a:rPr>
              <a:t> uploads/2011/01/Best-Cats-Photos8.jpg "So</a:t>
            </a:r>
            <a:r>
              <a:rPr sz="2600" spc="114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cute!")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48E0800-414B-4E59-9E74-967892085672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 smtClean="0"/>
          </a:p>
          <a:p>
            <a:r>
              <a:rPr lang="en-US" dirty="0" smtClean="0"/>
              <a:t>					</a:t>
            </a:r>
            <a:r>
              <a:rPr lang="en-US" sz="2400" b="1" dirty="0" smtClean="0"/>
              <a:t>MARKDOWN SYNTAX</a:t>
            </a:r>
          </a:p>
          <a:p>
            <a:r>
              <a:rPr lang="en-US" dirty="0" smtClean="0"/>
              <a:t> 	# This is an &lt;h1&gt; header format		</a:t>
            </a:r>
            <a:r>
              <a:rPr lang="en-US" sz="3800" dirty="0"/>
              <a:t>This Is an &lt;h1&gt; header format</a:t>
            </a:r>
          </a:p>
          <a:p>
            <a:r>
              <a:rPr lang="en-US" dirty="0" smtClean="0"/>
              <a:t> 	## This is an &lt;h2&gt; header format 		</a:t>
            </a:r>
            <a:r>
              <a:rPr lang="en-US" dirty="0" smtClean="0"/>
              <a:t> </a:t>
            </a:r>
            <a:r>
              <a:rPr lang="en-US" sz="3300" dirty="0"/>
              <a:t>This is an &lt;h2&gt; header format </a:t>
            </a:r>
          </a:p>
          <a:p>
            <a:r>
              <a:rPr lang="en-US" dirty="0" smtClean="0"/>
              <a:t>	### </a:t>
            </a:r>
            <a:r>
              <a:rPr lang="en-US" dirty="0" smtClean="0"/>
              <a:t>This is an &lt;h6&gt; header format 		  This is an &lt;h2&gt; header format </a:t>
            </a:r>
          </a:p>
          <a:p>
            <a:endParaRPr lang="en-US" dirty="0" smtClean="0"/>
          </a:p>
          <a:p>
            <a:r>
              <a:rPr lang="en-US" dirty="0" smtClean="0"/>
              <a:t>       	*This text will be in italics*		     	</a:t>
            </a:r>
            <a:r>
              <a:rPr lang="en-US" i="1" dirty="0" smtClean="0"/>
              <a:t> This text will be in italics </a:t>
            </a:r>
            <a:r>
              <a:rPr lang="en-US" i="1" dirty="0" smtClean="0"/>
              <a:t>	</a:t>
            </a:r>
          </a:p>
          <a:p>
            <a:r>
              <a:rPr lang="en-US" dirty="0" smtClean="0"/>
              <a:t> 	**This text will be in bold**			</a:t>
            </a:r>
            <a:r>
              <a:rPr lang="en-US" b="1" dirty="0" smtClean="0"/>
              <a:t> This text will be in bold</a:t>
            </a:r>
          </a:p>
          <a:p>
            <a:r>
              <a:rPr lang="en-US" dirty="0" smtClean="0"/>
              <a:t>	**_This text will be in bold and italic_**	 </a:t>
            </a:r>
            <a:r>
              <a:rPr lang="en-US" b="1" i="1" dirty="0" smtClean="0"/>
              <a:t>This text will be in bold and italic</a:t>
            </a:r>
            <a:endParaRPr lang="en-US" b="1" i="1" dirty="0" smtClean="0"/>
          </a:p>
          <a:p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Unordered list:				</a:t>
            </a:r>
          </a:p>
          <a:p>
            <a:pPr lvl="2"/>
            <a:r>
              <a:rPr lang="en-US" dirty="0" smtClean="0"/>
              <a:t> -First				</a:t>
            </a:r>
          </a:p>
          <a:p>
            <a:pPr lvl="2"/>
            <a:r>
              <a:rPr lang="en-US" dirty="0" smtClean="0"/>
              <a:t> –Second</a:t>
            </a:r>
          </a:p>
          <a:p>
            <a:pPr lvl="2"/>
            <a:r>
              <a:rPr lang="en-US" dirty="0" smtClean="0"/>
              <a:t> -Third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Ordered list:</a:t>
            </a:r>
          </a:p>
          <a:p>
            <a:pPr lvl="2"/>
            <a:r>
              <a:rPr lang="en-US" dirty="0" smtClean="0"/>
              <a:t> 1. First item</a:t>
            </a:r>
          </a:p>
          <a:p>
            <a:pPr lvl="2"/>
            <a:r>
              <a:rPr lang="en-US" dirty="0" smtClean="0"/>
              <a:t> 2 Second item</a:t>
            </a:r>
          </a:p>
          <a:p>
            <a:pPr lvl="2"/>
            <a:r>
              <a:rPr lang="en-US" dirty="0" smtClean="0"/>
              <a:t> 3. Third item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Links: [Google](</a:t>
            </a:r>
            <a:r>
              <a:rPr lang="en-US" dirty="0" smtClean="0">
                <a:hlinkClick r:id="rId3"/>
              </a:rPr>
              <a:t>http://www.google.com</a:t>
            </a:r>
            <a:r>
              <a:rPr lang="en-US" dirty="0" smtClean="0"/>
              <a:t>)         </a:t>
            </a:r>
            <a:r>
              <a:rPr lang="en-US" dirty="0" smtClean="0">
                <a:solidFill>
                  <a:srgbClr val="00B0F0"/>
                </a:solidFill>
                <a:hlinkClick r:id="rId3"/>
              </a:rPr>
              <a:t>Google</a:t>
            </a:r>
            <a:endParaRPr lang="en-US" dirty="0" smtClean="0">
              <a:solidFill>
                <a:srgbClr val="00B0F0"/>
              </a:solidFill>
            </a:endParaRPr>
          </a:p>
          <a:p>
            <a:pPr marL="914400" lvl="4"/>
            <a:r>
              <a:rPr lang="en-US" spc="-5" dirty="0" smtClean="0">
                <a:cs typeface="Courier New"/>
              </a:rPr>
              <a:t>![alt text](</a:t>
            </a:r>
            <a:r>
              <a:rPr lang="en-US" spc="-5" dirty="0" err="1" smtClean="0">
                <a:cs typeface="Courier New"/>
              </a:rPr>
              <a:t>href</a:t>
            </a:r>
            <a:r>
              <a:rPr lang="en-US" spc="-5" dirty="0" smtClean="0">
                <a:cs typeface="Courier New"/>
              </a:rPr>
              <a:t> "title")</a:t>
            </a:r>
          </a:p>
          <a:p>
            <a:pPr marL="914400" lvl="4"/>
            <a:r>
              <a:rPr lang="en-US" spc="-5" dirty="0" smtClean="0">
                <a:cs typeface="Courier New"/>
              </a:rPr>
              <a:t> </a:t>
            </a:r>
          </a:p>
          <a:p>
            <a:pPr marL="914400" lvl="4"/>
            <a:r>
              <a:rPr lang="en-US" spc="-5" dirty="0" smtClean="0">
                <a:cs typeface="Courier New"/>
                <a:hlinkClick r:id="rId4"/>
              </a:rPr>
              <a:t>![Kitties!](</a:t>
            </a:r>
            <a:r>
              <a:rPr lang="en-US" spc="-5" dirty="0" smtClean="0">
                <a:cs typeface="Courier New"/>
                <a:hlinkClick r:id="rId5"/>
              </a:rPr>
              <a:t>https://www.google.co.in/url?sa=i&amp;rct=j&amp;q=&amp;esrc=s&amp;source=images&amp;cd=&amp;cad=rja&amp;uact=8&amp;</a:t>
            </a:r>
            <a:endParaRPr lang="en-US" spc="-5" dirty="0" smtClean="0">
              <a:cs typeface="Courier New"/>
            </a:endParaRPr>
          </a:p>
          <a:p>
            <a:pPr marL="914400" lvl="4"/>
            <a:r>
              <a:rPr lang="en-US" spc="-5" dirty="0" err="1" smtClean="0">
                <a:cs typeface="Courier New"/>
              </a:rPr>
              <a:t>ved</a:t>
            </a:r>
            <a:r>
              <a:rPr lang="en-US" spc="-5" dirty="0" smtClean="0">
                <a:cs typeface="Courier New"/>
              </a:rPr>
              <a:t>=2ahUKEwjv3aaytYbdAhXTeX0KHXzGDtAQjRx6BAgBEAU&amp;url=https%3A%2F%2Ftwitter.com%2F</a:t>
            </a:r>
          </a:p>
          <a:p>
            <a:pPr marL="914400" lvl="4"/>
            <a:r>
              <a:rPr lang="en-US" spc="-5" dirty="0" smtClean="0">
                <a:cs typeface="Courier New"/>
              </a:rPr>
              <a:t>MukeshDubey1420%2Fstatus%2F980293391668756481&amp;psig=AOvVaw0y6OAAyH6-GKLCPsg8wxvd&amp;</a:t>
            </a:r>
          </a:p>
          <a:p>
            <a:pPr marL="914400" lvl="4"/>
            <a:r>
              <a:rPr lang="en-US" spc="-5" dirty="0" err="1" smtClean="0">
                <a:cs typeface="Courier New"/>
              </a:rPr>
              <a:t>ust</a:t>
            </a:r>
            <a:r>
              <a:rPr lang="en-US" spc="-5" dirty="0" smtClean="0">
                <a:cs typeface="Courier New"/>
              </a:rPr>
              <a:t>=1535225110003352 “Team Decider!") </a:t>
            </a:r>
          </a:p>
          <a:p>
            <a:pPr marL="914400" lvl="4"/>
            <a:endParaRPr lang="en-US" sz="2600" dirty="0" smtClean="0">
              <a:latin typeface="Courier New"/>
              <a:cs typeface="Courier New"/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368800" y="3276600"/>
            <a:ext cx="3413760" cy="13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34" tIns="54617" rIns="109234" bIns="54617" rtlCol="0" anchor="ctr"/>
          <a:lstStyle/>
          <a:p>
            <a:r>
              <a:rPr lang="en-US" sz="1700" dirty="0"/>
              <a:t>Unordered list:		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/>
              <a:t> First			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/>
              <a:t> Second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/>
              <a:t> Third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7840" y="4648200"/>
            <a:ext cx="3413760" cy="130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234" tIns="54617" rIns="109234" bIns="54617" rtlCol="0" anchor="ctr"/>
          <a:lstStyle/>
          <a:p>
            <a:r>
              <a:rPr lang="en-US" sz="1700" dirty="0"/>
              <a:t>Ordered list:		</a:t>
            </a:r>
          </a:p>
          <a:p>
            <a:pPr marL="409628" indent="-409628">
              <a:buFont typeface="+mj-lt"/>
              <a:buAutoNum type="arabicPeriod"/>
            </a:pPr>
            <a:r>
              <a:rPr lang="en-US" sz="1700" dirty="0"/>
              <a:t> First			</a:t>
            </a:r>
          </a:p>
          <a:p>
            <a:pPr marL="409628" indent="-409628">
              <a:buFont typeface="+mj-lt"/>
              <a:buAutoNum type="arabicPeriod"/>
            </a:pPr>
            <a:r>
              <a:rPr lang="en-US" sz="1700" dirty="0"/>
              <a:t> Second</a:t>
            </a:r>
          </a:p>
          <a:p>
            <a:pPr marL="409628" indent="-409628">
              <a:buFont typeface="+mj-lt"/>
              <a:buAutoNum type="arabicPeriod"/>
            </a:pPr>
            <a:r>
              <a:rPr lang="en-US" sz="1700" dirty="0"/>
              <a:t> Third</a:t>
            </a:r>
          </a:p>
        </p:txBody>
      </p:sp>
      <p:pic>
        <p:nvPicPr>
          <p:cNvPr id="1026" name="Picture 2" descr="Image result for mukeshdubey14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69600" y="6858000"/>
            <a:ext cx="16764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9027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10" dirty="0">
                <a:latin typeface="Arial"/>
                <a:cs typeface="Arial"/>
              </a:rPr>
              <a:t>HTML </a:t>
            </a:r>
            <a:r>
              <a:rPr sz="4200" b="0" spc="-70" dirty="0">
                <a:latin typeface="Arial"/>
                <a:cs typeface="Arial"/>
              </a:rPr>
              <a:t>Allowed</a:t>
            </a:r>
            <a:r>
              <a:rPr sz="4200" b="0" spc="45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544300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5" dirty="0">
                <a:latin typeface="Arial"/>
                <a:cs typeface="Arial"/>
              </a:rPr>
              <a:t>Markdown’s </a:t>
            </a:r>
            <a:r>
              <a:rPr sz="2600" spc="-20" dirty="0">
                <a:latin typeface="Arial"/>
                <a:cs typeface="Arial"/>
              </a:rPr>
              <a:t>reason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5" dirty="0">
                <a:latin typeface="Arial"/>
                <a:cs typeface="Arial"/>
              </a:rPr>
              <a:t>existence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0" dirty="0">
                <a:latin typeface="Arial"/>
                <a:cs typeface="Arial"/>
              </a:rPr>
              <a:t>take </a:t>
            </a:r>
            <a:r>
              <a:rPr sz="2600" spc="45" dirty="0">
                <a:latin typeface="Arial"/>
                <a:cs typeface="Arial"/>
              </a:rPr>
              <a:t>text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25" dirty="0">
                <a:latin typeface="Arial"/>
                <a:cs typeface="Arial"/>
              </a:rPr>
              <a:t>convert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HTML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result, </a:t>
            </a:r>
            <a:r>
              <a:rPr sz="2600" spc="2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there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20" dirty="0">
                <a:latin typeface="Arial"/>
                <a:cs typeface="Arial"/>
              </a:rPr>
              <a:t>something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HTML </a:t>
            </a:r>
            <a:r>
              <a:rPr sz="2600" spc="10" dirty="0">
                <a:latin typeface="Arial"/>
                <a:cs typeface="Arial"/>
              </a:rPr>
              <a:t>allows </a:t>
            </a:r>
            <a:r>
              <a:rPr sz="2600" spc="60" dirty="0">
                <a:latin typeface="Arial"/>
                <a:cs typeface="Arial"/>
              </a:rPr>
              <a:t>but </a:t>
            </a:r>
            <a:r>
              <a:rPr sz="2600" spc="40" dirty="0">
                <a:latin typeface="Arial"/>
                <a:cs typeface="Arial"/>
              </a:rPr>
              <a:t>Markdown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doesn’t  support, </a:t>
            </a:r>
            <a:r>
              <a:rPr sz="2600" spc="20" dirty="0">
                <a:latin typeface="Arial"/>
                <a:cs typeface="Arial"/>
              </a:rPr>
              <a:t>just </a:t>
            </a:r>
            <a:r>
              <a:rPr sz="2600" spc="5" dirty="0">
                <a:latin typeface="Arial"/>
                <a:cs typeface="Arial"/>
              </a:rPr>
              <a:t>insert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HTML </a:t>
            </a:r>
            <a:r>
              <a:rPr sz="2600" spc="20" dirty="0">
                <a:latin typeface="Arial"/>
                <a:cs typeface="Arial"/>
              </a:rPr>
              <a:t>directly </a:t>
            </a:r>
            <a:r>
              <a:rPr sz="2600" spc="35" dirty="0">
                <a:latin typeface="Arial"/>
                <a:cs typeface="Arial"/>
              </a:rPr>
              <a:t>into </a:t>
            </a:r>
            <a:r>
              <a:rPr sz="2600" spc="15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Markdown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5" dirty="0">
                <a:latin typeface="Arial"/>
                <a:cs typeface="Arial"/>
              </a:rPr>
              <a:t>This </a:t>
            </a:r>
            <a:r>
              <a:rPr sz="2600" spc="10" dirty="0">
                <a:latin typeface="Arial"/>
                <a:cs typeface="Arial"/>
              </a:rPr>
              <a:t>applies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55" dirty="0">
                <a:latin typeface="Arial"/>
                <a:cs typeface="Arial"/>
              </a:rPr>
              <a:t>block </a:t>
            </a:r>
            <a:r>
              <a:rPr sz="2600" spc="-25" dirty="0">
                <a:latin typeface="Arial"/>
                <a:cs typeface="Arial"/>
              </a:rPr>
              <a:t>level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in-line </a:t>
            </a:r>
            <a:r>
              <a:rPr sz="2600" spc="-5" dirty="0">
                <a:latin typeface="Arial"/>
                <a:cs typeface="Arial"/>
              </a:rPr>
              <a:t>elements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HTML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See </a:t>
            </a:r>
            <a:r>
              <a:rPr sz="2600" spc="35" dirty="0">
                <a:latin typeface="Arial"/>
                <a:cs typeface="Arial"/>
              </a:rPr>
              <a:t>&lt;</a:t>
            </a:r>
            <a:r>
              <a:rPr sz="26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http://daringfireball.net/projects/markdown/syntax</a:t>
            </a:r>
            <a:r>
              <a:rPr sz="2600" spc="35" dirty="0">
                <a:latin typeface="Arial"/>
                <a:cs typeface="Arial"/>
              </a:rPr>
              <a:t>&gt; </a:t>
            </a:r>
            <a:r>
              <a:rPr sz="2600" spc="30" dirty="0">
                <a:latin typeface="Arial"/>
                <a:cs typeface="Arial"/>
              </a:rPr>
              <a:t>for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details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0" dirty="0">
                <a:latin typeface="Arial"/>
                <a:cs typeface="Arial"/>
              </a:rPr>
              <a:t>For </a:t>
            </a:r>
            <a:r>
              <a:rPr sz="2600" spc="10" dirty="0">
                <a:latin typeface="Arial"/>
                <a:cs typeface="Arial"/>
              </a:rPr>
              <a:t>instance,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0" dirty="0">
                <a:latin typeface="Arial"/>
                <a:cs typeface="Arial"/>
              </a:rPr>
              <a:t>oﬃcial </a:t>
            </a:r>
            <a:r>
              <a:rPr sz="2600" spc="-5" dirty="0">
                <a:latin typeface="Arial"/>
                <a:cs typeface="Arial"/>
              </a:rPr>
              <a:t>version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20" dirty="0">
                <a:latin typeface="Arial"/>
                <a:cs typeface="Arial"/>
              </a:rPr>
              <a:t>does </a:t>
            </a:r>
            <a:r>
              <a:rPr sz="2600" spc="45" dirty="0">
                <a:latin typeface="Arial"/>
                <a:cs typeface="Arial"/>
              </a:rPr>
              <a:t>not support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tables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15" dirty="0">
                <a:latin typeface="Arial"/>
                <a:cs typeface="Arial"/>
              </a:rPr>
              <a:t>Note: </a:t>
            </a:r>
            <a:r>
              <a:rPr sz="2600" spc="10" dirty="0">
                <a:latin typeface="Arial"/>
                <a:cs typeface="Arial"/>
              </a:rPr>
              <a:t>GitHub’s </a:t>
            </a:r>
            <a:r>
              <a:rPr sz="2600" spc="-5" dirty="0">
                <a:latin typeface="Arial"/>
                <a:cs typeface="Arial"/>
              </a:rPr>
              <a:t>version </a:t>
            </a:r>
            <a:r>
              <a:rPr sz="2600" spc="-50" dirty="0">
                <a:latin typeface="Arial"/>
                <a:cs typeface="Arial"/>
              </a:rPr>
              <a:t>(or </a:t>
            </a:r>
            <a:r>
              <a:rPr sz="2600" spc="35" dirty="0">
                <a:latin typeface="Arial"/>
                <a:cs typeface="Arial"/>
              </a:rPr>
              <a:t>“flavor”)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40" dirty="0">
                <a:latin typeface="Arial"/>
                <a:cs typeface="Arial"/>
              </a:rPr>
              <a:t>Markdown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does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" dirty="0">
                <a:latin typeface="Arial"/>
                <a:cs typeface="Arial"/>
              </a:rPr>
              <a:t>So, in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0" dirty="0">
                <a:latin typeface="Arial"/>
                <a:cs typeface="Arial"/>
              </a:rPr>
              <a:t>oﬃcial </a:t>
            </a:r>
            <a:r>
              <a:rPr sz="2600" spc="-5" dirty="0">
                <a:latin typeface="Arial"/>
                <a:cs typeface="Arial"/>
              </a:rPr>
              <a:t>version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35" dirty="0">
                <a:latin typeface="Arial"/>
                <a:cs typeface="Arial"/>
              </a:rPr>
              <a:t>Markdown, </a:t>
            </a:r>
            <a:r>
              <a:rPr sz="2600" spc="20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5" dirty="0">
                <a:latin typeface="Arial"/>
                <a:cs typeface="Arial"/>
              </a:rPr>
              <a:t>need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table </a:t>
            </a:r>
            <a:r>
              <a:rPr sz="2600" spc="20" dirty="0">
                <a:latin typeface="Arial"/>
                <a:cs typeface="Arial"/>
              </a:rPr>
              <a:t>just </a:t>
            </a:r>
            <a:r>
              <a:rPr sz="2600" spc="45" dirty="0">
                <a:latin typeface="Arial"/>
                <a:cs typeface="Arial"/>
              </a:rPr>
              <a:t>add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it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See </a:t>
            </a:r>
            <a:r>
              <a:rPr sz="2600" spc="5" dirty="0">
                <a:latin typeface="Arial"/>
                <a:cs typeface="Arial"/>
              </a:rPr>
              <a:t>example </a:t>
            </a:r>
            <a:r>
              <a:rPr sz="2600" spc="20" dirty="0">
                <a:latin typeface="Arial"/>
                <a:cs typeface="Arial"/>
              </a:rPr>
              <a:t>next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slide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31DC2E2-EFB5-4593-A66C-A0507C3AF8DB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4020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10" dirty="0">
                <a:latin typeface="Arial"/>
                <a:cs typeface="Arial"/>
              </a:rPr>
              <a:t>HTML </a:t>
            </a:r>
            <a:r>
              <a:rPr sz="4200" b="0" spc="-70" dirty="0">
                <a:latin typeface="Arial"/>
                <a:cs typeface="Arial"/>
              </a:rPr>
              <a:t>Allowed</a:t>
            </a:r>
            <a:r>
              <a:rPr sz="4200" b="0" spc="50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39339"/>
            <a:ext cx="10723880" cy="547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100"/>
              </a:spcBef>
            </a:pPr>
            <a:r>
              <a:rPr sz="2600" spc="-5" dirty="0">
                <a:latin typeface="Courier New"/>
                <a:cs typeface="Courier New"/>
              </a:rPr>
              <a:t>This is a &lt;a </a:t>
            </a:r>
            <a:r>
              <a:rPr sz="2600" spc="-5" dirty="0">
                <a:latin typeface="Courier New"/>
                <a:cs typeface="Courier New"/>
                <a:hlinkClick r:id="rId2"/>
              </a:rPr>
              <a:t>href=“http://daringfireball.net/projects/ </a:t>
            </a:r>
            <a:r>
              <a:rPr sz="2600" spc="-5" dirty="0">
                <a:latin typeface="Courier New"/>
                <a:cs typeface="Courier New"/>
              </a:rPr>
              <a:t> markdown/"&gt;Markdown&lt;/a&gt; paragraph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ourier New"/>
                <a:cs typeface="Courier New"/>
              </a:rPr>
              <a:t>&lt;table&gt;</a:t>
            </a:r>
            <a:endParaRPr sz="26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&lt;tbody&gt;</a:t>
            </a:r>
            <a:endParaRPr sz="2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&lt;tr&gt;</a:t>
            </a:r>
            <a:endParaRPr sz="2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&lt;td&gt;Row 1, Column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1&lt;/td&gt;</a:t>
            </a:r>
            <a:endParaRPr sz="2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&lt;td&gt;Row 1, Column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2&lt;/td&gt;</a:t>
            </a:r>
            <a:endParaRPr sz="2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&lt;/tr&gt;</a:t>
            </a:r>
            <a:endParaRPr sz="26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&lt;/tbody&gt;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&lt;/table&gt;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ourier New"/>
                <a:cs typeface="Courier New"/>
              </a:rPr>
              <a:t>This is a second Markdown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paragraph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90851E-3084-414F-AE6E-EB4F00796648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13290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20" dirty="0">
                <a:latin typeface="Arial"/>
                <a:cs typeface="Arial"/>
              </a:rPr>
              <a:t>Why?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28755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0" dirty="0">
                <a:latin typeface="Arial"/>
                <a:cs typeface="Arial"/>
              </a:rPr>
              <a:t>Why </a:t>
            </a:r>
            <a:r>
              <a:rPr sz="2600" spc="60" dirty="0">
                <a:latin typeface="Arial"/>
                <a:cs typeface="Arial"/>
              </a:rPr>
              <a:t>did </a:t>
            </a: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5" dirty="0">
                <a:latin typeface="Arial"/>
                <a:cs typeface="Arial"/>
              </a:rPr>
              <a:t>present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information?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Because </a:t>
            </a:r>
            <a:r>
              <a:rPr sz="2600" spc="20" dirty="0">
                <a:latin typeface="Arial"/>
                <a:cs typeface="Arial"/>
              </a:rPr>
              <a:t>GitHub </a:t>
            </a:r>
            <a:r>
              <a:rPr sz="2600" spc="-15" dirty="0">
                <a:latin typeface="Arial"/>
                <a:cs typeface="Arial"/>
              </a:rPr>
              <a:t>uses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-20" dirty="0">
                <a:latin typeface="Arial"/>
                <a:cs typeface="Arial"/>
              </a:rPr>
              <a:t>everywhere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-25" dirty="0">
                <a:latin typeface="Arial"/>
                <a:cs typeface="Arial"/>
              </a:rPr>
              <a:t>even </a:t>
            </a:r>
            <a:r>
              <a:rPr sz="2600" spc="35" dirty="0">
                <a:latin typeface="Arial"/>
                <a:cs typeface="Arial"/>
              </a:rPr>
              <a:t>adds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-10" dirty="0">
                <a:latin typeface="Arial"/>
                <a:cs typeface="Arial"/>
              </a:rPr>
              <a:t>features 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Markdown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 GitHub </a:t>
            </a:r>
            <a:r>
              <a:rPr sz="26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 </a:t>
            </a:r>
            <a:r>
              <a:rPr sz="26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6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Markdown?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35" dirty="0">
                <a:latin typeface="Arial"/>
                <a:cs typeface="Arial"/>
              </a:rPr>
              <a:t>URL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auto-linking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10" dirty="0">
                <a:latin typeface="Arial"/>
                <a:cs typeface="Arial"/>
              </a:rPr>
              <a:t>Strikethrough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text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Fenced </a:t>
            </a:r>
            <a:r>
              <a:rPr sz="2600" spc="45" dirty="0">
                <a:latin typeface="Arial"/>
                <a:cs typeface="Arial"/>
              </a:rPr>
              <a:t>code blocks </a:t>
            </a:r>
            <a:r>
              <a:rPr sz="2600" spc="15" dirty="0">
                <a:latin typeface="Arial"/>
                <a:cs typeface="Arial"/>
              </a:rPr>
              <a:t>and syntax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highlighting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65" dirty="0">
                <a:latin typeface="Arial"/>
                <a:cs typeface="Arial"/>
              </a:rPr>
              <a:t>Tables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5" dirty="0">
                <a:latin typeface="Arial"/>
                <a:cs typeface="Arial"/>
              </a:rPr>
              <a:t>Click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5" dirty="0">
                <a:latin typeface="Arial"/>
                <a:cs typeface="Arial"/>
              </a:rPr>
              <a:t>above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-5" dirty="0">
                <a:latin typeface="Arial"/>
                <a:cs typeface="Arial"/>
              </a:rPr>
              <a:t>more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information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8EDCAE-CFA0-40E3-97A7-9F4E173B5566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1645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5" dirty="0">
                <a:latin typeface="Arial"/>
                <a:cs typeface="Arial"/>
              </a:rPr>
              <a:t>GitHub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6900" y="3831695"/>
            <a:ext cx="4179824" cy="356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99133C1-56E7-4C50-B662-0254994BEE8A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217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70" dirty="0">
                <a:latin typeface="Arial"/>
                <a:cs typeface="Arial"/>
              </a:rPr>
              <a:t>Lecture</a:t>
            </a:r>
            <a:r>
              <a:rPr sz="4200" b="0" spc="-75" dirty="0">
                <a:latin typeface="Arial"/>
                <a:cs typeface="Arial"/>
              </a:rPr>
              <a:t> </a:t>
            </a:r>
            <a:r>
              <a:rPr sz="4200" b="0" spc="-110" dirty="0">
                <a:latin typeface="Arial"/>
                <a:cs typeface="Arial"/>
              </a:rPr>
              <a:t>Goals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70500" y="9228734"/>
            <a:ext cx="2440940" cy="21929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 err="1" smtClean="0"/>
              <a:t>Mukesh</a:t>
            </a:r>
            <a:r>
              <a:rPr lang="en-US" spc="-5" dirty="0" smtClean="0"/>
              <a:t> </a:t>
            </a:r>
            <a:r>
              <a:rPr lang="en-US" spc="-5" dirty="0" err="1" smtClean="0"/>
              <a:t>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0617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lang="en-US" sz="2600" spc="-15" dirty="0" smtClean="0">
                <a:latin typeface="Arial"/>
                <a:cs typeface="Arial"/>
              </a:rPr>
              <a:t>To </a:t>
            </a:r>
            <a:r>
              <a:rPr sz="2600" spc="-15" smtClean="0">
                <a:latin typeface="Arial"/>
                <a:cs typeface="Arial"/>
              </a:rPr>
              <a:t>Present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spc="35" dirty="0">
                <a:latin typeface="Arial"/>
                <a:cs typeface="Arial"/>
              </a:rPr>
              <a:t>introduction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15" dirty="0">
                <a:latin typeface="Arial"/>
                <a:cs typeface="Arial"/>
              </a:rPr>
              <a:t>and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E6C8FD4-A569-4C49-BC12-1C6E597AF836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1645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5" dirty="0">
                <a:latin typeface="Arial"/>
                <a:cs typeface="Arial"/>
              </a:rPr>
              <a:t>GitHub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9794"/>
            <a:ext cx="11777345" cy="624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3900" spc="30" baseline="1068" dirty="0">
                <a:latin typeface="Arial"/>
                <a:cs typeface="Arial"/>
              </a:rPr>
              <a:t>GitHub </a:t>
            </a:r>
            <a:r>
              <a:rPr sz="3900" spc="-7" baseline="1068" dirty="0">
                <a:latin typeface="Arial"/>
                <a:cs typeface="Arial"/>
              </a:rPr>
              <a:t>is </a:t>
            </a:r>
            <a:r>
              <a:rPr sz="3900" spc="-75" baseline="1068" dirty="0">
                <a:latin typeface="Arial"/>
                <a:cs typeface="Arial"/>
              </a:rPr>
              <a:t>a </a:t>
            </a:r>
            <a:r>
              <a:rPr sz="3900" spc="7" baseline="1068" dirty="0">
                <a:latin typeface="Arial"/>
                <a:cs typeface="Arial"/>
              </a:rPr>
              <a:t>Web-based </a:t>
            </a:r>
            <a:r>
              <a:rPr sz="3900" spc="22" baseline="1068" dirty="0">
                <a:latin typeface="Arial"/>
                <a:cs typeface="Arial"/>
              </a:rPr>
              <a:t>repository </a:t>
            </a:r>
            <a:r>
              <a:rPr sz="3900" spc="37" baseline="1068" dirty="0">
                <a:latin typeface="Arial"/>
                <a:cs typeface="Arial"/>
              </a:rPr>
              <a:t>hosting </a:t>
            </a:r>
            <a:r>
              <a:rPr sz="3900" spc="-7" baseline="1068" dirty="0">
                <a:latin typeface="Arial"/>
                <a:cs typeface="Arial"/>
              </a:rPr>
              <a:t>service </a:t>
            </a:r>
            <a:r>
              <a:rPr sz="3900" spc="44" baseline="1068" dirty="0">
                <a:latin typeface="Arial"/>
                <a:cs typeface="Arial"/>
              </a:rPr>
              <a:t>for</a:t>
            </a:r>
            <a:r>
              <a:rPr sz="3900" spc="7" baseline="1068" dirty="0">
                <a:latin typeface="Arial"/>
                <a:cs typeface="Arial"/>
              </a:rPr>
              <a:t> </a:t>
            </a:r>
            <a:r>
              <a:rPr sz="3900" spc="-7" baseline="1068" dirty="0">
                <a:latin typeface="Courier New"/>
                <a:cs typeface="Courier New"/>
              </a:rPr>
              <a:t>git</a:t>
            </a:r>
            <a:endParaRPr sz="3900" baseline="1068">
              <a:latin typeface="Courier New"/>
              <a:cs typeface="Courier New"/>
            </a:endParaRPr>
          </a:p>
          <a:p>
            <a:pPr marL="723900" marR="5080" lvl="1" indent="-266700">
              <a:lnSpc>
                <a:spcPct val="101099"/>
              </a:lnSpc>
              <a:spcBef>
                <a:spcPts val="2530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150" baseline="1068" dirty="0">
                <a:latin typeface="Arial"/>
                <a:cs typeface="Arial"/>
              </a:rPr>
              <a:t>You </a:t>
            </a:r>
            <a:r>
              <a:rPr sz="3900" spc="22" baseline="1068" dirty="0">
                <a:latin typeface="Arial"/>
                <a:cs typeface="Arial"/>
              </a:rPr>
              <a:t>can </a:t>
            </a:r>
            <a:r>
              <a:rPr sz="3900" spc="44" baseline="1068" dirty="0">
                <a:latin typeface="Arial"/>
                <a:cs typeface="Arial"/>
              </a:rPr>
              <a:t>upload </a:t>
            </a:r>
            <a:r>
              <a:rPr sz="3900" spc="15" baseline="1068" dirty="0">
                <a:latin typeface="Arial"/>
                <a:cs typeface="Arial"/>
              </a:rPr>
              <a:t>your repositories </a:t>
            </a:r>
            <a:r>
              <a:rPr sz="3900" spc="104" baseline="1068" dirty="0">
                <a:latin typeface="Arial"/>
                <a:cs typeface="Arial"/>
              </a:rPr>
              <a:t>to </a:t>
            </a:r>
            <a:r>
              <a:rPr sz="3900" spc="67" baseline="1068" dirty="0">
                <a:latin typeface="Arial"/>
                <a:cs typeface="Arial"/>
              </a:rPr>
              <a:t>it </a:t>
            </a:r>
            <a:r>
              <a:rPr sz="3900" spc="22" baseline="1068" dirty="0">
                <a:latin typeface="Arial"/>
                <a:cs typeface="Arial"/>
              </a:rPr>
              <a:t>and </a:t>
            </a:r>
            <a:r>
              <a:rPr sz="3900" spc="15" baseline="1068" dirty="0">
                <a:latin typeface="Arial"/>
                <a:cs typeface="Arial"/>
              </a:rPr>
              <a:t>then </a:t>
            </a:r>
            <a:r>
              <a:rPr sz="3900" spc="22" baseline="1068" dirty="0">
                <a:latin typeface="Arial"/>
                <a:cs typeface="Arial"/>
              </a:rPr>
              <a:t>access/manipulate </a:t>
            </a:r>
            <a:r>
              <a:rPr sz="3900" spc="30" baseline="1068" dirty="0">
                <a:latin typeface="Arial"/>
                <a:cs typeface="Arial"/>
              </a:rPr>
              <a:t>them 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nice </a:t>
            </a:r>
            <a:r>
              <a:rPr sz="2600" spc="5" dirty="0">
                <a:latin typeface="Arial"/>
                <a:cs typeface="Arial"/>
              </a:rPr>
              <a:t>Web-based </a:t>
            </a:r>
            <a:r>
              <a:rPr sz="2600" spc="10" dirty="0">
                <a:latin typeface="Arial"/>
                <a:cs typeface="Arial"/>
              </a:rPr>
              <a:t>interface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many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5" dirty="0">
                <a:latin typeface="Arial"/>
                <a:cs typeface="Arial"/>
              </a:rPr>
              <a:t>most common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commands</a:t>
            </a:r>
            <a:endParaRPr sz="2600">
              <a:latin typeface="Arial"/>
              <a:cs typeface="Arial"/>
            </a:endParaRPr>
          </a:p>
          <a:p>
            <a:pPr marL="1168400" marR="123825" lvl="2" indent="-266700">
              <a:lnSpc>
                <a:spcPct val="101099"/>
              </a:lnSpc>
              <a:spcBef>
                <a:spcPts val="2490"/>
              </a:spcBef>
              <a:buChar char="•"/>
              <a:tabLst>
                <a:tab pos="1167765" algn="l"/>
                <a:tab pos="1168400" algn="l"/>
              </a:tabLst>
            </a:pPr>
            <a:r>
              <a:rPr sz="3900" spc="-127" baseline="1068" dirty="0">
                <a:latin typeface="Arial"/>
                <a:cs typeface="Arial"/>
              </a:rPr>
              <a:t>(as </a:t>
            </a:r>
            <a:r>
              <a:rPr sz="3900" baseline="1068" dirty="0">
                <a:latin typeface="Arial"/>
                <a:cs typeface="Arial"/>
              </a:rPr>
              <a:t>many </a:t>
            </a:r>
            <a:r>
              <a:rPr sz="3900" spc="67" baseline="1068" dirty="0">
                <a:latin typeface="Arial"/>
                <a:cs typeface="Arial"/>
              </a:rPr>
              <a:t>public </a:t>
            </a:r>
            <a:r>
              <a:rPr sz="3900" spc="15" baseline="1068" dirty="0">
                <a:latin typeface="Arial"/>
                <a:cs typeface="Arial"/>
              </a:rPr>
              <a:t>repositories </a:t>
            </a:r>
            <a:r>
              <a:rPr sz="3900" spc="-37" baseline="1068" dirty="0">
                <a:latin typeface="Arial"/>
                <a:cs typeface="Arial"/>
              </a:rPr>
              <a:t>as </a:t>
            </a:r>
            <a:r>
              <a:rPr sz="3900" spc="22" baseline="1068" dirty="0">
                <a:latin typeface="Arial"/>
                <a:cs typeface="Arial"/>
              </a:rPr>
              <a:t>you </a:t>
            </a:r>
            <a:r>
              <a:rPr sz="3900" spc="37" baseline="1068" dirty="0">
                <a:latin typeface="Arial"/>
                <a:cs typeface="Arial"/>
              </a:rPr>
              <a:t>want; </a:t>
            </a:r>
            <a:r>
              <a:rPr sz="3900" spc="22" baseline="1068" dirty="0">
                <a:latin typeface="Arial"/>
                <a:cs typeface="Arial"/>
              </a:rPr>
              <a:t>you </a:t>
            </a:r>
            <a:r>
              <a:rPr sz="3900" spc="-37" baseline="1068" dirty="0">
                <a:latin typeface="Arial"/>
                <a:cs typeface="Arial"/>
              </a:rPr>
              <a:t>have </a:t>
            </a:r>
            <a:r>
              <a:rPr sz="3900" spc="104" baseline="1068" dirty="0">
                <a:latin typeface="Arial"/>
                <a:cs typeface="Arial"/>
              </a:rPr>
              <a:t>to </a:t>
            </a:r>
            <a:r>
              <a:rPr sz="3900" spc="22" baseline="1068" dirty="0">
                <a:latin typeface="Arial"/>
                <a:cs typeface="Arial"/>
              </a:rPr>
              <a:t>pay </a:t>
            </a:r>
            <a:r>
              <a:rPr sz="3900" spc="104" baseline="1068" dirty="0">
                <a:latin typeface="Arial"/>
                <a:cs typeface="Arial"/>
              </a:rPr>
              <a:t>to </a:t>
            </a:r>
            <a:r>
              <a:rPr sz="3900" spc="15" baseline="1068" dirty="0">
                <a:latin typeface="Arial"/>
                <a:cs typeface="Arial"/>
              </a:rPr>
              <a:t>keep</a:t>
            </a:r>
            <a:r>
              <a:rPr sz="3900" spc="-225" baseline="1068" dirty="0">
                <a:latin typeface="Arial"/>
                <a:cs typeface="Arial"/>
              </a:rPr>
              <a:t> </a:t>
            </a:r>
            <a:r>
              <a:rPr sz="3900" spc="15" baseline="1068" dirty="0">
                <a:latin typeface="Arial"/>
                <a:cs typeface="Arial"/>
              </a:rPr>
              <a:t>your </a:t>
            </a:r>
            <a:r>
              <a:rPr sz="2600" spc="10" dirty="0">
                <a:latin typeface="Arial"/>
                <a:cs typeface="Arial"/>
              </a:rPr>
              <a:t> repositories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private)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615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30" baseline="1068" dirty="0">
                <a:latin typeface="Arial"/>
                <a:cs typeface="Arial"/>
              </a:rPr>
              <a:t>It </a:t>
            </a:r>
            <a:r>
              <a:rPr sz="3900" spc="15" baseline="1068" dirty="0">
                <a:latin typeface="Arial"/>
                <a:cs typeface="Arial"/>
              </a:rPr>
              <a:t>then </a:t>
            </a:r>
            <a:r>
              <a:rPr sz="3900" spc="52" baseline="1068" dirty="0">
                <a:latin typeface="Arial"/>
                <a:cs typeface="Arial"/>
              </a:rPr>
              <a:t>adds </a:t>
            </a:r>
            <a:r>
              <a:rPr sz="3900" spc="15" baseline="1068" dirty="0">
                <a:latin typeface="Arial"/>
                <a:cs typeface="Arial"/>
              </a:rPr>
              <a:t>new </a:t>
            </a:r>
            <a:r>
              <a:rPr sz="3900" spc="-7" baseline="1068" dirty="0">
                <a:latin typeface="Arial"/>
                <a:cs typeface="Arial"/>
              </a:rPr>
              <a:t>services </a:t>
            </a:r>
            <a:r>
              <a:rPr sz="3900" spc="30" baseline="1068" dirty="0">
                <a:latin typeface="Arial"/>
                <a:cs typeface="Arial"/>
              </a:rPr>
              <a:t>on </a:t>
            </a:r>
            <a:r>
              <a:rPr sz="3900" spc="112" baseline="1068" dirty="0">
                <a:latin typeface="Arial"/>
                <a:cs typeface="Arial"/>
              </a:rPr>
              <a:t>top </a:t>
            </a:r>
            <a:r>
              <a:rPr sz="3900" spc="67" baseline="1068" dirty="0">
                <a:latin typeface="Arial"/>
                <a:cs typeface="Arial"/>
              </a:rPr>
              <a:t>of </a:t>
            </a:r>
            <a:r>
              <a:rPr sz="3900" spc="-7" baseline="1068" dirty="0">
                <a:latin typeface="Courier New"/>
                <a:cs typeface="Courier New"/>
              </a:rPr>
              <a:t>git</a:t>
            </a:r>
            <a:r>
              <a:rPr sz="3900" spc="-1582" baseline="1068" dirty="0">
                <a:latin typeface="Courier New"/>
                <a:cs typeface="Courier New"/>
              </a:rPr>
              <a:t> </a:t>
            </a:r>
            <a:r>
              <a:rPr sz="3900" spc="52" baseline="1068" dirty="0">
                <a:latin typeface="Arial"/>
                <a:cs typeface="Arial"/>
              </a:rPr>
              <a:t>that </a:t>
            </a:r>
            <a:r>
              <a:rPr sz="3900" spc="-75" baseline="1068" dirty="0">
                <a:latin typeface="Arial"/>
                <a:cs typeface="Arial"/>
              </a:rPr>
              <a:t>are </a:t>
            </a:r>
            <a:r>
              <a:rPr sz="3900" spc="22" baseline="1068" dirty="0">
                <a:latin typeface="Arial"/>
                <a:cs typeface="Arial"/>
              </a:rPr>
              <a:t>designed </a:t>
            </a:r>
            <a:r>
              <a:rPr sz="3900" spc="44" baseline="1068" dirty="0">
                <a:latin typeface="Arial"/>
                <a:cs typeface="Arial"/>
              </a:rPr>
              <a:t>for </a:t>
            </a:r>
            <a:r>
              <a:rPr sz="3900" spc="37" baseline="1068" dirty="0">
                <a:latin typeface="Arial"/>
                <a:cs typeface="Arial"/>
              </a:rPr>
              <a:t>collaboration</a:t>
            </a:r>
            <a:endParaRPr sz="3900" baseline="1068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565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15" dirty="0">
                <a:latin typeface="Arial"/>
                <a:cs typeface="Arial"/>
              </a:rPr>
              <a:t>access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control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15" dirty="0">
                <a:latin typeface="Arial"/>
                <a:cs typeface="Arial"/>
              </a:rPr>
              <a:t>issue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tracking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25" dirty="0">
                <a:latin typeface="Arial"/>
                <a:cs typeface="Arial"/>
              </a:rPr>
              <a:t>notifications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20" dirty="0">
                <a:latin typeface="Arial"/>
                <a:cs typeface="Arial"/>
              </a:rPr>
              <a:t>pull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requests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6B3E7D6-5387-4A34-A83A-51E83FE382DF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6309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95" dirty="0">
                <a:latin typeface="Arial"/>
                <a:cs typeface="Arial"/>
              </a:rPr>
              <a:t>Brief </a:t>
            </a:r>
            <a:r>
              <a:rPr sz="4200" b="0" spc="-45" dirty="0">
                <a:latin typeface="Arial"/>
                <a:cs typeface="Arial"/>
              </a:rPr>
              <a:t>Introduction </a:t>
            </a:r>
            <a:r>
              <a:rPr sz="4200" b="0" spc="35" dirty="0">
                <a:latin typeface="Arial"/>
                <a:cs typeface="Arial"/>
              </a:rPr>
              <a:t>to</a:t>
            </a:r>
            <a:r>
              <a:rPr sz="4200" b="0" spc="125" dirty="0">
                <a:latin typeface="Arial"/>
                <a:cs typeface="Arial"/>
              </a:rPr>
              <a:t> </a:t>
            </a:r>
            <a:r>
              <a:rPr sz="4200" b="0" spc="-55" dirty="0">
                <a:latin typeface="Arial"/>
                <a:cs typeface="Arial"/>
              </a:rPr>
              <a:t>GitHub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3490" y="3131343"/>
            <a:ext cx="289718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362200"/>
            <a:ext cx="10493375" cy="458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45" dirty="0">
                <a:latin typeface="Arial"/>
                <a:cs typeface="Arial"/>
              </a:rPr>
              <a:t>not attempt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5" dirty="0">
                <a:latin typeface="Arial"/>
                <a:cs typeface="Arial"/>
              </a:rPr>
              <a:t>present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comprehensive </a:t>
            </a:r>
            <a:r>
              <a:rPr sz="2600" spc="35" dirty="0">
                <a:latin typeface="Arial"/>
                <a:cs typeface="Arial"/>
              </a:rPr>
              <a:t>introduction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560"/>
              </a:spcBef>
              <a:buChar char="•"/>
              <a:tabLst>
                <a:tab pos="723265" algn="l"/>
                <a:tab pos="723900" algn="l"/>
              </a:tabLst>
            </a:pPr>
            <a:r>
              <a:rPr sz="3750" spc="-37" baseline="2222" dirty="0">
                <a:latin typeface="Arial"/>
                <a:cs typeface="Arial"/>
              </a:rPr>
              <a:t>Features </a:t>
            </a:r>
            <a:r>
              <a:rPr sz="3750" spc="44" baseline="2222" dirty="0">
                <a:latin typeface="Arial"/>
                <a:cs typeface="Arial"/>
              </a:rPr>
              <a:t>that </a:t>
            </a:r>
            <a:r>
              <a:rPr sz="3750" spc="-75" baseline="2222" dirty="0">
                <a:latin typeface="Arial"/>
                <a:cs typeface="Arial"/>
              </a:rPr>
              <a:t>I </a:t>
            </a:r>
            <a:r>
              <a:rPr sz="3750" spc="89" baseline="2222" dirty="0">
                <a:latin typeface="Arial"/>
                <a:cs typeface="Arial"/>
              </a:rPr>
              <a:t>don’t </a:t>
            </a:r>
            <a:r>
              <a:rPr sz="3750" spc="22" baseline="2222" dirty="0">
                <a:latin typeface="Arial"/>
                <a:cs typeface="Arial"/>
              </a:rPr>
              <a:t>cover </a:t>
            </a:r>
            <a:r>
              <a:rPr sz="3750" spc="15" baseline="2222" dirty="0">
                <a:latin typeface="Arial"/>
                <a:cs typeface="Arial"/>
              </a:rPr>
              <a:t>can </a:t>
            </a:r>
            <a:r>
              <a:rPr sz="3750" spc="44" baseline="2222" dirty="0">
                <a:latin typeface="Arial"/>
                <a:cs typeface="Arial"/>
              </a:rPr>
              <a:t>become </a:t>
            </a:r>
            <a:r>
              <a:rPr sz="3750" spc="15" baseline="2222" dirty="0">
                <a:latin typeface="Arial"/>
                <a:cs typeface="Arial"/>
              </a:rPr>
              <a:t>the </a:t>
            </a:r>
            <a:r>
              <a:rPr sz="3750" spc="89" baseline="2222" dirty="0">
                <a:latin typeface="Arial"/>
                <a:cs typeface="Arial"/>
              </a:rPr>
              <a:t>topic </a:t>
            </a:r>
            <a:r>
              <a:rPr sz="3750" spc="67" baseline="2222" dirty="0">
                <a:latin typeface="Arial"/>
                <a:cs typeface="Arial"/>
              </a:rPr>
              <a:t>of </a:t>
            </a:r>
            <a:r>
              <a:rPr sz="3750" b="1" spc="15" baseline="2222" dirty="0">
                <a:latin typeface="Arial"/>
                <a:cs typeface="Arial"/>
              </a:rPr>
              <a:t>YOUR </a:t>
            </a:r>
            <a:r>
              <a:rPr sz="3750" spc="-30" baseline="2222" dirty="0">
                <a:latin typeface="Arial"/>
                <a:cs typeface="Arial"/>
              </a:rPr>
              <a:t>essays</a:t>
            </a:r>
            <a:r>
              <a:rPr sz="3750" spc="-209" baseline="2222" dirty="0">
                <a:latin typeface="Arial"/>
                <a:cs typeface="Arial"/>
              </a:rPr>
              <a:t> </a:t>
            </a:r>
            <a:r>
              <a:rPr sz="3750" spc="937" baseline="2222" dirty="0">
                <a:latin typeface="Arial"/>
                <a:cs typeface="Arial"/>
              </a:rPr>
              <a:t>😃</a:t>
            </a:r>
            <a:endParaRPr sz="3750" baseline="2222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62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-110" dirty="0">
                <a:latin typeface="Arial"/>
                <a:cs typeface="Arial"/>
              </a:rPr>
              <a:t>Take </a:t>
            </a:r>
            <a:r>
              <a:rPr sz="2500" spc="-50" dirty="0">
                <a:latin typeface="Arial"/>
                <a:cs typeface="Arial"/>
              </a:rPr>
              <a:t>a </a:t>
            </a:r>
            <a:r>
              <a:rPr sz="2500" spc="30" dirty="0">
                <a:latin typeface="Arial"/>
                <a:cs typeface="Arial"/>
              </a:rPr>
              <a:t>look </a:t>
            </a:r>
            <a:r>
              <a:rPr sz="2500" spc="15" dirty="0">
                <a:latin typeface="Arial"/>
                <a:cs typeface="Arial"/>
              </a:rPr>
              <a:t>at: </a:t>
            </a:r>
            <a:r>
              <a:rPr sz="2500" spc="35" dirty="0">
                <a:latin typeface="Arial"/>
                <a:cs typeface="Arial"/>
              </a:rPr>
              <a:t>&lt;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https://github.com/features</a:t>
            </a:r>
            <a:r>
              <a:rPr sz="2500" spc="35" dirty="0">
                <a:latin typeface="Arial"/>
                <a:cs typeface="Arial"/>
              </a:rPr>
              <a:t>&gt; </a:t>
            </a:r>
            <a:r>
              <a:rPr sz="2500" spc="30" dirty="0">
                <a:latin typeface="Arial"/>
                <a:cs typeface="Arial"/>
              </a:rPr>
              <a:t>for </a:t>
            </a:r>
            <a:r>
              <a:rPr sz="2500" dirty="0">
                <a:latin typeface="Arial"/>
                <a:cs typeface="Arial"/>
              </a:rPr>
              <a:t>more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info</a:t>
            </a:r>
            <a:endParaRPr sz="25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00"/>
              </a:spcBef>
              <a:buChar char="•"/>
              <a:tabLst>
                <a:tab pos="278765" algn="l"/>
                <a:tab pos="279400" algn="l"/>
              </a:tabLst>
            </a:pPr>
            <a:r>
              <a:rPr sz="2500" spc="5" dirty="0">
                <a:latin typeface="Arial"/>
                <a:cs typeface="Arial"/>
              </a:rPr>
              <a:t>Instead, </a:t>
            </a:r>
            <a:r>
              <a:rPr sz="2500" spc="20" dirty="0">
                <a:latin typeface="Arial"/>
                <a:cs typeface="Arial"/>
              </a:rPr>
              <a:t>I’ll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cover</a:t>
            </a:r>
            <a:endParaRPr sz="25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40" dirty="0">
                <a:latin typeface="Arial"/>
                <a:cs typeface="Arial"/>
              </a:rPr>
              <a:t>how </a:t>
            </a:r>
            <a:r>
              <a:rPr sz="2500" spc="10" dirty="0">
                <a:latin typeface="Arial"/>
                <a:cs typeface="Arial"/>
              </a:rPr>
              <a:t>you can </a:t>
            </a:r>
            <a:r>
              <a:rPr sz="2500" spc="-20" dirty="0">
                <a:latin typeface="Arial"/>
                <a:cs typeface="Arial"/>
              </a:rPr>
              <a:t>use </a:t>
            </a:r>
            <a:r>
              <a:rPr sz="2500" spc="20" dirty="0">
                <a:latin typeface="Arial"/>
                <a:cs typeface="Arial"/>
              </a:rPr>
              <a:t>GitHub </a:t>
            </a:r>
            <a:r>
              <a:rPr sz="2500" spc="-25" dirty="0">
                <a:latin typeface="Arial"/>
                <a:cs typeface="Arial"/>
              </a:rPr>
              <a:t>as </a:t>
            </a:r>
            <a:r>
              <a:rPr sz="2500" spc="-50" dirty="0">
                <a:latin typeface="Arial"/>
                <a:cs typeface="Arial"/>
              </a:rPr>
              <a:t>a </a:t>
            </a:r>
            <a:r>
              <a:rPr sz="2500" spc="5" dirty="0">
                <a:latin typeface="Arial"/>
                <a:cs typeface="Arial"/>
              </a:rPr>
              <a:t>remote </a:t>
            </a:r>
            <a:r>
              <a:rPr sz="2500" spc="55" dirty="0">
                <a:latin typeface="Arial"/>
                <a:cs typeface="Arial"/>
              </a:rPr>
              <a:t>copy </a:t>
            </a:r>
            <a:r>
              <a:rPr sz="2500" spc="45" dirty="0">
                <a:latin typeface="Arial"/>
                <a:cs typeface="Arial"/>
              </a:rPr>
              <a:t>of </a:t>
            </a:r>
            <a:r>
              <a:rPr sz="2500" spc="-50" dirty="0">
                <a:latin typeface="Arial"/>
                <a:cs typeface="Arial"/>
              </a:rPr>
              <a:t>a </a:t>
            </a:r>
            <a:r>
              <a:rPr sz="2500" spc="15" dirty="0">
                <a:latin typeface="Arial"/>
                <a:cs typeface="Arial"/>
              </a:rPr>
              <a:t>local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repository</a:t>
            </a:r>
            <a:endParaRPr sz="25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500" spc="-25" dirty="0">
                <a:latin typeface="Arial"/>
                <a:cs typeface="Arial"/>
              </a:rPr>
              <a:t>This </a:t>
            </a:r>
            <a:r>
              <a:rPr sz="2500" spc="20" dirty="0">
                <a:latin typeface="Arial"/>
                <a:cs typeface="Arial"/>
              </a:rPr>
              <a:t>will </a:t>
            </a:r>
            <a:r>
              <a:rPr sz="2500" spc="15" dirty="0">
                <a:latin typeface="Arial"/>
                <a:cs typeface="Arial"/>
              </a:rPr>
              <a:t>allow </a:t>
            </a:r>
            <a:r>
              <a:rPr sz="2500" spc="-5" dirty="0">
                <a:latin typeface="Arial"/>
                <a:cs typeface="Arial"/>
              </a:rPr>
              <a:t>us </a:t>
            </a:r>
            <a:r>
              <a:rPr sz="2500" spc="65" dirty="0">
                <a:latin typeface="Arial"/>
                <a:cs typeface="Arial"/>
              </a:rPr>
              <a:t>to </a:t>
            </a:r>
            <a:r>
              <a:rPr sz="2500" spc="5" dirty="0">
                <a:latin typeface="Arial"/>
                <a:cs typeface="Arial"/>
              </a:rPr>
              <a:t>explore </a:t>
            </a:r>
            <a:r>
              <a:rPr sz="2500" spc="10" dirty="0">
                <a:latin typeface="Arial"/>
                <a:cs typeface="Arial"/>
              </a:rPr>
              <a:t>the </a:t>
            </a:r>
            <a:r>
              <a:rPr sz="2500" spc="20" dirty="0">
                <a:latin typeface="Arial"/>
                <a:cs typeface="Arial"/>
              </a:rPr>
              <a:t>pull </a:t>
            </a:r>
            <a:r>
              <a:rPr sz="2500" spc="10" dirty="0">
                <a:latin typeface="Arial"/>
                <a:cs typeface="Arial"/>
              </a:rPr>
              <a:t>and </a:t>
            </a:r>
            <a:r>
              <a:rPr sz="2500" spc="20" dirty="0">
                <a:latin typeface="Arial"/>
                <a:cs typeface="Arial"/>
              </a:rPr>
              <a:t>push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commands</a:t>
            </a:r>
            <a:endParaRPr sz="25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500" spc="40" dirty="0">
                <a:latin typeface="Arial"/>
                <a:cs typeface="Arial"/>
              </a:rPr>
              <a:t>how </a:t>
            </a:r>
            <a:r>
              <a:rPr sz="2500" spc="10" dirty="0">
                <a:latin typeface="Arial"/>
                <a:cs typeface="Arial"/>
              </a:rPr>
              <a:t>you can </a:t>
            </a:r>
            <a:r>
              <a:rPr sz="2500" spc="-20" dirty="0">
                <a:latin typeface="Arial"/>
                <a:cs typeface="Arial"/>
              </a:rPr>
              <a:t>use </a:t>
            </a:r>
            <a:r>
              <a:rPr sz="2500" spc="20" dirty="0">
                <a:latin typeface="Arial"/>
                <a:cs typeface="Arial"/>
              </a:rPr>
              <a:t>GitHub </a:t>
            </a:r>
            <a:r>
              <a:rPr sz="2500" spc="65" dirty="0">
                <a:latin typeface="Arial"/>
                <a:cs typeface="Arial"/>
              </a:rPr>
              <a:t>to </a:t>
            </a:r>
            <a:r>
              <a:rPr sz="2500" spc="-20" dirty="0">
                <a:latin typeface="Arial"/>
                <a:cs typeface="Arial"/>
              </a:rPr>
              <a:t>serve </a:t>
            </a:r>
            <a:r>
              <a:rPr sz="2500" spc="10" dirty="0">
                <a:latin typeface="Arial"/>
                <a:cs typeface="Arial"/>
              </a:rPr>
              <a:t>your </a:t>
            </a:r>
            <a:r>
              <a:rPr sz="2500" spc="-20" dirty="0">
                <a:latin typeface="Arial"/>
                <a:cs typeface="Arial"/>
              </a:rPr>
              <a:t>essays </a:t>
            </a:r>
            <a:r>
              <a:rPr sz="2500" spc="65" dirty="0">
                <a:latin typeface="Arial"/>
                <a:cs typeface="Arial"/>
              </a:rPr>
              <a:t>to </a:t>
            </a:r>
            <a:r>
              <a:rPr sz="2500" spc="10" dirty="0">
                <a:latin typeface="Arial"/>
                <a:cs typeface="Arial"/>
              </a:rPr>
              <a:t>the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world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C8C5B60-FA75-4AC8-8AE2-11B6F4ABF543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007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5" dirty="0">
                <a:latin typeface="Arial"/>
                <a:cs typeface="Arial"/>
              </a:rPr>
              <a:t>Assumptions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130915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-10" dirty="0">
                <a:latin typeface="Arial"/>
                <a:cs typeface="Arial"/>
              </a:rPr>
              <a:t>assume </a:t>
            </a:r>
            <a:r>
              <a:rPr sz="2600" spc="35" dirty="0">
                <a:latin typeface="Arial"/>
                <a:cs typeface="Arial"/>
              </a:rPr>
              <a:t>that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you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0" dirty="0">
                <a:latin typeface="Arial"/>
                <a:cs typeface="Arial"/>
              </a:rPr>
              <a:t>GitHub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account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need one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20" dirty="0">
                <a:latin typeface="Arial"/>
                <a:cs typeface="Arial"/>
              </a:rPr>
              <a:t>this </a:t>
            </a:r>
            <a:r>
              <a:rPr sz="2600" spc="5" dirty="0">
                <a:latin typeface="Arial"/>
                <a:cs typeface="Arial"/>
              </a:rPr>
              <a:t>class </a:t>
            </a:r>
            <a:r>
              <a:rPr sz="2600" spc="-50" dirty="0">
                <a:latin typeface="Arial"/>
                <a:cs typeface="Arial"/>
              </a:rPr>
              <a:t>(so </a:t>
            </a:r>
            <a:r>
              <a:rPr sz="2600" spc="-10" dirty="0">
                <a:latin typeface="Arial"/>
                <a:cs typeface="Arial"/>
              </a:rPr>
              <a:t>please </a:t>
            </a:r>
            <a:r>
              <a:rPr sz="2600" spc="-5" dirty="0">
                <a:latin typeface="Arial"/>
                <a:cs typeface="Arial"/>
              </a:rPr>
              <a:t>create one, </a:t>
            </a:r>
            <a:r>
              <a:rPr sz="2600" spc="20" dirty="0">
                <a:latin typeface="Arial"/>
                <a:cs typeface="Arial"/>
              </a:rPr>
              <a:t>if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needed)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30" dirty="0">
                <a:latin typeface="Arial"/>
                <a:cs typeface="Arial"/>
              </a:rPr>
              <a:t>followed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5" dirty="0">
                <a:latin typeface="Arial"/>
                <a:cs typeface="Arial"/>
              </a:rPr>
              <a:t>“</a:t>
            </a:r>
            <a:r>
              <a:rPr sz="26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 </a:t>
            </a:r>
            <a:r>
              <a:rPr sz="26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 </a:t>
            </a:r>
            <a:r>
              <a:rPr sz="26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Git</a:t>
            </a:r>
            <a:r>
              <a:rPr sz="2600" spc="70" dirty="0">
                <a:latin typeface="Arial"/>
                <a:cs typeface="Arial"/>
              </a:rPr>
              <a:t>” </a:t>
            </a:r>
            <a:r>
              <a:rPr sz="2600" spc="25" dirty="0">
                <a:latin typeface="Arial"/>
                <a:cs typeface="Arial"/>
              </a:rPr>
              <a:t>instructions </a:t>
            </a:r>
            <a:r>
              <a:rPr sz="2600" spc="20" dirty="0">
                <a:latin typeface="Arial"/>
                <a:cs typeface="Arial"/>
              </a:rPr>
              <a:t>at GitHub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Bootcamp</a:t>
            </a:r>
            <a:endParaRPr sz="2600">
              <a:latin typeface="Arial"/>
              <a:cs typeface="Arial"/>
            </a:endParaRPr>
          </a:p>
          <a:p>
            <a:pPr marL="279400" marR="5080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5" dirty="0">
                <a:latin typeface="Arial"/>
                <a:cs typeface="Arial"/>
              </a:rPr>
              <a:t>When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15" dirty="0">
                <a:latin typeface="Arial"/>
                <a:cs typeface="Arial"/>
              </a:rPr>
              <a:t>issue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45" dirty="0">
                <a:latin typeface="Arial"/>
                <a:cs typeface="Arial"/>
              </a:rPr>
              <a:t>clone”,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60" dirty="0">
                <a:latin typeface="Arial"/>
                <a:cs typeface="Arial"/>
              </a:rPr>
              <a:t>fetch”,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55" dirty="0">
                <a:latin typeface="Arial"/>
                <a:cs typeface="Arial"/>
              </a:rPr>
              <a:t>pull”,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65" dirty="0">
                <a:latin typeface="Arial"/>
                <a:cs typeface="Arial"/>
              </a:rPr>
              <a:t>push”</a:t>
            </a:r>
            <a:r>
              <a:rPr sz="2600" spc="-4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requests,  </a:t>
            </a:r>
            <a:r>
              <a:rPr sz="2600" spc="20" dirty="0">
                <a:latin typeface="Arial"/>
                <a:cs typeface="Arial"/>
              </a:rPr>
              <a:t>GitHub will </a:t>
            </a:r>
            <a:r>
              <a:rPr sz="2600" dirty="0">
                <a:latin typeface="Arial"/>
                <a:cs typeface="Arial"/>
              </a:rPr>
              <a:t>ask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25" dirty="0">
                <a:latin typeface="Arial"/>
                <a:cs typeface="Arial"/>
              </a:rPr>
              <a:t>password </a:t>
            </a:r>
            <a:r>
              <a:rPr sz="2600" spc="20" dirty="0">
                <a:latin typeface="Arial"/>
                <a:cs typeface="Arial"/>
              </a:rPr>
              <a:t>or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passphrase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65" dirty="0">
                <a:latin typeface="Arial"/>
                <a:cs typeface="Arial"/>
              </a:rPr>
              <a:t>don’t </a:t>
            </a:r>
            <a:r>
              <a:rPr sz="2600" spc="30" dirty="0">
                <a:latin typeface="Arial"/>
                <a:cs typeface="Arial"/>
              </a:rPr>
              <a:t>want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35" dirty="0">
                <a:latin typeface="Arial"/>
                <a:cs typeface="Arial"/>
              </a:rPr>
              <a:t>type that </a:t>
            </a:r>
            <a:r>
              <a:rPr sz="2600" spc="-5" dirty="0">
                <a:latin typeface="Arial"/>
                <a:cs typeface="Arial"/>
              </a:rPr>
              <a:t>each </a:t>
            </a:r>
            <a:r>
              <a:rPr sz="2600" spc="15" dirty="0">
                <a:latin typeface="Arial"/>
                <a:cs typeface="Arial"/>
              </a:rPr>
              <a:t>time, you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need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to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125" dirty="0">
                <a:latin typeface="Arial"/>
                <a:cs typeface="Arial"/>
              </a:rPr>
              <a:t>a)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create/upload 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 </a:t>
            </a:r>
            <a:r>
              <a:rPr sz="26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public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 file </a:t>
            </a:r>
            <a:r>
              <a:rPr sz="26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your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GitHub 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profile</a:t>
            </a:r>
            <a:r>
              <a:rPr sz="2600" spc="10" dirty="0">
                <a:latin typeface="Arial"/>
                <a:cs typeface="Arial"/>
              </a:rPr>
              <a:t>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b) </a:t>
            </a:r>
            <a:r>
              <a:rPr sz="2600" spc="5" dirty="0">
                <a:latin typeface="Arial"/>
                <a:cs typeface="Arial"/>
              </a:rPr>
              <a:t>store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GitHub </a:t>
            </a:r>
            <a:r>
              <a:rPr sz="26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password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</a:t>
            </a:r>
            <a:r>
              <a:rPr sz="26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credential</a:t>
            </a:r>
            <a:r>
              <a:rPr sz="26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helper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476F029-FB0E-4287-A3A5-3F3FA4D286B5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1631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80" dirty="0">
                <a:latin typeface="Arial"/>
                <a:cs typeface="Arial"/>
              </a:rPr>
              <a:t>Linking Repositories</a:t>
            </a:r>
            <a:r>
              <a:rPr sz="4200" b="0" spc="15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41150" cy="4079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first thing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-5" dirty="0">
                <a:latin typeface="Arial"/>
                <a:cs typeface="Arial"/>
              </a:rPr>
              <a:t>needs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happen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45" dirty="0">
                <a:latin typeface="Arial"/>
                <a:cs typeface="Arial"/>
              </a:rPr>
              <a:t>work with </a:t>
            </a:r>
            <a:r>
              <a:rPr sz="2600" spc="20" dirty="0">
                <a:latin typeface="Arial"/>
                <a:cs typeface="Arial"/>
              </a:rPr>
              <a:t>Github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10" dirty="0">
                <a:latin typeface="Arial"/>
                <a:cs typeface="Arial"/>
              </a:rPr>
              <a:t>linking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22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repository 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40" dirty="0">
                <a:latin typeface="Arial"/>
                <a:cs typeface="Arial"/>
              </a:rPr>
              <a:t>computer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one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15" dirty="0">
                <a:latin typeface="Arial"/>
                <a:cs typeface="Arial"/>
              </a:rPr>
              <a:t>exists </a:t>
            </a:r>
            <a:r>
              <a:rPr sz="2600" spc="20" dirty="0">
                <a:latin typeface="Arial"/>
                <a:cs typeface="Arial"/>
              </a:rPr>
              <a:t>on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There are </a:t>
            </a:r>
            <a:r>
              <a:rPr sz="2600" spc="75" dirty="0">
                <a:latin typeface="Arial"/>
                <a:cs typeface="Arial"/>
              </a:rPr>
              <a:t>two </a:t>
            </a:r>
            <a:r>
              <a:rPr sz="2600" spc="10" dirty="0">
                <a:latin typeface="Arial"/>
                <a:cs typeface="Arial"/>
              </a:rPr>
              <a:t>primary ways </a:t>
            </a:r>
            <a:r>
              <a:rPr sz="2600" spc="70" dirty="0">
                <a:latin typeface="Arial"/>
                <a:cs typeface="Arial"/>
              </a:rPr>
              <a:t>to do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this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600" b="1" dirty="0">
                <a:latin typeface="Arial"/>
                <a:cs typeface="Arial"/>
              </a:rPr>
              <a:t>1.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15" dirty="0">
                <a:latin typeface="Arial"/>
                <a:cs typeface="Arial"/>
              </a:rPr>
              <a:t>exists </a:t>
            </a:r>
            <a:r>
              <a:rPr sz="2600" spc="20" dirty="0">
                <a:latin typeface="Arial"/>
                <a:cs typeface="Arial"/>
              </a:rPr>
              <a:t>on GitHub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45" dirty="0">
                <a:latin typeface="Arial"/>
                <a:cs typeface="Arial"/>
              </a:rPr>
              <a:t>not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10" dirty="0">
                <a:latin typeface="Arial"/>
                <a:cs typeface="Arial"/>
              </a:rPr>
              <a:t>your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computer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15" dirty="0">
                <a:latin typeface="Arial"/>
                <a:cs typeface="Arial"/>
              </a:rPr>
              <a:t>clone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&lt;URI&gt;</a:t>
            </a:r>
            <a:endParaRPr sz="2600">
              <a:latin typeface="Arial"/>
              <a:cs typeface="Arial"/>
            </a:endParaRPr>
          </a:p>
          <a:p>
            <a:pPr marL="1168400" marR="2399030" lvl="2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20" dirty="0">
                <a:latin typeface="Arial"/>
                <a:cs typeface="Arial"/>
              </a:rPr>
              <a:t>GitHub </a:t>
            </a:r>
            <a:r>
              <a:rPr sz="2600" dirty="0">
                <a:latin typeface="Arial"/>
                <a:cs typeface="Arial"/>
              </a:rPr>
              <a:t>make </a:t>
            </a:r>
            <a:r>
              <a:rPr sz="2600" spc="20" dirty="0">
                <a:latin typeface="Arial"/>
                <a:cs typeface="Arial"/>
              </a:rPr>
              <a:t>this </a:t>
            </a:r>
            <a:r>
              <a:rPr sz="2600" spc="-25" dirty="0">
                <a:latin typeface="Arial"/>
                <a:cs typeface="Arial"/>
              </a:rPr>
              <a:t>easy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25" dirty="0">
                <a:latin typeface="Arial"/>
                <a:cs typeface="Arial"/>
              </a:rPr>
              <a:t>letting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45" dirty="0">
                <a:latin typeface="Arial"/>
                <a:cs typeface="Arial"/>
              </a:rPr>
              <a:t>cut-and-paste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the  </a:t>
            </a:r>
            <a:r>
              <a:rPr sz="2600" spc="-50" dirty="0">
                <a:latin typeface="Arial"/>
                <a:cs typeface="Arial"/>
              </a:rPr>
              <a:t>URI </a:t>
            </a:r>
            <a:r>
              <a:rPr sz="2600" spc="20" dirty="0">
                <a:latin typeface="Arial"/>
                <a:cs typeface="Arial"/>
              </a:rPr>
              <a:t>from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repo’s </a:t>
            </a:r>
            <a:r>
              <a:rPr sz="2600" spc="10" dirty="0">
                <a:latin typeface="Arial"/>
                <a:cs typeface="Arial"/>
              </a:rPr>
              <a:t>home page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6057900"/>
            <a:ext cx="21590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7F0D515-90B8-426A-ADDA-81F2C38768A9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42786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5" dirty="0">
                <a:latin typeface="Arial"/>
                <a:cs typeface="Arial"/>
              </a:rPr>
              <a:t>Big </a:t>
            </a:r>
            <a:r>
              <a:rPr sz="4200" b="0" spc="-80" dirty="0">
                <a:latin typeface="Arial"/>
                <a:cs typeface="Arial"/>
              </a:rPr>
              <a:t>Picture </a:t>
            </a:r>
            <a:r>
              <a:rPr sz="4200" b="0" spc="-130" dirty="0">
                <a:latin typeface="Arial"/>
                <a:cs typeface="Arial"/>
              </a:rPr>
              <a:t>View</a:t>
            </a:r>
            <a:r>
              <a:rPr sz="4200" b="0" spc="70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6690" y="2700516"/>
            <a:ext cx="1935543" cy="164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6553200"/>
            <a:ext cx="22352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240" y="3352656"/>
            <a:ext cx="200265" cy="198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61968" y="33668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6862" y="3352656"/>
            <a:ext cx="200265" cy="198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51591" y="33668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8459" y="3349075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33187" y="33632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7407" y="3451834"/>
            <a:ext cx="539750" cy="635"/>
          </a:xfrm>
          <a:custGeom>
            <a:avLst/>
            <a:gdLst/>
            <a:ahLst/>
            <a:cxnLst/>
            <a:rect l="l" t="t" r="r" b="b"/>
            <a:pathLst>
              <a:path w="539750" h="635">
                <a:moveTo>
                  <a:pt x="-6477" y="220"/>
                </a:moveTo>
                <a:lnTo>
                  <a:pt x="545905" y="220"/>
                </a:lnTo>
              </a:path>
            </a:pathLst>
          </a:custGeom>
          <a:ln w="13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8996" y="342506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952" y="0"/>
                </a:moveTo>
                <a:lnTo>
                  <a:pt x="0" y="27203"/>
                </a:lnTo>
                <a:lnTo>
                  <a:pt x="54952" y="54419"/>
                </a:lnTo>
                <a:lnTo>
                  <a:pt x="5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5775" y="3448862"/>
            <a:ext cx="332740" cy="3810"/>
          </a:xfrm>
          <a:custGeom>
            <a:avLst/>
            <a:gdLst/>
            <a:ahLst/>
            <a:cxnLst/>
            <a:rect l="l" t="t" r="r" b="b"/>
            <a:pathLst>
              <a:path w="332739" h="3810">
                <a:moveTo>
                  <a:pt x="0" y="3403"/>
                </a:moveTo>
                <a:lnTo>
                  <a:pt x="6275" y="3403"/>
                </a:lnTo>
                <a:lnTo>
                  <a:pt x="60673" y="2965"/>
                </a:lnTo>
                <a:lnTo>
                  <a:pt x="115071" y="2372"/>
                </a:lnTo>
                <a:lnTo>
                  <a:pt x="169469" y="1701"/>
                </a:lnTo>
                <a:lnTo>
                  <a:pt x="223867" y="1031"/>
                </a:lnTo>
                <a:lnTo>
                  <a:pt x="278266" y="438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7361" y="342502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787" y="0"/>
                </a:moveTo>
                <a:lnTo>
                  <a:pt x="0" y="27546"/>
                </a:lnTo>
                <a:lnTo>
                  <a:pt x="55130" y="54406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6862" y="3746902"/>
            <a:ext cx="200265" cy="198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51591" y="3761063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41052" y="3517056"/>
            <a:ext cx="567055" cy="284480"/>
          </a:xfrm>
          <a:custGeom>
            <a:avLst/>
            <a:gdLst/>
            <a:ahLst/>
            <a:cxnLst/>
            <a:rect l="l" t="t" r="r" b="b"/>
            <a:pathLst>
              <a:path w="567054" h="284479">
                <a:moveTo>
                  <a:pt x="0" y="0"/>
                </a:moveTo>
                <a:lnTo>
                  <a:pt x="4797" y="3238"/>
                </a:lnTo>
                <a:lnTo>
                  <a:pt x="51607" y="26624"/>
                </a:lnTo>
                <a:lnTo>
                  <a:pt x="98417" y="50033"/>
                </a:lnTo>
                <a:lnTo>
                  <a:pt x="145227" y="73460"/>
                </a:lnTo>
                <a:lnTo>
                  <a:pt x="192036" y="96901"/>
                </a:lnTo>
                <a:lnTo>
                  <a:pt x="238845" y="120352"/>
                </a:lnTo>
                <a:lnTo>
                  <a:pt x="285653" y="143807"/>
                </a:lnTo>
                <a:lnTo>
                  <a:pt x="332461" y="167262"/>
                </a:lnTo>
                <a:lnTo>
                  <a:pt x="379269" y="190713"/>
                </a:lnTo>
                <a:lnTo>
                  <a:pt x="426077" y="214153"/>
                </a:lnTo>
                <a:lnTo>
                  <a:pt x="472884" y="237580"/>
                </a:lnTo>
                <a:lnTo>
                  <a:pt x="519692" y="260987"/>
                </a:lnTo>
                <a:lnTo>
                  <a:pt x="566499" y="284371"/>
                </a:lnTo>
              </a:path>
            </a:pathLst>
          </a:custGeom>
          <a:ln w="12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7833" y="3495471"/>
            <a:ext cx="61594" cy="48895"/>
          </a:xfrm>
          <a:custGeom>
            <a:avLst/>
            <a:gdLst/>
            <a:ahLst/>
            <a:cxnLst/>
            <a:rect l="l" t="t" r="r" b="b"/>
            <a:pathLst>
              <a:path w="61595" h="48895">
                <a:moveTo>
                  <a:pt x="0" y="0"/>
                </a:moveTo>
                <a:lnTo>
                  <a:pt x="36690" y="48793"/>
                </a:lnTo>
                <a:lnTo>
                  <a:pt x="61442" y="2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8459" y="3743321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33187" y="3757481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45775" y="3843108"/>
            <a:ext cx="332740" cy="1270"/>
          </a:xfrm>
          <a:custGeom>
            <a:avLst/>
            <a:gdLst/>
            <a:ahLst/>
            <a:cxnLst/>
            <a:rect l="l" t="t" r="r" b="b"/>
            <a:pathLst>
              <a:path w="332739" h="1270">
                <a:moveTo>
                  <a:pt x="0" y="1071"/>
                </a:moveTo>
                <a:lnTo>
                  <a:pt x="6275" y="1071"/>
                </a:lnTo>
                <a:lnTo>
                  <a:pt x="60673" y="806"/>
                </a:lnTo>
                <a:lnTo>
                  <a:pt x="115071" y="645"/>
                </a:lnTo>
                <a:lnTo>
                  <a:pt x="169469" y="535"/>
                </a:lnTo>
                <a:lnTo>
                  <a:pt x="223867" y="426"/>
                </a:lnTo>
                <a:lnTo>
                  <a:pt x="278266" y="265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7361" y="381693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787" y="0"/>
                </a:moveTo>
                <a:lnTo>
                  <a:pt x="0" y="27546"/>
                </a:lnTo>
                <a:lnTo>
                  <a:pt x="55130" y="54419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0056" y="3349075"/>
            <a:ext cx="200265" cy="198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14784" y="33632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28061" y="3448253"/>
            <a:ext cx="332105" cy="1270"/>
          </a:xfrm>
          <a:custGeom>
            <a:avLst/>
            <a:gdLst/>
            <a:ahLst/>
            <a:cxnLst/>
            <a:rect l="l" t="t" r="r" b="b"/>
            <a:pathLst>
              <a:path w="332104" h="1270">
                <a:moveTo>
                  <a:pt x="-6477" y="390"/>
                </a:moveTo>
                <a:lnTo>
                  <a:pt x="338458" y="390"/>
                </a:lnTo>
              </a:path>
            </a:pathLst>
          </a:custGeom>
          <a:ln w="13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9644" y="342182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965" y="0"/>
                </a:moveTo>
                <a:lnTo>
                  <a:pt x="0" y="27203"/>
                </a:lnTo>
                <a:lnTo>
                  <a:pt x="54965" y="54419"/>
                </a:lnTo>
                <a:lnTo>
                  <a:pt x="54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1165" y="3504260"/>
            <a:ext cx="376555" cy="255270"/>
          </a:xfrm>
          <a:custGeom>
            <a:avLst/>
            <a:gdLst/>
            <a:ahLst/>
            <a:cxnLst/>
            <a:rect l="l" t="t" r="r" b="b"/>
            <a:pathLst>
              <a:path w="376554" h="255270">
                <a:moveTo>
                  <a:pt x="0" y="255147"/>
                </a:moveTo>
                <a:lnTo>
                  <a:pt x="46625" y="223541"/>
                </a:lnTo>
                <a:lnTo>
                  <a:pt x="87850" y="195596"/>
                </a:lnTo>
                <a:lnTo>
                  <a:pt x="129074" y="167652"/>
                </a:lnTo>
                <a:lnTo>
                  <a:pt x="170297" y="139708"/>
                </a:lnTo>
                <a:lnTo>
                  <a:pt x="211518" y="111766"/>
                </a:lnTo>
                <a:lnTo>
                  <a:pt x="252739" y="83824"/>
                </a:lnTo>
                <a:lnTo>
                  <a:pt x="293959" y="55882"/>
                </a:lnTo>
                <a:lnTo>
                  <a:pt x="335178" y="27941"/>
                </a:lnTo>
                <a:lnTo>
                  <a:pt x="376398" y="0"/>
                </a:lnTo>
              </a:path>
            </a:pathLst>
          </a:custGeom>
          <a:ln w="12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1216" y="3733304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29819" y="0"/>
                </a:moveTo>
                <a:lnTo>
                  <a:pt x="0" y="53187"/>
                </a:lnTo>
                <a:lnTo>
                  <a:pt x="60858" y="44894"/>
                </a:lnTo>
                <a:lnTo>
                  <a:pt x="29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33147" y="3099219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89" h="126364">
                <a:moveTo>
                  <a:pt x="405434" y="0"/>
                </a:moveTo>
                <a:lnTo>
                  <a:pt x="49072" y="0"/>
                </a:lnTo>
                <a:lnTo>
                  <a:pt x="30205" y="3719"/>
                </a:lnTo>
                <a:lnTo>
                  <a:pt x="15122" y="13912"/>
                </a:lnTo>
                <a:lnTo>
                  <a:pt x="5120" y="29135"/>
                </a:lnTo>
                <a:lnTo>
                  <a:pt x="1498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34" y="126326"/>
                </a:lnTo>
                <a:lnTo>
                  <a:pt x="424289" y="122349"/>
                </a:lnTo>
                <a:lnTo>
                  <a:pt x="439346" y="111586"/>
                </a:lnTo>
                <a:lnTo>
                  <a:pt x="449322" y="95792"/>
                </a:lnTo>
                <a:lnTo>
                  <a:pt x="452932" y="76720"/>
                </a:lnTo>
                <a:lnTo>
                  <a:pt x="452932" y="47942"/>
                </a:lnTo>
                <a:lnTo>
                  <a:pt x="449322" y="29135"/>
                </a:lnTo>
                <a:lnTo>
                  <a:pt x="439346" y="13912"/>
                </a:lnTo>
                <a:lnTo>
                  <a:pt x="424289" y="3719"/>
                </a:lnTo>
                <a:lnTo>
                  <a:pt x="40543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33147" y="3099227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89" h="126364">
                <a:moveTo>
                  <a:pt x="0" y="76719"/>
                </a:moveTo>
                <a:lnTo>
                  <a:pt x="5119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284" y="3717"/>
                </a:lnTo>
                <a:lnTo>
                  <a:pt x="439342" y="13908"/>
                </a:lnTo>
                <a:lnTo>
                  <a:pt x="449318" y="29129"/>
                </a:lnTo>
                <a:lnTo>
                  <a:pt x="452929" y="47940"/>
                </a:lnTo>
                <a:lnTo>
                  <a:pt x="452929" y="76719"/>
                </a:lnTo>
                <a:lnTo>
                  <a:pt x="449318" y="95789"/>
                </a:lnTo>
                <a:lnTo>
                  <a:pt x="439342" y="111581"/>
                </a:lnTo>
                <a:lnTo>
                  <a:pt x="424284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50774" y="3108468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5" dirty="0">
                <a:latin typeface="Arial"/>
                <a:cs typeface="Arial"/>
              </a:rPr>
              <a:t>master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71088" y="3227730"/>
            <a:ext cx="274320" cy="156845"/>
          </a:xfrm>
          <a:custGeom>
            <a:avLst/>
            <a:gdLst/>
            <a:ahLst/>
            <a:cxnLst/>
            <a:rect l="l" t="t" r="r" b="b"/>
            <a:pathLst>
              <a:path w="274320" h="156845">
                <a:moveTo>
                  <a:pt x="273847" y="0"/>
                </a:moveTo>
                <a:lnTo>
                  <a:pt x="228697" y="25970"/>
                </a:lnTo>
                <a:lnTo>
                  <a:pt x="183547" y="52080"/>
                </a:lnTo>
                <a:lnTo>
                  <a:pt x="138397" y="78259"/>
                </a:lnTo>
                <a:lnTo>
                  <a:pt x="93247" y="104438"/>
                </a:lnTo>
                <a:lnTo>
                  <a:pt x="48097" y="130548"/>
                </a:lnTo>
                <a:lnTo>
                  <a:pt x="2948" y="156518"/>
                </a:lnTo>
                <a:lnTo>
                  <a:pt x="0" y="156518"/>
                </a:lnTo>
              </a:path>
            </a:pathLst>
          </a:custGeom>
          <a:ln w="6493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6736" y="3369170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19316" y="0"/>
                </a:moveTo>
                <a:lnTo>
                  <a:pt x="0" y="29032"/>
                </a:lnTo>
                <a:lnTo>
                  <a:pt x="35051" y="26911"/>
                </a:lnTo>
                <a:lnTo>
                  <a:pt x="1931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2945" y="3099219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4">
                <a:moveTo>
                  <a:pt x="405422" y="0"/>
                </a:moveTo>
                <a:lnTo>
                  <a:pt x="49060" y="0"/>
                </a:lnTo>
                <a:lnTo>
                  <a:pt x="30154" y="3719"/>
                </a:lnTo>
                <a:lnTo>
                  <a:pt x="14974" y="13912"/>
                </a:lnTo>
                <a:lnTo>
                  <a:pt x="4874" y="29135"/>
                </a:lnTo>
                <a:lnTo>
                  <a:pt x="1206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1" y="111586"/>
                </a:lnTo>
                <a:lnTo>
                  <a:pt x="29966" y="122349"/>
                </a:lnTo>
                <a:lnTo>
                  <a:pt x="49060" y="126326"/>
                </a:lnTo>
                <a:lnTo>
                  <a:pt x="405422" y="126326"/>
                </a:lnTo>
                <a:lnTo>
                  <a:pt x="424743" y="122349"/>
                </a:lnTo>
                <a:lnTo>
                  <a:pt x="440826" y="111586"/>
                </a:lnTo>
                <a:lnTo>
                  <a:pt x="451827" y="95792"/>
                </a:lnTo>
                <a:lnTo>
                  <a:pt x="455904" y="76720"/>
                </a:lnTo>
                <a:lnTo>
                  <a:pt x="455904" y="47942"/>
                </a:lnTo>
                <a:lnTo>
                  <a:pt x="451827" y="29135"/>
                </a:lnTo>
                <a:lnTo>
                  <a:pt x="440826" y="13912"/>
                </a:lnTo>
                <a:lnTo>
                  <a:pt x="424743" y="371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32945" y="3099227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4">
                <a:moveTo>
                  <a:pt x="0" y="76719"/>
                </a:moveTo>
                <a:lnTo>
                  <a:pt x="4873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750" y="3717"/>
                </a:lnTo>
                <a:lnTo>
                  <a:pt x="440832" y="13908"/>
                </a:lnTo>
                <a:lnTo>
                  <a:pt x="451833" y="29129"/>
                </a:lnTo>
                <a:lnTo>
                  <a:pt x="455909" y="47940"/>
                </a:lnTo>
                <a:lnTo>
                  <a:pt x="455909" y="76719"/>
                </a:lnTo>
                <a:lnTo>
                  <a:pt x="451833" y="95789"/>
                </a:lnTo>
                <a:lnTo>
                  <a:pt x="440832" y="111581"/>
                </a:lnTo>
                <a:lnTo>
                  <a:pt x="424750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62040" y="3108468"/>
            <a:ext cx="19685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15" dirty="0">
                <a:latin typeface="Arial"/>
                <a:cs typeface="Arial"/>
              </a:rPr>
              <a:t>HEAD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59859" y="3227730"/>
            <a:ext cx="635" cy="95250"/>
          </a:xfrm>
          <a:custGeom>
            <a:avLst/>
            <a:gdLst/>
            <a:ahLst/>
            <a:cxnLst/>
            <a:rect l="l" t="t" r="r" b="b"/>
            <a:pathLst>
              <a:path w="635" h="95250">
                <a:moveTo>
                  <a:pt x="327" y="0"/>
                </a:moveTo>
                <a:lnTo>
                  <a:pt x="275" y="22565"/>
                </a:lnTo>
                <a:lnTo>
                  <a:pt x="163" y="45130"/>
                </a:lnTo>
                <a:lnTo>
                  <a:pt x="51" y="67696"/>
                </a:lnTo>
                <a:lnTo>
                  <a:pt x="0" y="90261"/>
                </a:lnTo>
                <a:lnTo>
                  <a:pt x="0" y="94978"/>
                </a:lnTo>
              </a:path>
            </a:pathLst>
          </a:custGeom>
          <a:ln w="6542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44159" y="3319475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4">
                <a:moveTo>
                  <a:pt x="31407" y="0"/>
                </a:moveTo>
                <a:lnTo>
                  <a:pt x="0" y="0"/>
                </a:lnTo>
                <a:lnTo>
                  <a:pt x="15709" y="31089"/>
                </a:lnTo>
                <a:lnTo>
                  <a:pt x="3140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72112" y="3782644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4" h="126364">
                <a:moveTo>
                  <a:pt x="405434" y="0"/>
                </a:moveTo>
                <a:lnTo>
                  <a:pt x="49072" y="0"/>
                </a:lnTo>
                <a:lnTo>
                  <a:pt x="30174" y="3889"/>
                </a:lnTo>
                <a:lnTo>
                  <a:pt x="15020" y="14460"/>
                </a:lnTo>
                <a:lnTo>
                  <a:pt x="4949" y="30062"/>
                </a:lnTo>
                <a:lnTo>
                  <a:pt x="1295" y="49047"/>
                </a:lnTo>
                <a:lnTo>
                  <a:pt x="0" y="77825"/>
                </a:lnTo>
                <a:lnTo>
                  <a:pt x="3856" y="96717"/>
                </a:lnTo>
                <a:lnTo>
                  <a:pt x="14373" y="112128"/>
                </a:lnTo>
                <a:lnTo>
                  <a:pt x="29971" y="122509"/>
                </a:lnTo>
                <a:lnTo>
                  <a:pt x="49072" y="126314"/>
                </a:lnTo>
                <a:lnTo>
                  <a:pt x="405434" y="126314"/>
                </a:lnTo>
                <a:lnTo>
                  <a:pt x="424762" y="122509"/>
                </a:lnTo>
                <a:lnTo>
                  <a:pt x="440872" y="112128"/>
                </a:lnTo>
                <a:lnTo>
                  <a:pt x="451903" y="96717"/>
                </a:lnTo>
                <a:lnTo>
                  <a:pt x="455993" y="77825"/>
                </a:lnTo>
                <a:lnTo>
                  <a:pt x="455993" y="49047"/>
                </a:lnTo>
                <a:lnTo>
                  <a:pt x="451903" y="30062"/>
                </a:lnTo>
                <a:lnTo>
                  <a:pt x="440872" y="14460"/>
                </a:lnTo>
                <a:lnTo>
                  <a:pt x="424762" y="3889"/>
                </a:lnTo>
                <a:lnTo>
                  <a:pt x="40543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72112" y="3782643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4" h="126364">
                <a:moveTo>
                  <a:pt x="0" y="77820"/>
                </a:moveTo>
                <a:lnTo>
                  <a:pt x="4947" y="30059"/>
                </a:lnTo>
                <a:lnTo>
                  <a:pt x="49068" y="0"/>
                </a:lnTo>
                <a:lnTo>
                  <a:pt x="405430" y="0"/>
                </a:lnTo>
                <a:lnTo>
                  <a:pt x="424763" y="3889"/>
                </a:lnTo>
                <a:lnTo>
                  <a:pt x="440874" y="14458"/>
                </a:lnTo>
                <a:lnTo>
                  <a:pt x="451904" y="30059"/>
                </a:lnTo>
                <a:lnTo>
                  <a:pt x="455994" y="49041"/>
                </a:lnTo>
                <a:lnTo>
                  <a:pt x="455994" y="77820"/>
                </a:lnTo>
                <a:lnTo>
                  <a:pt x="451904" y="96718"/>
                </a:lnTo>
                <a:lnTo>
                  <a:pt x="440874" y="112132"/>
                </a:lnTo>
                <a:lnTo>
                  <a:pt x="424763" y="122514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514"/>
                </a:lnTo>
                <a:lnTo>
                  <a:pt x="14371" y="112132"/>
                </a:lnTo>
                <a:lnTo>
                  <a:pt x="3856" y="96718"/>
                </a:lnTo>
                <a:lnTo>
                  <a:pt x="0" y="77820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89765" y="3792985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"/>
                <a:cs typeface="Arial"/>
              </a:rPr>
              <a:t>bug-fix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08436" y="3844181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5" h="635">
                <a:moveTo>
                  <a:pt x="-3238" y="280"/>
                </a:moveTo>
                <a:lnTo>
                  <a:pt x="263645" y="280"/>
                </a:lnTo>
              </a:path>
            </a:pathLst>
          </a:custGeom>
          <a:ln w="7039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80304" y="3828656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4">
                <a:moveTo>
                  <a:pt x="31496" y="0"/>
                </a:moveTo>
                <a:lnTo>
                  <a:pt x="0" y="15366"/>
                </a:lnTo>
                <a:lnTo>
                  <a:pt x="31305" y="31089"/>
                </a:lnTo>
                <a:lnTo>
                  <a:pt x="3149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3473" y="2417102"/>
            <a:ext cx="0" cy="5852160"/>
          </a:xfrm>
          <a:custGeom>
            <a:avLst/>
            <a:gdLst/>
            <a:ahLst/>
            <a:cxnLst/>
            <a:rect l="l" t="t" r="r" b="b"/>
            <a:pathLst>
              <a:path h="5852159">
                <a:moveTo>
                  <a:pt x="0" y="5851804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06240" y="3352656"/>
            <a:ext cx="200265" cy="1983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460968" y="33668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95862" y="3352656"/>
            <a:ext cx="200265" cy="198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50591" y="33668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777459" y="3349075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832187" y="33632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656407" y="3451834"/>
            <a:ext cx="539750" cy="635"/>
          </a:xfrm>
          <a:custGeom>
            <a:avLst/>
            <a:gdLst/>
            <a:ahLst/>
            <a:cxnLst/>
            <a:rect l="l" t="t" r="r" b="b"/>
            <a:pathLst>
              <a:path w="539750" h="635">
                <a:moveTo>
                  <a:pt x="-6477" y="220"/>
                </a:moveTo>
                <a:lnTo>
                  <a:pt x="545905" y="220"/>
                </a:lnTo>
              </a:path>
            </a:pathLst>
          </a:custGeom>
          <a:ln w="13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07996" y="342506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952" y="0"/>
                </a:moveTo>
                <a:lnTo>
                  <a:pt x="0" y="27203"/>
                </a:lnTo>
                <a:lnTo>
                  <a:pt x="54952" y="54419"/>
                </a:lnTo>
                <a:lnTo>
                  <a:pt x="5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44775" y="3448862"/>
            <a:ext cx="332740" cy="3810"/>
          </a:xfrm>
          <a:custGeom>
            <a:avLst/>
            <a:gdLst/>
            <a:ahLst/>
            <a:cxnLst/>
            <a:rect l="l" t="t" r="r" b="b"/>
            <a:pathLst>
              <a:path w="332740" h="3810">
                <a:moveTo>
                  <a:pt x="0" y="3403"/>
                </a:moveTo>
                <a:lnTo>
                  <a:pt x="6275" y="3403"/>
                </a:lnTo>
                <a:lnTo>
                  <a:pt x="60673" y="2965"/>
                </a:lnTo>
                <a:lnTo>
                  <a:pt x="115071" y="2372"/>
                </a:lnTo>
                <a:lnTo>
                  <a:pt x="169469" y="1701"/>
                </a:lnTo>
                <a:lnTo>
                  <a:pt x="223867" y="1031"/>
                </a:lnTo>
                <a:lnTo>
                  <a:pt x="278266" y="438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96361" y="342502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787" y="0"/>
                </a:moveTo>
                <a:lnTo>
                  <a:pt x="0" y="27546"/>
                </a:lnTo>
                <a:lnTo>
                  <a:pt x="55130" y="54406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95862" y="3746902"/>
            <a:ext cx="200265" cy="198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250591" y="3761063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640052" y="3517056"/>
            <a:ext cx="567055" cy="284480"/>
          </a:xfrm>
          <a:custGeom>
            <a:avLst/>
            <a:gdLst/>
            <a:ahLst/>
            <a:cxnLst/>
            <a:rect l="l" t="t" r="r" b="b"/>
            <a:pathLst>
              <a:path w="567054" h="284479">
                <a:moveTo>
                  <a:pt x="0" y="0"/>
                </a:moveTo>
                <a:lnTo>
                  <a:pt x="4797" y="3238"/>
                </a:lnTo>
                <a:lnTo>
                  <a:pt x="51607" y="26624"/>
                </a:lnTo>
                <a:lnTo>
                  <a:pt x="98417" y="50033"/>
                </a:lnTo>
                <a:lnTo>
                  <a:pt x="145227" y="73460"/>
                </a:lnTo>
                <a:lnTo>
                  <a:pt x="192036" y="96901"/>
                </a:lnTo>
                <a:lnTo>
                  <a:pt x="238845" y="120352"/>
                </a:lnTo>
                <a:lnTo>
                  <a:pt x="285653" y="143807"/>
                </a:lnTo>
                <a:lnTo>
                  <a:pt x="332461" y="167262"/>
                </a:lnTo>
                <a:lnTo>
                  <a:pt x="379269" y="190713"/>
                </a:lnTo>
                <a:lnTo>
                  <a:pt x="426077" y="214153"/>
                </a:lnTo>
                <a:lnTo>
                  <a:pt x="472884" y="237580"/>
                </a:lnTo>
                <a:lnTo>
                  <a:pt x="519692" y="260987"/>
                </a:lnTo>
                <a:lnTo>
                  <a:pt x="566499" y="284371"/>
                </a:lnTo>
              </a:path>
            </a:pathLst>
          </a:custGeom>
          <a:ln w="12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96833" y="3495471"/>
            <a:ext cx="61594" cy="48895"/>
          </a:xfrm>
          <a:custGeom>
            <a:avLst/>
            <a:gdLst/>
            <a:ahLst/>
            <a:cxnLst/>
            <a:rect l="l" t="t" r="r" b="b"/>
            <a:pathLst>
              <a:path w="61595" h="48895">
                <a:moveTo>
                  <a:pt x="0" y="0"/>
                </a:moveTo>
                <a:lnTo>
                  <a:pt x="36690" y="48793"/>
                </a:lnTo>
                <a:lnTo>
                  <a:pt x="61442" y="2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77459" y="3743321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832187" y="3757481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44775" y="3843108"/>
            <a:ext cx="332740" cy="1270"/>
          </a:xfrm>
          <a:custGeom>
            <a:avLst/>
            <a:gdLst/>
            <a:ahLst/>
            <a:cxnLst/>
            <a:rect l="l" t="t" r="r" b="b"/>
            <a:pathLst>
              <a:path w="332740" h="1270">
                <a:moveTo>
                  <a:pt x="0" y="1071"/>
                </a:moveTo>
                <a:lnTo>
                  <a:pt x="6275" y="1071"/>
                </a:lnTo>
                <a:lnTo>
                  <a:pt x="60673" y="806"/>
                </a:lnTo>
                <a:lnTo>
                  <a:pt x="115071" y="645"/>
                </a:lnTo>
                <a:lnTo>
                  <a:pt x="169469" y="535"/>
                </a:lnTo>
                <a:lnTo>
                  <a:pt x="223867" y="426"/>
                </a:lnTo>
                <a:lnTo>
                  <a:pt x="278266" y="265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396361" y="381693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787" y="0"/>
                </a:moveTo>
                <a:lnTo>
                  <a:pt x="0" y="27546"/>
                </a:lnTo>
                <a:lnTo>
                  <a:pt x="55130" y="54419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359056" y="3349075"/>
            <a:ext cx="200265" cy="1983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0413783" y="33632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0027061" y="3448253"/>
            <a:ext cx="332105" cy="1270"/>
          </a:xfrm>
          <a:custGeom>
            <a:avLst/>
            <a:gdLst/>
            <a:ahLst/>
            <a:cxnLst/>
            <a:rect l="l" t="t" r="r" b="b"/>
            <a:pathLst>
              <a:path w="332104" h="1270">
                <a:moveTo>
                  <a:pt x="-6477" y="390"/>
                </a:moveTo>
                <a:lnTo>
                  <a:pt x="338458" y="390"/>
                </a:lnTo>
              </a:path>
            </a:pathLst>
          </a:custGeom>
          <a:ln w="13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78643" y="342182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965" y="0"/>
                </a:moveTo>
                <a:lnTo>
                  <a:pt x="0" y="27203"/>
                </a:lnTo>
                <a:lnTo>
                  <a:pt x="54965" y="54419"/>
                </a:lnTo>
                <a:lnTo>
                  <a:pt x="54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00165" y="3504260"/>
            <a:ext cx="376555" cy="255270"/>
          </a:xfrm>
          <a:custGeom>
            <a:avLst/>
            <a:gdLst/>
            <a:ahLst/>
            <a:cxnLst/>
            <a:rect l="l" t="t" r="r" b="b"/>
            <a:pathLst>
              <a:path w="376554" h="255270">
                <a:moveTo>
                  <a:pt x="0" y="255147"/>
                </a:moveTo>
                <a:lnTo>
                  <a:pt x="46625" y="223541"/>
                </a:lnTo>
                <a:lnTo>
                  <a:pt x="87850" y="195596"/>
                </a:lnTo>
                <a:lnTo>
                  <a:pt x="129074" y="167652"/>
                </a:lnTo>
                <a:lnTo>
                  <a:pt x="170297" y="139708"/>
                </a:lnTo>
                <a:lnTo>
                  <a:pt x="211518" y="111766"/>
                </a:lnTo>
                <a:lnTo>
                  <a:pt x="252739" y="83824"/>
                </a:lnTo>
                <a:lnTo>
                  <a:pt x="293959" y="55882"/>
                </a:lnTo>
                <a:lnTo>
                  <a:pt x="335178" y="27941"/>
                </a:lnTo>
                <a:lnTo>
                  <a:pt x="376398" y="0"/>
                </a:lnTo>
              </a:path>
            </a:pathLst>
          </a:custGeom>
          <a:ln w="12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60216" y="3733304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59" h="53339">
                <a:moveTo>
                  <a:pt x="29819" y="0"/>
                </a:moveTo>
                <a:lnTo>
                  <a:pt x="0" y="53187"/>
                </a:lnTo>
                <a:lnTo>
                  <a:pt x="60858" y="44894"/>
                </a:lnTo>
                <a:lnTo>
                  <a:pt x="29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732148" y="3099219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90" h="126364">
                <a:moveTo>
                  <a:pt x="405434" y="0"/>
                </a:moveTo>
                <a:lnTo>
                  <a:pt x="49072" y="0"/>
                </a:lnTo>
                <a:lnTo>
                  <a:pt x="30205" y="3719"/>
                </a:lnTo>
                <a:lnTo>
                  <a:pt x="15122" y="13912"/>
                </a:lnTo>
                <a:lnTo>
                  <a:pt x="5120" y="29135"/>
                </a:lnTo>
                <a:lnTo>
                  <a:pt x="1498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34" y="126326"/>
                </a:lnTo>
                <a:lnTo>
                  <a:pt x="424289" y="122349"/>
                </a:lnTo>
                <a:lnTo>
                  <a:pt x="439346" y="111586"/>
                </a:lnTo>
                <a:lnTo>
                  <a:pt x="449322" y="95792"/>
                </a:lnTo>
                <a:lnTo>
                  <a:pt x="452932" y="76720"/>
                </a:lnTo>
                <a:lnTo>
                  <a:pt x="452932" y="47942"/>
                </a:lnTo>
                <a:lnTo>
                  <a:pt x="449322" y="29135"/>
                </a:lnTo>
                <a:lnTo>
                  <a:pt x="439346" y="13912"/>
                </a:lnTo>
                <a:lnTo>
                  <a:pt x="424289" y="3719"/>
                </a:lnTo>
                <a:lnTo>
                  <a:pt x="40543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732148" y="3099227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90" h="126364">
                <a:moveTo>
                  <a:pt x="0" y="76719"/>
                </a:moveTo>
                <a:lnTo>
                  <a:pt x="5119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284" y="3717"/>
                </a:lnTo>
                <a:lnTo>
                  <a:pt x="439342" y="13908"/>
                </a:lnTo>
                <a:lnTo>
                  <a:pt x="449318" y="29129"/>
                </a:lnTo>
                <a:lnTo>
                  <a:pt x="452929" y="47940"/>
                </a:lnTo>
                <a:lnTo>
                  <a:pt x="452929" y="76719"/>
                </a:lnTo>
                <a:lnTo>
                  <a:pt x="449318" y="95789"/>
                </a:lnTo>
                <a:lnTo>
                  <a:pt x="439342" y="111581"/>
                </a:lnTo>
                <a:lnTo>
                  <a:pt x="424284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849774" y="3108468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5" dirty="0">
                <a:latin typeface="Arial"/>
                <a:cs typeface="Arial"/>
              </a:rPr>
              <a:t>master</a:t>
            </a:r>
            <a:endParaRPr sz="5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570088" y="3227730"/>
            <a:ext cx="274320" cy="156845"/>
          </a:xfrm>
          <a:custGeom>
            <a:avLst/>
            <a:gdLst/>
            <a:ahLst/>
            <a:cxnLst/>
            <a:rect l="l" t="t" r="r" b="b"/>
            <a:pathLst>
              <a:path w="274320" h="156845">
                <a:moveTo>
                  <a:pt x="273847" y="0"/>
                </a:moveTo>
                <a:lnTo>
                  <a:pt x="228697" y="25970"/>
                </a:lnTo>
                <a:lnTo>
                  <a:pt x="183547" y="52080"/>
                </a:lnTo>
                <a:lnTo>
                  <a:pt x="138397" y="78259"/>
                </a:lnTo>
                <a:lnTo>
                  <a:pt x="93247" y="104438"/>
                </a:lnTo>
                <a:lnTo>
                  <a:pt x="48097" y="130548"/>
                </a:lnTo>
                <a:lnTo>
                  <a:pt x="2948" y="156518"/>
                </a:lnTo>
                <a:lnTo>
                  <a:pt x="0" y="156518"/>
                </a:lnTo>
              </a:path>
            </a:pathLst>
          </a:custGeom>
          <a:ln w="6493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45736" y="3369170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19316" y="0"/>
                </a:moveTo>
                <a:lnTo>
                  <a:pt x="0" y="29032"/>
                </a:lnTo>
                <a:lnTo>
                  <a:pt x="35051" y="26911"/>
                </a:lnTo>
                <a:lnTo>
                  <a:pt x="1931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231945" y="3099219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4">
                <a:moveTo>
                  <a:pt x="405422" y="0"/>
                </a:moveTo>
                <a:lnTo>
                  <a:pt x="49072" y="0"/>
                </a:lnTo>
                <a:lnTo>
                  <a:pt x="30160" y="3719"/>
                </a:lnTo>
                <a:lnTo>
                  <a:pt x="14976" y="13912"/>
                </a:lnTo>
                <a:lnTo>
                  <a:pt x="4874" y="29135"/>
                </a:lnTo>
                <a:lnTo>
                  <a:pt x="1206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22" y="126326"/>
                </a:lnTo>
                <a:lnTo>
                  <a:pt x="424743" y="122349"/>
                </a:lnTo>
                <a:lnTo>
                  <a:pt x="440826" y="111586"/>
                </a:lnTo>
                <a:lnTo>
                  <a:pt x="451827" y="95792"/>
                </a:lnTo>
                <a:lnTo>
                  <a:pt x="455904" y="76720"/>
                </a:lnTo>
                <a:lnTo>
                  <a:pt x="455904" y="47942"/>
                </a:lnTo>
                <a:lnTo>
                  <a:pt x="451827" y="29135"/>
                </a:lnTo>
                <a:lnTo>
                  <a:pt x="440826" y="13912"/>
                </a:lnTo>
                <a:lnTo>
                  <a:pt x="424743" y="371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231945" y="3099227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4">
                <a:moveTo>
                  <a:pt x="0" y="76719"/>
                </a:moveTo>
                <a:lnTo>
                  <a:pt x="4873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750" y="3717"/>
                </a:lnTo>
                <a:lnTo>
                  <a:pt x="440832" y="13908"/>
                </a:lnTo>
                <a:lnTo>
                  <a:pt x="451833" y="29129"/>
                </a:lnTo>
                <a:lnTo>
                  <a:pt x="455909" y="47940"/>
                </a:lnTo>
                <a:lnTo>
                  <a:pt x="455909" y="76719"/>
                </a:lnTo>
                <a:lnTo>
                  <a:pt x="451833" y="95789"/>
                </a:lnTo>
                <a:lnTo>
                  <a:pt x="440832" y="111581"/>
                </a:lnTo>
                <a:lnTo>
                  <a:pt x="424750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361041" y="3108468"/>
            <a:ext cx="19685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15" dirty="0">
                <a:latin typeface="Arial"/>
                <a:cs typeface="Arial"/>
              </a:rPr>
              <a:t>HEAD</a:t>
            </a:r>
            <a:endParaRPr sz="5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458859" y="3227730"/>
            <a:ext cx="635" cy="95250"/>
          </a:xfrm>
          <a:custGeom>
            <a:avLst/>
            <a:gdLst/>
            <a:ahLst/>
            <a:cxnLst/>
            <a:rect l="l" t="t" r="r" b="b"/>
            <a:pathLst>
              <a:path w="634" h="95250">
                <a:moveTo>
                  <a:pt x="327" y="0"/>
                </a:moveTo>
                <a:lnTo>
                  <a:pt x="275" y="22565"/>
                </a:lnTo>
                <a:lnTo>
                  <a:pt x="163" y="45130"/>
                </a:lnTo>
                <a:lnTo>
                  <a:pt x="51" y="67696"/>
                </a:lnTo>
                <a:lnTo>
                  <a:pt x="0" y="90261"/>
                </a:lnTo>
                <a:lnTo>
                  <a:pt x="0" y="94978"/>
                </a:lnTo>
              </a:path>
            </a:pathLst>
          </a:custGeom>
          <a:ln w="6542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443159" y="3319475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4">
                <a:moveTo>
                  <a:pt x="31407" y="0"/>
                </a:moveTo>
                <a:lnTo>
                  <a:pt x="0" y="0"/>
                </a:lnTo>
                <a:lnTo>
                  <a:pt x="15709" y="31089"/>
                </a:lnTo>
                <a:lnTo>
                  <a:pt x="3140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71112" y="3782644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5" h="126364">
                <a:moveTo>
                  <a:pt x="405422" y="0"/>
                </a:moveTo>
                <a:lnTo>
                  <a:pt x="49072" y="0"/>
                </a:lnTo>
                <a:lnTo>
                  <a:pt x="30174" y="3889"/>
                </a:lnTo>
                <a:lnTo>
                  <a:pt x="15020" y="14460"/>
                </a:lnTo>
                <a:lnTo>
                  <a:pt x="4949" y="30062"/>
                </a:lnTo>
                <a:lnTo>
                  <a:pt x="1295" y="49047"/>
                </a:lnTo>
                <a:lnTo>
                  <a:pt x="0" y="77825"/>
                </a:lnTo>
                <a:lnTo>
                  <a:pt x="3856" y="96717"/>
                </a:lnTo>
                <a:lnTo>
                  <a:pt x="14373" y="112128"/>
                </a:lnTo>
                <a:lnTo>
                  <a:pt x="29971" y="122509"/>
                </a:lnTo>
                <a:lnTo>
                  <a:pt x="49072" y="126314"/>
                </a:lnTo>
                <a:lnTo>
                  <a:pt x="405422" y="126314"/>
                </a:lnTo>
                <a:lnTo>
                  <a:pt x="424757" y="122509"/>
                </a:lnTo>
                <a:lnTo>
                  <a:pt x="440870" y="112128"/>
                </a:lnTo>
                <a:lnTo>
                  <a:pt x="451902" y="96717"/>
                </a:lnTo>
                <a:lnTo>
                  <a:pt x="455993" y="77825"/>
                </a:lnTo>
                <a:lnTo>
                  <a:pt x="455993" y="49047"/>
                </a:lnTo>
                <a:lnTo>
                  <a:pt x="451902" y="30062"/>
                </a:lnTo>
                <a:lnTo>
                  <a:pt x="440870" y="14460"/>
                </a:lnTo>
                <a:lnTo>
                  <a:pt x="424757" y="388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271112" y="3782643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5" h="126364">
                <a:moveTo>
                  <a:pt x="0" y="77820"/>
                </a:moveTo>
                <a:lnTo>
                  <a:pt x="4947" y="30059"/>
                </a:lnTo>
                <a:lnTo>
                  <a:pt x="49068" y="0"/>
                </a:lnTo>
                <a:lnTo>
                  <a:pt x="405430" y="0"/>
                </a:lnTo>
                <a:lnTo>
                  <a:pt x="424763" y="3889"/>
                </a:lnTo>
                <a:lnTo>
                  <a:pt x="440874" y="14458"/>
                </a:lnTo>
                <a:lnTo>
                  <a:pt x="451904" y="30059"/>
                </a:lnTo>
                <a:lnTo>
                  <a:pt x="455994" y="49041"/>
                </a:lnTo>
                <a:lnTo>
                  <a:pt x="455994" y="77820"/>
                </a:lnTo>
                <a:lnTo>
                  <a:pt x="451904" y="96718"/>
                </a:lnTo>
                <a:lnTo>
                  <a:pt x="440874" y="112132"/>
                </a:lnTo>
                <a:lnTo>
                  <a:pt x="424763" y="122514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514"/>
                </a:lnTo>
                <a:lnTo>
                  <a:pt x="14371" y="112132"/>
                </a:lnTo>
                <a:lnTo>
                  <a:pt x="3856" y="96718"/>
                </a:lnTo>
                <a:lnTo>
                  <a:pt x="0" y="77820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0388765" y="3792985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"/>
                <a:cs typeface="Arial"/>
              </a:rPr>
              <a:t>bug-fix</a:t>
            </a:r>
            <a:endParaRPr sz="5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0007436" y="3844181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4" h="635">
                <a:moveTo>
                  <a:pt x="-3238" y="280"/>
                </a:moveTo>
                <a:lnTo>
                  <a:pt x="263645" y="280"/>
                </a:lnTo>
              </a:path>
            </a:pathLst>
          </a:custGeom>
          <a:ln w="7039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979304" y="3828656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4">
                <a:moveTo>
                  <a:pt x="31495" y="0"/>
                </a:moveTo>
                <a:lnTo>
                  <a:pt x="0" y="15366"/>
                </a:lnTo>
                <a:lnTo>
                  <a:pt x="31305" y="31089"/>
                </a:lnTo>
                <a:lnTo>
                  <a:pt x="31495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06240" y="7238856"/>
            <a:ext cx="200265" cy="1983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460968" y="72530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195862" y="7238856"/>
            <a:ext cx="200265" cy="1983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250591" y="7253016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777459" y="7235274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9832187" y="72494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656407" y="7338034"/>
            <a:ext cx="539750" cy="635"/>
          </a:xfrm>
          <a:custGeom>
            <a:avLst/>
            <a:gdLst/>
            <a:ahLst/>
            <a:cxnLst/>
            <a:rect l="l" t="t" r="r" b="b"/>
            <a:pathLst>
              <a:path w="539750" h="634">
                <a:moveTo>
                  <a:pt x="-6477" y="220"/>
                </a:moveTo>
                <a:lnTo>
                  <a:pt x="545905" y="220"/>
                </a:lnTo>
              </a:path>
            </a:pathLst>
          </a:custGeom>
          <a:ln w="13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607996" y="731126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4952" y="0"/>
                </a:moveTo>
                <a:lnTo>
                  <a:pt x="0" y="27203"/>
                </a:lnTo>
                <a:lnTo>
                  <a:pt x="54952" y="54419"/>
                </a:lnTo>
                <a:lnTo>
                  <a:pt x="5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444775" y="7335063"/>
            <a:ext cx="332740" cy="3810"/>
          </a:xfrm>
          <a:custGeom>
            <a:avLst/>
            <a:gdLst/>
            <a:ahLst/>
            <a:cxnLst/>
            <a:rect l="l" t="t" r="r" b="b"/>
            <a:pathLst>
              <a:path w="332740" h="3809">
                <a:moveTo>
                  <a:pt x="0" y="3403"/>
                </a:moveTo>
                <a:lnTo>
                  <a:pt x="6275" y="3403"/>
                </a:lnTo>
                <a:lnTo>
                  <a:pt x="60673" y="2965"/>
                </a:lnTo>
                <a:lnTo>
                  <a:pt x="115071" y="2372"/>
                </a:lnTo>
                <a:lnTo>
                  <a:pt x="169469" y="1701"/>
                </a:lnTo>
                <a:lnTo>
                  <a:pt x="223867" y="1031"/>
                </a:lnTo>
                <a:lnTo>
                  <a:pt x="278266" y="438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96361" y="731122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4787" y="0"/>
                </a:moveTo>
                <a:lnTo>
                  <a:pt x="0" y="27546"/>
                </a:lnTo>
                <a:lnTo>
                  <a:pt x="55130" y="54406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95862" y="7633102"/>
            <a:ext cx="200265" cy="1983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9250591" y="7647263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640052" y="7403244"/>
            <a:ext cx="567055" cy="284480"/>
          </a:xfrm>
          <a:custGeom>
            <a:avLst/>
            <a:gdLst/>
            <a:ahLst/>
            <a:cxnLst/>
            <a:rect l="l" t="t" r="r" b="b"/>
            <a:pathLst>
              <a:path w="567054" h="284479">
                <a:moveTo>
                  <a:pt x="0" y="0"/>
                </a:moveTo>
                <a:lnTo>
                  <a:pt x="4797" y="3238"/>
                </a:lnTo>
                <a:lnTo>
                  <a:pt x="51607" y="26624"/>
                </a:lnTo>
                <a:lnTo>
                  <a:pt x="98417" y="50033"/>
                </a:lnTo>
                <a:lnTo>
                  <a:pt x="145227" y="73460"/>
                </a:lnTo>
                <a:lnTo>
                  <a:pt x="192036" y="96901"/>
                </a:lnTo>
                <a:lnTo>
                  <a:pt x="238845" y="120352"/>
                </a:lnTo>
                <a:lnTo>
                  <a:pt x="285653" y="143807"/>
                </a:lnTo>
                <a:lnTo>
                  <a:pt x="332461" y="167262"/>
                </a:lnTo>
                <a:lnTo>
                  <a:pt x="379269" y="190713"/>
                </a:lnTo>
                <a:lnTo>
                  <a:pt x="426077" y="214153"/>
                </a:lnTo>
                <a:lnTo>
                  <a:pt x="472884" y="237580"/>
                </a:lnTo>
                <a:lnTo>
                  <a:pt x="519692" y="260987"/>
                </a:lnTo>
                <a:lnTo>
                  <a:pt x="566499" y="284371"/>
                </a:lnTo>
              </a:path>
            </a:pathLst>
          </a:custGeom>
          <a:ln w="12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96833" y="7381671"/>
            <a:ext cx="61594" cy="48895"/>
          </a:xfrm>
          <a:custGeom>
            <a:avLst/>
            <a:gdLst/>
            <a:ahLst/>
            <a:cxnLst/>
            <a:rect l="l" t="t" r="r" b="b"/>
            <a:pathLst>
              <a:path w="61595" h="48895">
                <a:moveTo>
                  <a:pt x="0" y="0"/>
                </a:moveTo>
                <a:lnTo>
                  <a:pt x="36690" y="48793"/>
                </a:lnTo>
                <a:lnTo>
                  <a:pt x="61442" y="2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77459" y="7629521"/>
            <a:ext cx="200265" cy="1983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9832187" y="7643681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444775" y="7729308"/>
            <a:ext cx="332740" cy="1270"/>
          </a:xfrm>
          <a:custGeom>
            <a:avLst/>
            <a:gdLst/>
            <a:ahLst/>
            <a:cxnLst/>
            <a:rect l="l" t="t" r="r" b="b"/>
            <a:pathLst>
              <a:path w="332740" h="1270">
                <a:moveTo>
                  <a:pt x="0" y="1071"/>
                </a:moveTo>
                <a:lnTo>
                  <a:pt x="6275" y="1071"/>
                </a:lnTo>
                <a:lnTo>
                  <a:pt x="60673" y="806"/>
                </a:lnTo>
                <a:lnTo>
                  <a:pt x="115071" y="645"/>
                </a:lnTo>
                <a:lnTo>
                  <a:pt x="169469" y="535"/>
                </a:lnTo>
                <a:lnTo>
                  <a:pt x="223867" y="426"/>
                </a:lnTo>
                <a:lnTo>
                  <a:pt x="278266" y="265"/>
                </a:lnTo>
                <a:lnTo>
                  <a:pt x="332664" y="0"/>
                </a:lnTo>
              </a:path>
            </a:pathLst>
          </a:custGeom>
          <a:ln w="12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96361" y="770313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4787" y="0"/>
                </a:moveTo>
                <a:lnTo>
                  <a:pt x="0" y="27546"/>
                </a:lnTo>
                <a:lnTo>
                  <a:pt x="55130" y="54419"/>
                </a:lnTo>
                <a:lnTo>
                  <a:pt x="54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359056" y="7235274"/>
            <a:ext cx="200265" cy="1983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0413783" y="7249435"/>
            <a:ext cx="9144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0027061" y="7334453"/>
            <a:ext cx="332105" cy="1270"/>
          </a:xfrm>
          <a:custGeom>
            <a:avLst/>
            <a:gdLst/>
            <a:ahLst/>
            <a:cxnLst/>
            <a:rect l="l" t="t" r="r" b="b"/>
            <a:pathLst>
              <a:path w="332104" h="1270">
                <a:moveTo>
                  <a:pt x="-6477" y="390"/>
                </a:moveTo>
                <a:lnTo>
                  <a:pt x="338458" y="390"/>
                </a:lnTo>
              </a:path>
            </a:pathLst>
          </a:custGeom>
          <a:ln w="137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978643" y="7308024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4965" y="0"/>
                </a:moveTo>
                <a:lnTo>
                  <a:pt x="0" y="27203"/>
                </a:lnTo>
                <a:lnTo>
                  <a:pt x="54965" y="54419"/>
                </a:lnTo>
                <a:lnTo>
                  <a:pt x="54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000165" y="7390460"/>
            <a:ext cx="376555" cy="255270"/>
          </a:xfrm>
          <a:custGeom>
            <a:avLst/>
            <a:gdLst/>
            <a:ahLst/>
            <a:cxnLst/>
            <a:rect l="l" t="t" r="r" b="b"/>
            <a:pathLst>
              <a:path w="376554" h="255270">
                <a:moveTo>
                  <a:pt x="0" y="255147"/>
                </a:moveTo>
                <a:lnTo>
                  <a:pt x="46625" y="223541"/>
                </a:lnTo>
                <a:lnTo>
                  <a:pt x="87850" y="195596"/>
                </a:lnTo>
                <a:lnTo>
                  <a:pt x="129074" y="167652"/>
                </a:lnTo>
                <a:lnTo>
                  <a:pt x="170297" y="139708"/>
                </a:lnTo>
                <a:lnTo>
                  <a:pt x="211518" y="111766"/>
                </a:lnTo>
                <a:lnTo>
                  <a:pt x="252739" y="83824"/>
                </a:lnTo>
                <a:lnTo>
                  <a:pt x="293959" y="55882"/>
                </a:lnTo>
                <a:lnTo>
                  <a:pt x="335178" y="27941"/>
                </a:lnTo>
                <a:lnTo>
                  <a:pt x="376398" y="0"/>
                </a:lnTo>
              </a:path>
            </a:pathLst>
          </a:custGeom>
          <a:ln w="12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960216" y="7619504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59" h="53340">
                <a:moveTo>
                  <a:pt x="29819" y="0"/>
                </a:moveTo>
                <a:lnTo>
                  <a:pt x="0" y="53187"/>
                </a:lnTo>
                <a:lnTo>
                  <a:pt x="60858" y="44894"/>
                </a:lnTo>
                <a:lnTo>
                  <a:pt x="29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732148" y="6985419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90" h="126365">
                <a:moveTo>
                  <a:pt x="405434" y="0"/>
                </a:moveTo>
                <a:lnTo>
                  <a:pt x="49072" y="0"/>
                </a:lnTo>
                <a:lnTo>
                  <a:pt x="30205" y="3719"/>
                </a:lnTo>
                <a:lnTo>
                  <a:pt x="15122" y="13912"/>
                </a:lnTo>
                <a:lnTo>
                  <a:pt x="5120" y="29135"/>
                </a:lnTo>
                <a:lnTo>
                  <a:pt x="1498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34" y="126326"/>
                </a:lnTo>
                <a:lnTo>
                  <a:pt x="424289" y="122349"/>
                </a:lnTo>
                <a:lnTo>
                  <a:pt x="439346" y="111586"/>
                </a:lnTo>
                <a:lnTo>
                  <a:pt x="449322" y="95792"/>
                </a:lnTo>
                <a:lnTo>
                  <a:pt x="452932" y="76720"/>
                </a:lnTo>
                <a:lnTo>
                  <a:pt x="452932" y="47942"/>
                </a:lnTo>
                <a:lnTo>
                  <a:pt x="449322" y="29135"/>
                </a:lnTo>
                <a:lnTo>
                  <a:pt x="439346" y="13912"/>
                </a:lnTo>
                <a:lnTo>
                  <a:pt x="424289" y="3719"/>
                </a:lnTo>
                <a:lnTo>
                  <a:pt x="40543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732148" y="6985427"/>
            <a:ext cx="453390" cy="126364"/>
          </a:xfrm>
          <a:custGeom>
            <a:avLst/>
            <a:gdLst/>
            <a:ahLst/>
            <a:cxnLst/>
            <a:rect l="l" t="t" r="r" b="b"/>
            <a:pathLst>
              <a:path w="453390" h="126365">
                <a:moveTo>
                  <a:pt x="0" y="76719"/>
                </a:moveTo>
                <a:lnTo>
                  <a:pt x="5119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284" y="3717"/>
                </a:lnTo>
                <a:lnTo>
                  <a:pt x="439342" y="13908"/>
                </a:lnTo>
                <a:lnTo>
                  <a:pt x="449318" y="29129"/>
                </a:lnTo>
                <a:lnTo>
                  <a:pt x="452929" y="47940"/>
                </a:lnTo>
                <a:lnTo>
                  <a:pt x="452929" y="76719"/>
                </a:lnTo>
                <a:lnTo>
                  <a:pt x="449318" y="95789"/>
                </a:lnTo>
                <a:lnTo>
                  <a:pt x="439342" y="111581"/>
                </a:lnTo>
                <a:lnTo>
                  <a:pt x="424284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0849774" y="6994668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5" dirty="0">
                <a:latin typeface="Arial"/>
                <a:cs typeface="Arial"/>
              </a:rPr>
              <a:t>master</a:t>
            </a:r>
            <a:endParaRPr sz="5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0570088" y="7113930"/>
            <a:ext cx="274320" cy="156845"/>
          </a:xfrm>
          <a:custGeom>
            <a:avLst/>
            <a:gdLst/>
            <a:ahLst/>
            <a:cxnLst/>
            <a:rect l="l" t="t" r="r" b="b"/>
            <a:pathLst>
              <a:path w="274320" h="156845">
                <a:moveTo>
                  <a:pt x="273847" y="0"/>
                </a:moveTo>
                <a:lnTo>
                  <a:pt x="228697" y="25970"/>
                </a:lnTo>
                <a:lnTo>
                  <a:pt x="183547" y="52080"/>
                </a:lnTo>
                <a:lnTo>
                  <a:pt x="138397" y="78259"/>
                </a:lnTo>
                <a:lnTo>
                  <a:pt x="93247" y="104438"/>
                </a:lnTo>
                <a:lnTo>
                  <a:pt x="48097" y="130548"/>
                </a:lnTo>
                <a:lnTo>
                  <a:pt x="2948" y="156518"/>
                </a:lnTo>
                <a:lnTo>
                  <a:pt x="0" y="156518"/>
                </a:lnTo>
              </a:path>
            </a:pathLst>
          </a:custGeom>
          <a:ln w="6493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545736" y="7255370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19316" y="0"/>
                </a:moveTo>
                <a:lnTo>
                  <a:pt x="0" y="29032"/>
                </a:lnTo>
                <a:lnTo>
                  <a:pt x="35051" y="26911"/>
                </a:lnTo>
                <a:lnTo>
                  <a:pt x="19316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231945" y="6985419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5">
                <a:moveTo>
                  <a:pt x="405422" y="0"/>
                </a:moveTo>
                <a:lnTo>
                  <a:pt x="49072" y="0"/>
                </a:lnTo>
                <a:lnTo>
                  <a:pt x="30160" y="3719"/>
                </a:lnTo>
                <a:lnTo>
                  <a:pt x="14976" y="13912"/>
                </a:lnTo>
                <a:lnTo>
                  <a:pt x="4874" y="29135"/>
                </a:lnTo>
                <a:lnTo>
                  <a:pt x="1206" y="47942"/>
                </a:lnTo>
                <a:lnTo>
                  <a:pt x="0" y="76720"/>
                </a:lnTo>
                <a:lnTo>
                  <a:pt x="3856" y="95792"/>
                </a:lnTo>
                <a:lnTo>
                  <a:pt x="14373" y="111586"/>
                </a:lnTo>
                <a:lnTo>
                  <a:pt x="29971" y="122349"/>
                </a:lnTo>
                <a:lnTo>
                  <a:pt x="49072" y="126326"/>
                </a:lnTo>
                <a:lnTo>
                  <a:pt x="405422" y="126326"/>
                </a:lnTo>
                <a:lnTo>
                  <a:pt x="424743" y="122349"/>
                </a:lnTo>
                <a:lnTo>
                  <a:pt x="440826" y="111586"/>
                </a:lnTo>
                <a:lnTo>
                  <a:pt x="451827" y="95792"/>
                </a:lnTo>
                <a:lnTo>
                  <a:pt x="455904" y="76720"/>
                </a:lnTo>
                <a:lnTo>
                  <a:pt x="455904" y="47942"/>
                </a:lnTo>
                <a:lnTo>
                  <a:pt x="451827" y="29135"/>
                </a:lnTo>
                <a:lnTo>
                  <a:pt x="440826" y="13912"/>
                </a:lnTo>
                <a:lnTo>
                  <a:pt x="424743" y="371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231945" y="6985427"/>
            <a:ext cx="455930" cy="126364"/>
          </a:xfrm>
          <a:custGeom>
            <a:avLst/>
            <a:gdLst/>
            <a:ahLst/>
            <a:cxnLst/>
            <a:rect l="l" t="t" r="r" b="b"/>
            <a:pathLst>
              <a:path w="455929" h="126365">
                <a:moveTo>
                  <a:pt x="0" y="76719"/>
                </a:moveTo>
                <a:lnTo>
                  <a:pt x="4873" y="29129"/>
                </a:lnTo>
                <a:lnTo>
                  <a:pt x="49068" y="0"/>
                </a:lnTo>
                <a:lnTo>
                  <a:pt x="405430" y="0"/>
                </a:lnTo>
                <a:lnTo>
                  <a:pt x="424750" y="3717"/>
                </a:lnTo>
                <a:lnTo>
                  <a:pt x="440832" y="13908"/>
                </a:lnTo>
                <a:lnTo>
                  <a:pt x="451833" y="29129"/>
                </a:lnTo>
                <a:lnTo>
                  <a:pt x="455909" y="47940"/>
                </a:lnTo>
                <a:lnTo>
                  <a:pt x="455909" y="76719"/>
                </a:lnTo>
                <a:lnTo>
                  <a:pt x="451833" y="95789"/>
                </a:lnTo>
                <a:lnTo>
                  <a:pt x="440832" y="111581"/>
                </a:lnTo>
                <a:lnTo>
                  <a:pt x="424750" y="122342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342"/>
                </a:lnTo>
                <a:lnTo>
                  <a:pt x="14371" y="111581"/>
                </a:lnTo>
                <a:lnTo>
                  <a:pt x="3856" y="95789"/>
                </a:lnTo>
                <a:lnTo>
                  <a:pt x="0" y="76719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0361041" y="6994668"/>
            <a:ext cx="19685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15" dirty="0">
                <a:latin typeface="Arial"/>
                <a:cs typeface="Arial"/>
              </a:rPr>
              <a:t>HEAD</a:t>
            </a:r>
            <a:endParaRPr sz="5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0458859" y="7113930"/>
            <a:ext cx="635" cy="95250"/>
          </a:xfrm>
          <a:custGeom>
            <a:avLst/>
            <a:gdLst/>
            <a:ahLst/>
            <a:cxnLst/>
            <a:rect l="l" t="t" r="r" b="b"/>
            <a:pathLst>
              <a:path w="634" h="95250">
                <a:moveTo>
                  <a:pt x="327" y="0"/>
                </a:moveTo>
                <a:lnTo>
                  <a:pt x="275" y="22565"/>
                </a:lnTo>
                <a:lnTo>
                  <a:pt x="163" y="45130"/>
                </a:lnTo>
                <a:lnTo>
                  <a:pt x="51" y="67696"/>
                </a:lnTo>
                <a:lnTo>
                  <a:pt x="0" y="90261"/>
                </a:lnTo>
                <a:lnTo>
                  <a:pt x="0" y="94978"/>
                </a:lnTo>
              </a:path>
            </a:pathLst>
          </a:custGeom>
          <a:ln w="6542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443159" y="7205674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5">
                <a:moveTo>
                  <a:pt x="31407" y="0"/>
                </a:moveTo>
                <a:lnTo>
                  <a:pt x="0" y="0"/>
                </a:lnTo>
                <a:lnTo>
                  <a:pt x="15709" y="31089"/>
                </a:lnTo>
                <a:lnTo>
                  <a:pt x="31407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271112" y="7668844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5" h="126365">
                <a:moveTo>
                  <a:pt x="405422" y="0"/>
                </a:moveTo>
                <a:lnTo>
                  <a:pt x="49072" y="0"/>
                </a:lnTo>
                <a:lnTo>
                  <a:pt x="30174" y="3889"/>
                </a:lnTo>
                <a:lnTo>
                  <a:pt x="15020" y="14460"/>
                </a:lnTo>
                <a:lnTo>
                  <a:pt x="4949" y="30062"/>
                </a:lnTo>
                <a:lnTo>
                  <a:pt x="1295" y="49047"/>
                </a:lnTo>
                <a:lnTo>
                  <a:pt x="0" y="77825"/>
                </a:lnTo>
                <a:lnTo>
                  <a:pt x="3856" y="96717"/>
                </a:lnTo>
                <a:lnTo>
                  <a:pt x="14373" y="112128"/>
                </a:lnTo>
                <a:lnTo>
                  <a:pt x="29971" y="122509"/>
                </a:lnTo>
                <a:lnTo>
                  <a:pt x="49072" y="126314"/>
                </a:lnTo>
                <a:lnTo>
                  <a:pt x="405422" y="126314"/>
                </a:lnTo>
                <a:lnTo>
                  <a:pt x="424757" y="122509"/>
                </a:lnTo>
                <a:lnTo>
                  <a:pt x="440870" y="112128"/>
                </a:lnTo>
                <a:lnTo>
                  <a:pt x="451902" y="96717"/>
                </a:lnTo>
                <a:lnTo>
                  <a:pt x="455993" y="77825"/>
                </a:lnTo>
                <a:lnTo>
                  <a:pt x="455993" y="49047"/>
                </a:lnTo>
                <a:lnTo>
                  <a:pt x="451902" y="30062"/>
                </a:lnTo>
                <a:lnTo>
                  <a:pt x="440870" y="14460"/>
                </a:lnTo>
                <a:lnTo>
                  <a:pt x="424757" y="3889"/>
                </a:lnTo>
                <a:lnTo>
                  <a:pt x="405422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271112" y="7668843"/>
            <a:ext cx="456565" cy="126364"/>
          </a:xfrm>
          <a:custGeom>
            <a:avLst/>
            <a:gdLst/>
            <a:ahLst/>
            <a:cxnLst/>
            <a:rect l="l" t="t" r="r" b="b"/>
            <a:pathLst>
              <a:path w="456565" h="126365">
                <a:moveTo>
                  <a:pt x="0" y="77820"/>
                </a:moveTo>
                <a:lnTo>
                  <a:pt x="4947" y="30059"/>
                </a:lnTo>
                <a:lnTo>
                  <a:pt x="49068" y="0"/>
                </a:lnTo>
                <a:lnTo>
                  <a:pt x="405430" y="0"/>
                </a:lnTo>
                <a:lnTo>
                  <a:pt x="424763" y="3889"/>
                </a:lnTo>
                <a:lnTo>
                  <a:pt x="440874" y="14458"/>
                </a:lnTo>
                <a:lnTo>
                  <a:pt x="451904" y="30059"/>
                </a:lnTo>
                <a:lnTo>
                  <a:pt x="455994" y="49041"/>
                </a:lnTo>
                <a:lnTo>
                  <a:pt x="455994" y="77820"/>
                </a:lnTo>
                <a:lnTo>
                  <a:pt x="451904" y="96718"/>
                </a:lnTo>
                <a:lnTo>
                  <a:pt x="440874" y="112132"/>
                </a:lnTo>
                <a:lnTo>
                  <a:pt x="424763" y="122514"/>
                </a:lnTo>
                <a:lnTo>
                  <a:pt x="405430" y="126319"/>
                </a:lnTo>
                <a:lnTo>
                  <a:pt x="49068" y="126319"/>
                </a:lnTo>
                <a:lnTo>
                  <a:pt x="29968" y="122514"/>
                </a:lnTo>
                <a:lnTo>
                  <a:pt x="14371" y="112132"/>
                </a:lnTo>
                <a:lnTo>
                  <a:pt x="3856" y="96718"/>
                </a:lnTo>
                <a:lnTo>
                  <a:pt x="0" y="77820"/>
                </a:lnTo>
                <a:close/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0388765" y="7679185"/>
            <a:ext cx="2197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"/>
                <a:cs typeface="Arial"/>
              </a:rPr>
              <a:t>bug-fix</a:t>
            </a:r>
            <a:endParaRPr sz="5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0007436" y="7730381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4" h="634">
                <a:moveTo>
                  <a:pt x="-3238" y="280"/>
                </a:moveTo>
                <a:lnTo>
                  <a:pt x="263645" y="280"/>
                </a:lnTo>
              </a:path>
            </a:pathLst>
          </a:custGeom>
          <a:ln w="7039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979304" y="7714856"/>
            <a:ext cx="31750" cy="31115"/>
          </a:xfrm>
          <a:custGeom>
            <a:avLst/>
            <a:gdLst/>
            <a:ahLst/>
            <a:cxnLst/>
            <a:rect l="l" t="t" r="r" b="b"/>
            <a:pathLst>
              <a:path w="31750" h="31115">
                <a:moveTo>
                  <a:pt x="31495" y="0"/>
                </a:moveTo>
                <a:lnTo>
                  <a:pt x="0" y="15366"/>
                </a:lnTo>
                <a:lnTo>
                  <a:pt x="31305" y="31089"/>
                </a:lnTo>
                <a:lnTo>
                  <a:pt x="31495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796853" y="3967632"/>
            <a:ext cx="635" cy="2813050"/>
          </a:xfrm>
          <a:custGeom>
            <a:avLst/>
            <a:gdLst/>
            <a:ahLst/>
            <a:cxnLst/>
            <a:rect l="l" t="t" r="r" b="b"/>
            <a:pathLst>
              <a:path w="634" h="2813050">
                <a:moveTo>
                  <a:pt x="167" y="-25400"/>
                </a:moveTo>
                <a:lnTo>
                  <a:pt x="167" y="2838094"/>
                </a:lnTo>
              </a:path>
            </a:pathLst>
          </a:custGeom>
          <a:ln w="51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690175" y="6754914"/>
            <a:ext cx="213360" cy="213995"/>
          </a:xfrm>
          <a:custGeom>
            <a:avLst/>
            <a:gdLst/>
            <a:ahLst/>
            <a:cxnLst/>
            <a:rect l="l" t="t" r="r" b="b"/>
            <a:pathLst>
              <a:path w="213359" h="213995">
                <a:moveTo>
                  <a:pt x="0" y="0"/>
                </a:moveTo>
                <a:lnTo>
                  <a:pt x="106654" y="213372"/>
                </a:lnTo>
                <a:lnTo>
                  <a:pt x="213360" y="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0007600" y="5435600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git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clone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24</a:t>
            </a:fld>
            <a:endParaRPr spc="-5" dirty="0"/>
          </a:p>
        </p:txBody>
      </p:sp>
      <p:sp>
        <p:nvSpPr>
          <p:cNvPr id="128" name="object 1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126" name="object 126"/>
          <p:cNvSpPr txBox="1"/>
          <p:nvPr/>
        </p:nvSpPr>
        <p:spPr>
          <a:xfrm>
            <a:off x="3568700" y="4902200"/>
            <a:ext cx="2960370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00"/>
              </a:lnSpc>
            </a:pPr>
            <a:r>
              <a:rPr sz="3000" b="1" spc="15" dirty="0">
                <a:latin typeface="Arial"/>
                <a:cs typeface="Arial"/>
              </a:rPr>
              <a:t>Use </a:t>
            </a:r>
            <a:r>
              <a:rPr sz="3000" b="1" spc="-30" dirty="0">
                <a:latin typeface="Arial"/>
                <a:cs typeface="Arial"/>
              </a:rPr>
              <a:t>“git </a:t>
            </a:r>
            <a:r>
              <a:rPr sz="3000" b="1" spc="-20" dirty="0">
                <a:latin typeface="Arial"/>
                <a:cs typeface="Arial"/>
              </a:rPr>
              <a:t>clone”  </a:t>
            </a:r>
            <a:r>
              <a:rPr sz="3000" b="1" spc="25" dirty="0">
                <a:latin typeface="Arial"/>
                <a:cs typeface="Arial"/>
              </a:rPr>
              <a:t>to </a:t>
            </a:r>
            <a:r>
              <a:rPr sz="3000" b="1" spc="-15" dirty="0">
                <a:latin typeface="Arial"/>
                <a:cs typeface="Arial"/>
              </a:rPr>
              <a:t>copy </a:t>
            </a:r>
            <a:r>
              <a:rPr sz="3000" b="1" spc="50" dirty="0">
                <a:latin typeface="Arial"/>
                <a:cs typeface="Arial"/>
              </a:rPr>
              <a:t>a </a:t>
            </a:r>
            <a:r>
              <a:rPr sz="3000" b="1" spc="-5" dirty="0">
                <a:latin typeface="Arial"/>
                <a:cs typeface="Arial"/>
              </a:rPr>
              <a:t>repo  </a:t>
            </a:r>
            <a:r>
              <a:rPr sz="3000" b="1" spc="25" dirty="0">
                <a:latin typeface="Arial"/>
                <a:cs typeface="Arial"/>
              </a:rPr>
              <a:t>to </a:t>
            </a:r>
            <a:r>
              <a:rPr sz="3000" b="1" spc="-45" dirty="0">
                <a:latin typeface="Arial"/>
                <a:cs typeface="Arial"/>
              </a:rPr>
              <a:t>your</a:t>
            </a:r>
            <a:r>
              <a:rPr sz="3000" b="1" spc="-95" dirty="0">
                <a:latin typeface="Arial"/>
                <a:cs typeface="Arial"/>
              </a:rPr>
              <a:t> </a:t>
            </a:r>
            <a:r>
              <a:rPr sz="3000" b="1" spc="5" dirty="0">
                <a:latin typeface="Arial"/>
                <a:cs typeface="Arial"/>
              </a:rPr>
              <a:t>machine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9" name="Date Placeholder 12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8E326A-E9B7-449F-A111-FA35F73B53B1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19723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</a:t>
            </a:r>
            <a:r>
              <a:rPr sz="4200" b="0" spc="-80" dirty="0">
                <a:latin typeface="Arial"/>
                <a:cs typeface="Arial"/>
              </a:rPr>
              <a:t> Link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9794"/>
            <a:ext cx="11700510" cy="6266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marR="149225" indent="-266700">
              <a:lnSpc>
                <a:spcPts val="3240"/>
              </a:lnSpc>
              <a:spcBef>
                <a:spcPts val="105"/>
              </a:spcBef>
              <a:buChar char="•"/>
              <a:tabLst>
                <a:tab pos="278765" algn="l"/>
                <a:tab pos="279400" algn="l"/>
              </a:tabLst>
            </a:pPr>
            <a:r>
              <a:rPr sz="3900" spc="-37" baseline="1068" dirty="0">
                <a:latin typeface="Arial"/>
                <a:cs typeface="Arial"/>
              </a:rPr>
              <a:t>When </a:t>
            </a:r>
            <a:r>
              <a:rPr sz="3900" spc="22" baseline="1068" dirty="0">
                <a:latin typeface="Arial"/>
                <a:cs typeface="Arial"/>
              </a:rPr>
              <a:t>you </a:t>
            </a:r>
            <a:r>
              <a:rPr sz="3900" spc="104" baseline="1068" dirty="0">
                <a:latin typeface="Arial"/>
                <a:cs typeface="Arial"/>
              </a:rPr>
              <a:t>do </a:t>
            </a:r>
            <a:r>
              <a:rPr sz="3900" spc="22" baseline="1068" dirty="0">
                <a:latin typeface="Arial"/>
                <a:cs typeface="Arial"/>
              </a:rPr>
              <a:t>this, </a:t>
            </a:r>
            <a:r>
              <a:rPr sz="3900" spc="-7" baseline="1068" dirty="0">
                <a:latin typeface="Courier New"/>
                <a:cs typeface="Courier New"/>
              </a:rPr>
              <a:t>git clone</a:t>
            </a:r>
            <a:r>
              <a:rPr sz="3900" spc="-1455" baseline="1068" dirty="0">
                <a:latin typeface="Courier New"/>
                <a:cs typeface="Courier New"/>
              </a:rPr>
              <a:t> </a:t>
            </a:r>
            <a:r>
              <a:rPr sz="3900" spc="15" baseline="1068" dirty="0">
                <a:latin typeface="Arial"/>
                <a:cs typeface="Arial"/>
              </a:rPr>
              <a:t>configures </a:t>
            </a:r>
            <a:r>
              <a:rPr sz="3900" spc="22" baseline="1068" dirty="0">
                <a:latin typeface="Arial"/>
                <a:cs typeface="Arial"/>
              </a:rPr>
              <a:t>the repository </a:t>
            </a:r>
            <a:r>
              <a:rPr sz="3900" spc="104" baseline="1068" dirty="0">
                <a:latin typeface="Arial"/>
                <a:cs typeface="Arial"/>
              </a:rPr>
              <a:t>to </a:t>
            </a:r>
            <a:r>
              <a:rPr sz="3900" baseline="1068" dirty="0">
                <a:latin typeface="Arial"/>
                <a:cs typeface="Arial"/>
              </a:rPr>
              <a:t>remember </a:t>
            </a:r>
            <a:r>
              <a:rPr sz="3900" spc="-22" baseline="1068" dirty="0">
                <a:latin typeface="Arial"/>
                <a:cs typeface="Arial"/>
              </a:rPr>
              <a:t>where 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10" dirty="0">
                <a:latin typeface="Arial"/>
                <a:cs typeface="Arial"/>
              </a:rPr>
              <a:t>came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from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5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150" baseline="1068" dirty="0">
                <a:latin typeface="Arial"/>
                <a:cs typeface="Arial"/>
              </a:rPr>
              <a:t>You </a:t>
            </a:r>
            <a:r>
              <a:rPr sz="3900" spc="22" baseline="1068" dirty="0">
                <a:latin typeface="Arial"/>
                <a:cs typeface="Arial"/>
              </a:rPr>
              <a:t>can </a:t>
            </a:r>
            <a:r>
              <a:rPr sz="3900" spc="-7" baseline="1068" dirty="0">
                <a:latin typeface="Arial"/>
                <a:cs typeface="Arial"/>
              </a:rPr>
              <a:t>verify </a:t>
            </a:r>
            <a:r>
              <a:rPr sz="3900" spc="30" baseline="1068" dirty="0">
                <a:latin typeface="Arial"/>
                <a:cs typeface="Arial"/>
              </a:rPr>
              <a:t>this </a:t>
            </a:r>
            <a:r>
              <a:rPr sz="3900" spc="67" baseline="1068" dirty="0">
                <a:latin typeface="Arial"/>
                <a:cs typeface="Arial"/>
              </a:rPr>
              <a:t>with </a:t>
            </a:r>
            <a:r>
              <a:rPr sz="3900" spc="22" baseline="1068" dirty="0">
                <a:latin typeface="Arial"/>
                <a:cs typeface="Arial"/>
              </a:rPr>
              <a:t>the </a:t>
            </a:r>
            <a:r>
              <a:rPr sz="3900" spc="-7" baseline="1068" dirty="0">
                <a:latin typeface="Courier New"/>
                <a:cs typeface="Courier New"/>
              </a:rPr>
              <a:t>git remote</a:t>
            </a:r>
            <a:r>
              <a:rPr sz="3900" spc="-1245" baseline="1068" dirty="0">
                <a:latin typeface="Courier New"/>
                <a:cs typeface="Courier New"/>
              </a:rPr>
              <a:t> </a:t>
            </a:r>
            <a:r>
              <a:rPr sz="3900" spc="60" baseline="1068" dirty="0">
                <a:latin typeface="Arial"/>
                <a:cs typeface="Arial"/>
              </a:rPr>
              <a:t>command</a:t>
            </a:r>
            <a:endParaRPr sz="3900" baseline="1068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620"/>
              </a:spcBef>
              <a:buChar char="•"/>
              <a:tabLst>
                <a:tab pos="1167765" algn="l"/>
                <a:tab pos="1168400" algn="l"/>
              </a:tabLst>
            </a:pPr>
            <a:r>
              <a:rPr sz="3900" spc="-30" baseline="1068" dirty="0">
                <a:latin typeface="Arial"/>
                <a:cs typeface="Arial"/>
              </a:rPr>
              <a:t>For </a:t>
            </a:r>
            <a:r>
              <a:rPr sz="3900" spc="-7" baseline="1068" dirty="0">
                <a:latin typeface="Arial"/>
                <a:cs typeface="Arial"/>
              </a:rPr>
              <a:t>one </a:t>
            </a:r>
            <a:r>
              <a:rPr sz="3900" spc="67" baseline="1068" dirty="0">
                <a:latin typeface="Arial"/>
                <a:cs typeface="Arial"/>
              </a:rPr>
              <a:t>of </a:t>
            </a:r>
            <a:r>
              <a:rPr sz="3900" spc="37" baseline="1068" dirty="0">
                <a:latin typeface="Arial"/>
                <a:cs typeface="Arial"/>
              </a:rPr>
              <a:t>my </a:t>
            </a:r>
            <a:r>
              <a:rPr sz="3900" spc="44" baseline="1068" dirty="0">
                <a:latin typeface="Arial"/>
                <a:cs typeface="Arial"/>
              </a:rPr>
              <a:t>GitHub-based </a:t>
            </a:r>
            <a:r>
              <a:rPr sz="3900" spc="7" baseline="1068" dirty="0">
                <a:latin typeface="Arial"/>
                <a:cs typeface="Arial"/>
              </a:rPr>
              <a:t>repos, </a:t>
            </a:r>
            <a:r>
              <a:rPr sz="3900" spc="22" baseline="1068" dirty="0">
                <a:latin typeface="Arial"/>
                <a:cs typeface="Arial"/>
              </a:rPr>
              <a:t>the </a:t>
            </a:r>
            <a:r>
              <a:rPr sz="3600" spc="-7" baseline="1157" dirty="0">
                <a:latin typeface="Courier New"/>
                <a:cs typeface="Courier New"/>
              </a:rPr>
              <a:t>git remote -v</a:t>
            </a:r>
            <a:r>
              <a:rPr sz="3600" spc="-1297" baseline="1157" dirty="0">
                <a:latin typeface="Courier New"/>
                <a:cs typeface="Courier New"/>
              </a:rPr>
              <a:t> </a:t>
            </a:r>
            <a:r>
              <a:rPr sz="3900" spc="60" baseline="1068" dirty="0">
                <a:latin typeface="Arial"/>
                <a:cs typeface="Arial"/>
              </a:rPr>
              <a:t>command </a:t>
            </a:r>
            <a:r>
              <a:rPr sz="3900" spc="22" baseline="1068" dirty="0">
                <a:latin typeface="Arial"/>
                <a:cs typeface="Arial"/>
              </a:rPr>
              <a:t>lists</a:t>
            </a:r>
            <a:endParaRPr sz="3900" baseline="1068">
              <a:latin typeface="Arial"/>
              <a:cs typeface="Arial"/>
            </a:endParaRPr>
          </a:p>
          <a:p>
            <a:pPr marL="1612900" lvl="3" indent="-266700">
              <a:lnSpc>
                <a:spcPct val="100000"/>
              </a:lnSpc>
              <a:spcBef>
                <a:spcPts val="2530"/>
              </a:spcBef>
              <a:buChar char="•"/>
              <a:tabLst>
                <a:tab pos="1612265" algn="l"/>
                <a:tab pos="1612900" algn="l"/>
                <a:tab pos="2933065" algn="l"/>
              </a:tabLst>
            </a:pPr>
            <a:r>
              <a:rPr sz="2600" spc="15" dirty="0">
                <a:latin typeface="Arial"/>
                <a:cs typeface="Arial"/>
              </a:rPr>
              <a:t>origin	git@github.com:kenbod/icse2016.git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(fetch)</a:t>
            </a:r>
            <a:endParaRPr sz="2600">
              <a:latin typeface="Arial"/>
              <a:cs typeface="Arial"/>
            </a:endParaRPr>
          </a:p>
          <a:p>
            <a:pPr marL="1612900" lvl="3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612265" algn="l"/>
                <a:tab pos="1612900" algn="l"/>
                <a:tab pos="2933065" algn="l"/>
              </a:tabLst>
            </a:pPr>
            <a:r>
              <a:rPr sz="2600" spc="15" dirty="0">
                <a:latin typeface="Arial"/>
                <a:cs typeface="Arial"/>
              </a:rPr>
              <a:t>origin	git@github.com:kenbod/icse2016.git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(push)</a:t>
            </a:r>
            <a:endParaRPr sz="2600">
              <a:latin typeface="Arial"/>
              <a:cs typeface="Arial"/>
            </a:endParaRPr>
          </a:p>
          <a:p>
            <a:pPr marL="723900" marR="137160" lvl="1" indent="-266700">
              <a:lnSpc>
                <a:spcPct val="101899"/>
              </a:lnSpc>
              <a:spcBef>
                <a:spcPts val="242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This </a:t>
            </a:r>
            <a:r>
              <a:rPr sz="2600" spc="-15" dirty="0">
                <a:latin typeface="Arial"/>
                <a:cs typeface="Arial"/>
              </a:rPr>
              <a:t>says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25" dirty="0">
                <a:latin typeface="Arial"/>
                <a:cs typeface="Arial"/>
              </a:rPr>
              <a:t>my </a:t>
            </a:r>
            <a:r>
              <a:rPr sz="2600" spc="15" dirty="0">
                <a:latin typeface="Arial"/>
                <a:cs typeface="Arial"/>
              </a:rPr>
              <a:t>local repository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15" dirty="0">
                <a:latin typeface="Arial"/>
                <a:cs typeface="Arial"/>
              </a:rPr>
              <a:t>associated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55" dirty="0">
                <a:latin typeface="Arial"/>
                <a:cs typeface="Arial"/>
              </a:rPr>
              <a:t>copy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called  </a:t>
            </a:r>
            <a:r>
              <a:rPr sz="2600" spc="70" dirty="0">
                <a:latin typeface="Arial"/>
                <a:cs typeface="Arial"/>
              </a:rPr>
              <a:t>“origin” </a:t>
            </a:r>
            <a:r>
              <a:rPr sz="2600" spc="-125" dirty="0">
                <a:latin typeface="Arial"/>
                <a:cs typeface="Arial"/>
              </a:rPr>
              <a:t>(a </a:t>
            </a:r>
            <a:r>
              <a:rPr sz="2600" spc="15" dirty="0">
                <a:latin typeface="Arial"/>
                <a:cs typeface="Arial"/>
              </a:rPr>
              <a:t>standard </a:t>
            </a:r>
            <a:r>
              <a:rPr sz="2600" dirty="0">
                <a:latin typeface="Arial"/>
                <a:cs typeface="Arial"/>
              </a:rPr>
              <a:t>convention)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30" dirty="0">
                <a:latin typeface="Arial"/>
                <a:cs typeface="Arial"/>
              </a:rPr>
              <a:t>located </a:t>
            </a:r>
            <a:r>
              <a:rPr sz="2600" spc="20" dirty="0">
                <a:latin typeface="Arial"/>
                <a:cs typeface="Arial"/>
              </a:rPr>
              <a:t>on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GitHub.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505"/>
              </a:spcBef>
              <a:buChar char="•"/>
              <a:tabLst>
                <a:tab pos="1167765" algn="l"/>
                <a:tab pos="1168400" algn="l"/>
              </a:tabLst>
            </a:pPr>
            <a:r>
              <a:rPr sz="3900" spc="67" baseline="1068" dirty="0">
                <a:latin typeface="Arial"/>
                <a:cs typeface="Arial"/>
              </a:rPr>
              <a:t>My </a:t>
            </a:r>
            <a:r>
              <a:rPr sz="3900" spc="22" baseline="1068" dirty="0">
                <a:latin typeface="Arial"/>
                <a:cs typeface="Arial"/>
              </a:rPr>
              <a:t>repository can </a:t>
            </a:r>
            <a:r>
              <a:rPr sz="3900" spc="30" baseline="1068" dirty="0">
                <a:latin typeface="Arial"/>
                <a:cs typeface="Arial"/>
              </a:rPr>
              <a:t>be </a:t>
            </a:r>
            <a:r>
              <a:rPr sz="3900" spc="22" baseline="1068" dirty="0">
                <a:latin typeface="Arial"/>
                <a:cs typeface="Arial"/>
              </a:rPr>
              <a:t>associated </a:t>
            </a:r>
            <a:r>
              <a:rPr sz="3900" spc="67" baseline="1068" dirty="0">
                <a:latin typeface="Arial"/>
                <a:cs typeface="Arial"/>
              </a:rPr>
              <a:t>with </a:t>
            </a:r>
            <a:r>
              <a:rPr sz="3900" b="1" spc="-52" baseline="1068" dirty="0">
                <a:latin typeface="Arial"/>
                <a:cs typeface="Arial"/>
              </a:rPr>
              <a:t>any </a:t>
            </a:r>
            <a:r>
              <a:rPr sz="3900" b="1" spc="-7" baseline="1068" dirty="0">
                <a:latin typeface="Arial"/>
                <a:cs typeface="Arial"/>
              </a:rPr>
              <a:t>number </a:t>
            </a:r>
            <a:r>
              <a:rPr sz="3900" spc="67" baseline="1068" dirty="0">
                <a:latin typeface="Arial"/>
                <a:cs typeface="Arial"/>
              </a:rPr>
              <a:t>of </a:t>
            </a:r>
            <a:r>
              <a:rPr sz="3900" spc="22" baseline="1068" dirty="0">
                <a:latin typeface="Arial"/>
                <a:cs typeface="Arial"/>
              </a:rPr>
              <a:t>other</a:t>
            </a:r>
            <a:r>
              <a:rPr sz="3900" spc="-142" baseline="1068" dirty="0">
                <a:latin typeface="Arial"/>
                <a:cs typeface="Arial"/>
              </a:rPr>
              <a:t> </a:t>
            </a:r>
            <a:r>
              <a:rPr sz="3900" spc="15" baseline="1068" dirty="0">
                <a:latin typeface="Arial"/>
                <a:cs typeface="Arial"/>
              </a:rPr>
              <a:t>repositories</a:t>
            </a:r>
            <a:endParaRPr sz="3900" baseline="1068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540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37" baseline="2136" dirty="0">
                <a:latin typeface="Arial"/>
                <a:cs typeface="Arial"/>
              </a:rPr>
              <a:t>On </a:t>
            </a:r>
            <a:r>
              <a:rPr sz="3900" spc="-75" baseline="2136" dirty="0">
                <a:latin typeface="Arial"/>
                <a:cs typeface="Arial"/>
              </a:rPr>
              <a:t>a </a:t>
            </a:r>
            <a:r>
              <a:rPr sz="3900" spc="37" baseline="2136" dirty="0">
                <a:latin typeface="Arial"/>
                <a:cs typeface="Arial"/>
              </a:rPr>
              <a:t>local-only </a:t>
            </a:r>
            <a:r>
              <a:rPr sz="3900" spc="7" baseline="2136" dirty="0">
                <a:latin typeface="Arial"/>
                <a:cs typeface="Arial"/>
              </a:rPr>
              <a:t>repo, </a:t>
            </a:r>
            <a:r>
              <a:rPr sz="3600" spc="-7" baseline="2314" dirty="0">
                <a:latin typeface="Courier New"/>
                <a:cs typeface="Courier New"/>
              </a:rPr>
              <a:t>git remote -v</a:t>
            </a:r>
            <a:r>
              <a:rPr sz="3600" spc="-1139" baseline="2314" dirty="0">
                <a:latin typeface="Courier New"/>
                <a:cs typeface="Courier New"/>
              </a:rPr>
              <a:t> </a:t>
            </a:r>
            <a:r>
              <a:rPr sz="3900" spc="37" baseline="2136" dirty="0">
                <a:latin typeface="Arial"/>
                <a:cs typeface="Arial"/>
              </a:rPr>
              <a:t>produces </a:t>
            </a:r>
            <a:r>
              <a:rPr sz="3900" spc="30" baseline="2136" dirty="0">
                <a:latin typeface="Arial"/>
                <a:cs typeface="Arial"/>
              </a:rPr>
              <a:t>no </a:t>
            </a:r>
            <a:r>
              <a:rPr sz="3900" spc="82" baseline="2136" dirty="0">
                <a:latin typeface="Arial"/>
                <a:cs typeface="Arial"/>
              </a:rPr>
              <a:t>output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C04E966-99B7-4015-8351-7FEA78F04E5E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2812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80" dirty="0">
                <a:latin typeface="Arial"/>
                <a:cs typeface="Arial"/>
              </a:rPr>
              <a:t>Linking Repositories</a:t>
            </a:r>
            <a:r>
              <a:rPr sz="4200" b="0" spc="25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20902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Going </a:t>
            </a:r>
            <a:r>
              <a:rPr sz="2600" spc="45" dirty="0">
                <a:latin typeface="Arial"/>
                <a:cs typeface="Arial"/>
              </a:rPr>
              <a:t>back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0" dirty="0">
                <a:latin typeface="Arial"/>
                <a:cs typeface="Arial"/>
              </a:rPr>
              <a:t>linking repositories… </a:t>
            </a:r>
            <a:r>
              <a:rPr sz="2600" spc="15" dirty="0">
                <a:latin typeface="Arial"/>
                <a:cs typeface="Arial"/>
              </a:rPr>
              <a:t>the other </a:t>
            </a:r>
            <a:r>
              <a:rPr sz="2600" spc="10" dirty="0">
                <a:latin typeface="Arial"/>
                <a:cs typeface="Arial"/>
              </a:rPr>
              <a:t>primary way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35" dirty="0">
                <a:latin typeface="Arial"/>
                <a:cs typeface="Arial"/>
              </a:rPr>
              <a:t>doing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is: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600" b="1" dirty="0">
                <a:latin typeface="Arial"/>
                <a:cs typeface="Arial"/>
              </a:rPr>
              <a:t>2.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15" dirty="0">
                <a:latin typeface="Arial"/>
                <a:cs typeface="Arial"/>
              </a:rPr>
              <a:t>exists </a:t>
            </a:r>
            <a:r>
              <a:rPr sz="2600" i="1" spc="20" dirty="0">
                <a:latin typeface="Arial"/>
                <a:cs typeface="Arial"/>
              </a:rPr>
              <a:t>on </a:t>
            </a:r>
            <a:r>
              <a:rPr sz="2600" i="1" spc="-5" dirty="0">
                <a:latin typeface="Arial"/>
                <a:cs typeface="Arial"/>
              </a:rPr>
              <a:t>your </a:t>
            </a:r>
            <a:r>
              <a:rPr sz="2600" i="1" spc="40" dirty="0">
                <a:latin typeface="Arial"/>
                <a:cs typeface="Arial"/>
              </a:rPr>
              <a:t>computer </a:t>
            </a:r>
            <a:r>
              <a:rPr sz="2600" spc="60" dirty="0">
                <a:latin typeface="Arial"/>
                <a:cs typeface="Arial"/>
              </a:rPr>
              <a:t>but </a:t>
            </a:r>
            <a:r>
              <a:rPr sz="2600" b="1" dirty="0">
                <a:latin typeface="Arial"/>
                <a:cs typeface="Arial"/>
              </a:rPr>
              <a:t>not </a:t>
            </a:r>
            <a:r>
              <a:rPr sz="2600" spc="20" dirty="0">
                <a:latin typeface="Arial"/>
                <a:cs typeface="Arial"/>
              </a:rPr>
              <a:t>on GitHub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20" dirty="0">
                <a:latin typeface="Arial"/>
                <a:cs typeface="Arial"/>
              </a:rPr>
              <a:t>Create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spc="35" dirty="0">
                <a:latin typeface="Arial"/>
                <a:cs typeface="Arial"/>
              </a:rPr>
              <a:t>empty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20" dirty="0">
                <a:latin typeface="Arial"/>
                <a:cs typeface="Arial"/>
              </a:rPr>
              <a:t>on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Github: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25" dirty="0">
                <a:latin typeface="Arial"/>
                <a:cs typeface="Arial"/>
              </a:rPr>
              <a:t>Fill </a:t>
            </a:r>
            <a:r>
              <a:rPr sz="2600" spc="45" dirty="0">
                <a:latin typeface="Arial"/>
                <a:cs typeface="Arial"/>
              </a:rPr>
              <a:t>out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resulting </a:t>
            </a:r>
            <a:r>
              <a:rPr sz="2600" spc="20" dirty="0">
                <a:latin typeface="Arial"/>
                <a:cs typeface="Arial"/>
              </a:rPr>
              <a:t>dialog </a:t>
            </a:r>
            <a:r>
              <a:rPr sz="2600" spc="-75" dirty="0">
                <a:latin typeface="Arial"/>
                <a:cs typeface="Arial"/>
              </a:rPr>
              <a:t>(see </a:t>
            </a:r>
            <a:r>
              <a:rPr sz="2600" spc="20" dirty="0">
                <a:latin typeface="Arial"/>
                <a:cs typeface="Arial"/>
              </a:rPr>
              <a:t>next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slide)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2600" y="3784600"/>
            <a:ext cx="863600" cy="43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AD203B-93EC-4140-A688-F868413C9EF1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013" y="387927"/>
            <a:ext cx="11777656" cy="759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81838" y="5745657"/>
            <a:ext cx="4970780" cy="484505"/>
          </a:xfrm>
          <a:custGeom>
            <a:avLst/>
            <a:gdLst/>
            <a:ahLst/>
            <a:cxnLst/>
            <a:rect l="l" t="t" r="r" b="b"/>
            <a:pathLst>
              <a:path w="4970780" h="484504">
                <a:moveTo>
                  <a:pt x="0" y="0"/>
                </a:moveTo>
                <a:lnTo>
                  <a:pt x="4970513" y="0"/>
                </a:lnTo>
                <a:lnTo>
                  <a:pt x="4970513" y="484484"/>
                </a:lnTo>
                <a:lnTo>
                  <a:pt x="0" y="48448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3244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Repo </a:t>
            </a:r>
            <a:r>
              <a:rPr spc="25" dirty="0"/>
              <a:t>name </a:t>
            </a:r>
            <a:r>
              <a:rPr spc="-5" dirty="0"/>
              <a:t>goes</a:t>
            </a:r>
            <a:r>
              <a:rPr spc="-80" dirty="0"/>
              <a:t> </a:t>
            </a:r>
            <a:r>
              <a:rPr spc="-5" dirty="0"/>
              <a:t>here</a:t>
            </a:r>
          </a:p>
        </p:txBody>
      </p:sp>
      <p:sp>
        <p:nvSpPr>
          <p:cNvPr id="5" name="object 5"/>
          <p:cNvSpPr/>
          <p:nvPr/>
        </p:nvSpPr>
        <p:spPr>
          <a:xfrm>
            <a:off x="7001217" y="1064056"/>
            <a:ext cx="1494155" cy="0"/>
          </a:xfrm>
          <a:custGeom>
            <a:avLst/>
            <a:gdLst/>
            <a:ahLst/>
            <a:cxnLst/>
            <a:rect l="l" t="t" r="r" b="b"/>
            <a:pathLst>
              <a:path w="1494154">
                <a:moveTo>
                  <a:pt x="1493812" y="0"/>
                </a:moveTo>
                <a:lnTo>
                  <a:pt x="25400" y="0"/>
                </a:lnTo>
                <a:lnTo>
                  <a:pt x="0" y="0"/>
                </a:lnTo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3257" y="957376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106679"/>
                </a:lnTo>
                <a:lnTo>
                  <a:pt x="213360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DEA9595-70E4-48EB-8588-17AACBB33C2E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39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80" dirty="0">
                <a:latin typeface="Arial"/>
                <a:cs typeface="Arial"/>
              </a:rPr>
              <a:t>Linking Repositories</a:t>
            </a:r>
            <a:r>
              <a:rPr sz="4200" b="0" spc="30" dirty="0">
                <a:latin typeface="Arial"/>
                <a:cs typeface="Arial"/>
              </a:rPr>
              <a:t> </a:t>
            </a:r>
            <a:r>
              <a:rPr sz="4200" b="0" spc="-300" dirty="0">
                <a:latin typeface="Arial"/>
                <a:cs typeface="Arial"/>
              </a:rPr>
              <a:t>(III)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27815" cy="3063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1287145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After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5" dirty="0">
                <a:latin typeface="Arial"/>
                <a:cs typeface="Arial"/>
              </a:rPr>
              <a:t>empty </a:t>
            </a:r>
            <a:r>
              <a:rPr sz="2600" spc="15" dirty="0">
                <a:latin typeface="Arial"/>
                <a:cs typeface="Arial"/>
              </a:rPr>
              <a:t>repository </a:t>
            </a:r>
            <a:r>
              <a:rPr sz="2600" spc="-20" dirty="0">
                <a:latin typeface="Arial"/>
                <a:cs typeface="Arial"/>
              </a:rPr>
              <a:t>has </a:t>
            </a:r>
            <a:r>
              <a:rPr sz="2600" spc="-5" dirty="0">
                <a:latin typeface="Arial"/>
                <a:cs typeface="Arial"/>
              </a:rPr>
              <a:t>been </a:t>
            </a:r>
            <a:r>
              <a:rPr sz="2600" spc="10" dirty="0">
                <a:latin typeface="Arial"/>
                <a:cs typeface="Arial"/>
              </a:rPr>
              <a:t>created, </a:t>
            </a:r>
            <a:r>
              <a:rPr sz="2600" spc="20" dirty="0">
                <a:latin typeface="Arial"/>
                <a:cs typeface="Arial"/>
              </a:rPr>
              <a:t>GitHub </a:t>
            </a:r>
            <a:r>
              <a:rPr sz="2600" spc="15" dirty="0">
                <a:latin typeface="Arial"/>
                <a:cs typeface="Arial"/>
              </a:rPr>
              <a:t>provides </a:t>
            </a:r>
            <a:r>
              <a:rPr sz="2600" spc="10" dirty="0">
                <a:latin typeface="Arial"/>
                <a:cs typeface="Arial"/>
              </a:rPr>
              <a:t>helpful  </a:t>
            </a:r>
            <a:r>
              <a:rPr sz="2600" spc="25" dirty="0">
                <a:latin typeface="Arial"/>
                <a:cs typeface="Arial"/>
              </a:rPr>
              <a:t>instructions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45" dirty="0">
                <a:latin typeface="Arial"/>
                <a:cs typeface="Arial"/>
              </a:rPr>
              <a:t>how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0" dirty="0">
                <a:latin typeface="Arial"/>
                <a:cs typeface="Arial"/>
              </a:rPr>
              <a:t>establish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-75" dirty="0">
                <a:latin typeface="Arial"/>
                <a:cs typeface="Arial"/>
              </a:rPr>
              <a:t>(see </a:t>
            </a:r>
            <a:r>
              <a:rPr sz="2600" spc="20" dirty="0">
                <a:latin typeface="Arial"/>
                <a:cs typeface="Arial"/>
              </a:rPr>
              <a:t>next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slide)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spc="5" dirty="0">
                <a:latin typeface="Arial"/>
                <a:cs typeface="Arial"/>
              </a:rPr>
              <a:t>example, </a:t>
            </a: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55" dirty="0">
                <a:latin typeface="Arial"/>
                <a:cs typeface="Arial"/>
              </a:rPr>
              <a:t>took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(very) </a:t>
            </a:r>
            <a:r>
              <a:rPr sz="2600" spc="15" dirty="0">
                <a:latin typeface="Arial"/>
                <a:cs typeface="Arial"/>
              </a:rPr>
              <a:t>simple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10" dirty="0">
                <a:latin typeface="Arial"/>
                <a:cs typeface="Arial"/>
              </a:rPr>
              <a:t>created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15" dirty="0">
                <a:latin typeface="Arial"/>
                <a:cs typeface="Arial"/>
              </a:rPr>
              <a:t>the Git </a:t>
            </a:r>
            <a:r>
              <a:rPr sz="2600" spc="5" dirty="0">
                <a:latin typeface="Arial"/>
                <a:cs typeface="Arial"/>
              </a:rPr>
              <a:t>lecture </a:t>
            </a:r>
            <a:r>
              <a:rPr sz="2600" spc="15" dirty="0">
                <a:latin typeface="Arial"/>
                <a:cs typeface="Arial"/>
              </a:rPr>
              <a:t>and  </a:t>
            </a:r>
            <a:r>
              <a:rPr sz="2600" spc="25" dirty="0">
                <a:latin typeface="Arial"/>
                <a:cs typeface="Arial"/>
              </a:rPr>
              <a:t>uploaded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1168400" marR="525780" lvl="2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5" dirty="0">
                <a:latin typeface="Arial"/>
                <a:cs typeface="Arial"/>
              </a:rPr>
              <a:t>named </a:t>
            </a:r>
            <a:r>
              <a:rPr sz="2600" spc="25" dirty="0">
                <a:latin typeface="Arial"/>
                <a:cs typeface="Arial"/>
              </a:rPr>
              <a:t>my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35" dirty="0">
                <a:latin typeface="Arial"/>
                <a:cs typeface="Arial"/>
              </a:rPr>
              <a:t>empty </a:t>
            </a:r>
            <a:r>
              <a:rPr sz="2600" spc="10" dirty="0">
                <a:latin typeface="Arial"/>
                <a:cs typeface="Arial"/>
              </a:rPr>
              <a:t>repo </a:t>
            </a:r>
            <a:r>
              <a:rPr sz="2600" spc="20" dirty="0">
                <a:latin typeface="Arial"/>
                <a:cs typeface="Arial"/>
              </a:rPr>
              <a:t>on GitHub </a:t>
            </a:r>
            <a:r>
              <a:rPr sz="2600" spc="35" dirty="0">
                <a:latin typeface="Arial"/>
                <a:cs typeface="Arial"/>
              </a:rPr>
              <a:t>“example_project”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match  </a:t>
            </a:r>
            <a:r>
              <a:rPr sz="2600" spc="30" dirty="0">
                <a:latin typeface="Arial"/>
                <a:cs typeface="Arial"/>
              </a:rPr>
              <a:t>what </a:t>
            </a:r>
            <a:r>
              <a:rPr sz="2600" spc="-50" dirty="0">
                <a:latin typeface="Arial"/>
                <a:cs typeface="Arial"/>
              </a:rPr>
              <a:t>I </a:t>
            </a:r>
            <a:r>
              <a:rPr sz="2600" spc="15" dirty="0">
                <a:latin typeface="Arial"/>
                <a:cs typeface="Arial"/>
              </a:rPr>
              <a:t>called the </a:t>
            </a:r>
            <a:r>
              <a:rPr sz="2600" spc="10" dirty="0">
                <a:latin typeface="Arial"/>
                <a:cs typeface="Arial"/>
              </a:rPr>
              <a:t>repo</a:t>
            </a:r>
            <a:r>
              <a:rPr sz="2600" spc="-15" dirty="0">
                <a:latin typeface="Arial"/>
                <a:cs typeface="Arial"/>
              </a:rPr>
              <a:t> locally.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98E0754-30D8-4790-AD43-97466B6FB9D3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0800" y="482600"/>
            <a:ext cx="10375900" cy="824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7238" y="5631357"/>
            <a:ext cx="6675120" cy="1254125"/>
          </a:xfrm>
          <a:custGeom>
            <a:avLst/>
            <a:gdLst/>
            <a:ahLst/>
            <a:cxnLst/>
            <a:rect l="l" t="t" r="r" b="b"/>
            <a:pathLst>
              <a:path w="6675120" h="1254125">
                <a:moveTo>
                  <a:pt x="0" y="0"/>
                </a:moveTo>
                <a:lnTo>
                  <a:pt x="6674599" y="0"/>
                </a:lnTo>
                <a:lnTo>
                  <a:pt x="6674599" y="1254025"/>
                </a:lnTo>
                <a:lnTo>
                  <a:pt x="0" y="1254025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AACBDF7-26CD-4D30-A61B-50756E8D3DE4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89077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60" dirty="0">
                <a:latin typeface="Arial"/>
                <a:cs typeface="Arial"/>
              </a:rPr>
              <a:t>Purpose: Getting </a:t>
            </a:r>
            <a:r>
              <a:rPr sz="3200" b="0" spc="-125" dirty="0">
                <a:latin typeface="Arial"/>
                <a:cs typeface="Arial"/>
              </a:rPr>
              <a:t>Ready </a:t>
            </a:r>
            <a:r>
              <a:rPr sz="3200" b="0" spc="-55" dirty="0">
                <a:latin typeface="Arial"/>
                <a:cs typeface="Arial"/>
              </a:rPr>
              <a:t>for </a:t>
            </a:r>
            <a:r>
              <a:rPr sz="3200" b="0" spc="-55">
                <a:latin typeface="Arial"/>
                <a:cs typeface="Arial"/>
              </a:rPr>
              <a:t>the</a:t>
            </a:r>
            <a:r>
              <a:rPr sz="3200" b="0" spc="254">
                <a:latin typeface="Arial"/>
                <a:cs typeface="Arial"/>
              </a:rPr>
              <a:t> </a:t>
            </a:r>
            <a:r>
              <a:rPr lang="en-US" sz="3200" b="0" spc="-145" dirty="0" smtClean="0">
                <a:latin typeface="Arial"/>
                <a:cs typeface="Arial"/>
              </a:rPr>
              <a:t>What To Learn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286490" cy="5332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lang="en-US" sz="2600" spc="20" dirty="0" smtClean="0">
                <a:latin typeface="Arial"/>
                <a:cs typeface="Arial"/>
              </a:rPr>
              <a:t>After the session make any Documentation that has to </a:t>
            </a:r>
            <a:r>
              <a:rPr sz="2600" spc="20" smtClean="0">
                <a:latin typeface="Arial"/>
                <a:cs typeface="Arial"/>
              </a:rPr>
              <a:t>be </a:t>
            </a:r>
            <a:r>
              <a:rPr sz="2600" spc="25" dirty="0">
                <a:latin typeface="Arial"/>
                <a:cs typeface="Arial"/>
              </a:rPr>
              <a:t>uploaded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180"/>
              </a:spcBef>
              <a:buChar char="•"/>
              <a:tabLst>
                <a:tab pos="723265" algn="l"/>
                <a:tab pos="723900" algn="l"/>
              </a:tabLst>
            </a:pPr>
            <a:r>
              <a:rPr lang="en-US" sz="2600" spc="-15" dirty="0" smtClean="0">
                <a:latin typeface="Arial"/>
                <a:cs typeface="Arial"/>
              </a:rPr>
              <a:t>Before Doing That </a:t>
            </a:r>
            <a:r>
              <a:rPr sz="2600" spc="15" smtClean="0">
                <a:latin typeface="Arial"/>
                <a:cs typeface="Arial"/>
              </a:rPr>
              <a:t>you </a:t>
            </a:r>
            <a:r>
              <a:rPr lang="en-US" sz="2600" spc="15" dirty="0" smtClean="0">
                <a:latin typeface="Arial"/>
                <a:cs typeface="Arial"/>
              </a:rPr>
              <a:t>guys </a:t>
            </a:r>
            <a:r>
              <a:rPr sz="2600" spc="-5" smtClean="0">
                <a:latin typeface="Arial"/>
                <a:cs typeface="Arial"/>
              </a:rPr>
              <a:t>need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be </a:t>
            </a:r>
            <a:r>
              <a:rPr sz="2600" spc="30" dirty="0">
                <a:latin typeface="Arial"/>
                <a:cs typeface="Arial"/>
              </a:rPr>
              <a:t>comfortable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0" dirty="0">
                <a:latin typeface="Arial"/>
                <a:cs typeface="Arial"/>
              </a:rPr>
              <a:t>following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technologies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180"/>
              </a:spcBef>
              <a:buChar char="•"/>
              <a:tabLst>
                <a:tab pos="1168400" algn="l"/>
              </a:tabLst>
            </a:pPr>
            <a:r>
              <a:rPr lang="en-US" sz="2600" spc="-5" dirty="0">
                <a:latin typeface="Courier New"/>
                <a:cs typeface="Courier New"/>
              </a:rPr>
              <a:t>g</a:t>
            </a:r>
            <a:r>
              <a:rPr sz="2600" spc="-5" smtClean="0">
                <a:latin typeface="Courier New"/>
                <a:cs typeface="Courier New"/>
              </a:rPr>
              <a:t>it</a:t>
            </a:r>
            <a:r>
              <a:rPr lang="en-US" sz="2600" spc="-5" dirty="0" smtClean="0">
                <a:latin typeface="Courier New"/>
                <a:cs typeface="Courier New"/>
              </a:rPr>
              <a:t>  --- Done ..</a:t>
            </a:r>
            <a:endParaRPr sz="2600">
              <a:latin typeface="Courier New"/>
              <a:cs typeface="Courier New"/>
            </a:endParaRPr>
          </a:p>
          <a:p>
            <a:pPr marL="1168400" indent="-266700">
              <a:lnSpc>
                <a:spcPct val="100000"/>
              </a:lnSpc>
              <a:spcBef>
                <a:spcPts val="22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0" dirty="0">
                <a:latin typeface="Arial"/>
                <a:cs typeface="Arial"/>
              </a:rPr>
              <a:t>Markdown</a:t>
            </a:r>
            <a:endParaRPr sz="2600">
              <a:latin typeface="Arial"/>
              <a:cs typeface="Arial"/>
            </a:endParaRPr>
          </a:p>
          <a:p>
            <a:pPr marL="1168400" indent="-266700">
              <a:lnSpc>
                <a:spcPct val="100000"/>
              </a:lnSpc>
              <a:spcBef>
                <a:spcPts val="21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240"/>
              </a:spcBef>
              <a:buChar char="•"/>
              <a:tabLst>
                <a:tab pos="278765" algn="l"/>
                <a:tab pos="279400" algn="l"/>
              </a:tabLst>
            </a:pPr>
            <a:r>
              <a:rPr sz="3900" spc="-37" baseline="1068" smtClean="0">
                <a:latin typeface="Arial"/>
                <a:cs typeface="Arial"/>
              </a:rPr>
              <a:t>In </a:t>
            </a:r>
            <a:r>
              <a:rPr lang="en-US" sz="3900" spc="7" baseline="1068" dirty="0" smtClean="0">
                <a:latin typeface="Arial"/>
                <a:cs typeface="Arial"/>
              </a:rPr>
              <a:t>we already Covered the </a:t>
            </a:r>
            <a:r>
              <a:rPr sz="3900" spc="52" baseline="1068" smtClean="0">
                <a:latin typeface="Arial"/>
                <a:cs typeface="Arial"/>
              </a:rPr>
              <a:t>introduction </a:t>
            </a:r>
            <a:r>
              <a:rPr sz="3900" spc="104" baseline="1068">
                <a:latin typeface="Arial"/>
                <a:cs typeface="Arial"/>
              </a:rPr>
              <a:t>to</a:t>
            </a:r>
            <a:r>
              <a:rPr sz="3900" spc="82" baseline="1068">
                <a:latin typeface="Arial"/>
                <a:cs typeface="Arial"/>
              </a:rPr>
              <a:t> </a:t>
            </a:r>
            <a:r>
              <a:rPr sz="3900" spc="-7" baseline="1068" smtClean="0">
                <a:latin typeface="Courier New"/>
                <a:cs typeface="Courier New"/>
              </a:rPr>
              <a:t>git</a:t>
            </a:r>
            <a:r>
              <a:rPr lang="en-US" sz="3900" spc="-7" baseline="1068" dirty="0" smtClean="0">
                <a:latin typeface="Courier New"/>
                <a:cs typeface="Courier New"/>
              </a:rPr>
              <a:t>.</a:t>
            </a:r>
            <a:endParaRPr sz="3900" baseline="1068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265"/>
              </a:spcBef>
              <a:buChar char="•"/>
              <a:tabLst>
                <a:tab pos="723265" algn="l"/>
                <a:tab pos="723900" algn="l"/>
              </a:tabLst>
            </a:pPr>
            <a:r>
              <a:rPr lang="en-US" sz="3900" spc="-7" baseline="1068" dirty="0" smtClean="0">
                <a:latin typeface="Arial"/>
                <a:cs typeface="Arial"/>
              </a:rPr>
              <a:t>So </a:t>
            </a:r>
            <a:r>
              <a:rPr sz="3900" spc="-7" baseline="1068" smtClean="0">
                <a:latin typeface="Arial"/>
                <a:cs typeface="Arial"/>
              </a:rPr>
              <a:t>Now</a:t>
            </a:r>
            <a:r>
              <a:rPr sz="3900" spc="-7" baseline="1068" dirty="0">
                <a:latin typeface="Arial"/>
                <a:cs typeface="Arial"/>
              </a:rPr>
              <a:t>, let’s </a:t>
            </a:r>
            <a:r>
              <a:rPr sz="3900" spc="30" baseline="1068" dirty="0">
                <a:latin typeface="Arial"/>
                <a:cs typeface="Arial"/>
              </a:rPr>
              <a:t>continue </a:t>
            </a:r>
            <a:r>
              <a:rPr sz="3900" spc="22" baseline="1068">
                <a:latin typeface="Arial"/>
                <a:cs typeface="Arial"/>
              </a:rPr>
              <a:t>and </a:t>
            </a:r>
            <a:r>
              <a:rPr sz="3900" spc="-22" baseline="1068" smtClean="0">
                <a:latin typeface="Arial"/>
                <a:cs typeface="Arial"/>
              </a:rPr>
              <a:t>learn</a:t>
            </a:r>
            <a:r>
              <a:rPr sz="3900" spc="52" baseline="1068" smtClean="0">
                <a:latin typeface="Arial"/>
                <a:cs typeface="Arial"/>
              </a:rPr>
              <a:t> </a:t>
            </a:r>
            <a:r>
              <a:rPr sz="3900" spc="60" baseline="1068" dirty="0">
                <a:latin typeface="Arial"/>
                <a:cs typeface="Arial"/>
              </a:rPr>
              <a:t>Markdown </a:t>
            </a:r>
            <a:r>
              <a:rPr sz="3900" spc="22" baseline="1068" dirty="0">
                <a:latin typeface="Arial"/>
                <a:cs typeface="Arial"/>
              </a:rPr>
              <a:t>and</a:t>
            </a:r>
            <a:r>
              <a:rPr sz="3900" spc="-120" baseline="1068" dirty="0">
                <a:latin typeface="Arial"/>
                <a:cs typeface="Arial"/>
              </a:rPr>
              <a:t> </a:t>
            </a:r>
            <a:r>
              <a:rPr sz="3900" spc="30" baseline="1068" dirty="0">
                <a:latin typeface="Arial"/>
                <a:cs typeface="Arial"/>
              </a:rPr>
              <a:t>GitHub</a:t>
            </a:r>
            <a:endParaRPr sz="3900" baseline="1068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57CF21D-F590-44C7-BFC2-B519C1B17F6E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300" y="5715000"/>
            <a:ext cx="12409170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Arial"/>
                <a:cs typeface="Arial"/>
              </a:rPr>
              <a:t>Things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note: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1200"/>
              </a:lnSpc>
            </a:pPr>
            <a:r>
              <a:rPr sz="2800" spc="-20" dirty="0">
                <a:latin typeface="Arial"/>
                <a:cs typeface="Arial"/>
              </a:rPr>
              <a:t>git </a:t>
            </a:r>
            <a:r>
              <a:rPr sz="2800" spc="-45" dirty="0">
                <a:latin typeface="Arial"/>
                <a:cs typeface="Arial"/>
              </a:rPr>
              <a:t>remote </a:t>
            </a:r>
            <a:r>
              <a:rPr sz="2800" spc="-10" dirty="0">
                <a:latin typeface="Arial"/>
                <a:cs typeface="Arial"/>
              </a:rPr>
              <a:t>command </a:t>
            </a:r>
            <a:r>
              <a:rPr sz="2800" spc="-45" dirty="0">
                <a:latin typeface="Arial"/>
                <a:cs typeface="Arial"/>
              </a:rPr>
              <a:t>first used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add </a:t>
            </a:r>
            <a:r>
              <a:rPr sz="2800" spc="-105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remote </a:t>
            </a:r>
            <a:r>
              <a:rPr sz="2800" spc="-65" dirty="0">
                <a:latin typeface="Arial"/>
                <a:cs typeface="Arial"/>
              </a:rPr>
              <a:t>repository, </a:t>
            </a:r>
            <a:r>
              <a:rPr sz="2800" spc="-45" dirty="0">
                <a:latin typeface="Arial"/>
                <a:cs typeface="Arial"/>
              </a:rPr>
              <a:t>then used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5" dirty="0">
                <a:latin typeface="Arial"/>
                <a:cs typeface="Arial"/>
              </a:rPr>
              <a:t>list </a:t>
            </a:r>
            <a:r>
              <a:rPr sz="2800" spc="-35" dirty="0">
                <a:latin typeface="Arial"/>
                <a:cs typeface="Arial"/>
              </a:rPr>
              <a:t>our  </a:t>
            </a:r>
            <a:r>
              <a:rPr sz="2800" spc="-55" dirty="0">
                <a:latin typeface="Arial"/>
                <a:cs typeface="Arial"/>
              </a:rPr>
              <a:t>local repository’s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remotes.</a:t>
            </a:r>
            <a:endParaRPr sz="2800">
              <a:latin typeface="Arial"/>
              <a:cs typeface="Arial"/>
            </a:endParaRPr>
          </a:p>
          <a:p>
            <a:pPr marL="355600" marR="116839">
              <a:lnSpc>
                <a:spcPct val="101200"/>
              </a:lnSpc>
              <a:spcBef>
                <a:spcPts val="1000"/>
              </a:spcBef>
            </a:pPr>
            <a:r>
              <a:rPr sz="2800" spc="-20" dirty="0">
                <a:latin typeface="Arial"/>
                <a:cs typeface="Arial"/>
              </a:rPr>
              <a:t>git </a:t>
            </a:r>
            <a:r>
              <a:rPr sz="2800" spc="-30" dirty="0">
                <a:latin typeface="Arial"/>
                <a:cs typeface="Arial"/>
              </a:rPr>
              <a:t>push </a:t>
            </a:r>
            <a:r>
              <a:rPr sz="2800" spc="-80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used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30" dirty="0">
                <a:latin typeface="Arial"/>
                <a:cs typeface="Arial"/>
              </a:rPr>
              <a:t>push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contents </a:t>
            </a:r>
            <a:r>
              <a:rPr sz="2800" spc="-3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our </a:t>
            </a:r>
            <a:r>
              <a:rPr sz="2800" spc="-45" dirty="0">
                <a:latin typeface="Arial"/>
                <a:cs typeface="Arial"/>
              </a:rPr>
              <a:t>master </a:t>
            </a:r>
            <a:r>
              <a:rPr sz="2800" spc="-30" dirty="0">
                <a:latin typeface="Arial"/>
                <a:cs typeface="Arial"/>
              </a:rPr>
              <a:t>branch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remote </a:t>
            </a:r>
            <a:r>
              <a:rPr sz="2800" spc="-40" dirty="0">
                <a:latin typeface="Arial"/>
                <a:cs typeface="Arial"/>
              </a:rPr>
              <a:t>repo  and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0" dirty="0">
                <a:latin typeface="Arial"/>
                <a:cs typeface="Arial"/>
              </a:rPr>
              <a:t>configure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local </a:t>
            </a:r>
            <a:r>
              <a:rPr sz="2800" spc="-30" dirty="0">
                <a:latin typeface="Arial"/>
                <a:cs typeface="Arial"/>
              </a:rPr>
              <a:t>branch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20" dirty="0">
                <a:latin typeface="Arial"/>
                <a:cs typeface="Arial"/>
              </a:rPr>
              <a:t>“track”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remote</a:t>
            </a:r>
            <a:endParaRPr sz="2800">
              <a:latin typeface="Arial"/>
              <a:cs typeface="Arial"/>
            </a:endParaRPr>
          </a:p>
          <a:p>
            <a:pPr marL="355600" marR="122555">
              <a:lnSpc>
                <a:spcPts val="4500"/>
              </a:lnSpc>
              <a:spcBef>
                <a:spcPts val="240"/>
              </a:spcBef>
            </a:pPr>
            <a:r>
              <a:rPr sz="2600" spc="-5" dirty="0">
                <a:latin typeface="Courier New"/>
                <a:cs typeface="Courier New"/>
              </a:rPr>
              <a:t>git branch -a </a:t>
            </a:r>
            <a:r>
              <a:rPr sz="2800" spc="-80" dirty="0">
                <a:latin typeface="Arial"/>
                <a:cs typeface="Arial"/>
              </a:rPr>
              <a:t>is </a:t>
            </a:r>
            <a:r>
              <a:rPr sz="2800" spc="-45" dirty="0">
                <a:latin typeface="Arial"/>
                <a:cs typeface="Arial"/>
              </a:rPr>
              <a:t>used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5" dirty="0">
                <a:latin typeface="Arial"/>
                <a:cs typeface="Arial"/>
              </a:rPr>
              <a:t>list </a:t>
            </a:r>
            <a:r>
              <a:rPr sz="2800" spc="-105" dirty="0">
                <a:latin typeface="Arial"/>
                <a:cs typeface="Arial"/>
              </a:rPr>
              <a:t>all </a:t>
            </a:r>
            <a:r>
              <a:rPr sz="2800" spc="-40" dirty="0">
                <a:latin typeface="Arial"/>
                <a:cs typeface="Arial"/>
              </a:rPr>
              <a:t>branches </a:t>
            </a:r>
            <a:r>
              <a:rPr sz="2800" spc="-45" dirty="0">
                <a:latin typeface="Arial"/>
                <a:cs typeface="Arial"/>
              </a:rPr>
              <a:t>including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ones </a:t>
            </a:r>
            <a:r>
              <a:rPr sz="2800" spc="-3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our </a:t>
            </a:r>
            <a:r>
              <a:rPr sz="2800" spc="-45" dirty="0">
                <a:latin typeface="Arial"/>
                <a:cs typeface="Arial"/>
              </a:rPr>
              <a:t>remote  </a:t>
            </a:r>
            <a:r>
              <a:rPr sz="2800" spc="-135" dirty="0">
                <a:latin typeface="Arial"/>
                <a:cs typeface="Arial"/>
              </a:rPr>
              <a:t>We </a:t>
            </a:r>
            <a:r>
              <a:rPr sz="2800" spc="-95" dirty="0">
                <a:latin typeface="Arial"/>
                <a:cs typeface="Arial"/>
              </a:rPr>
              <a:t>have </a:t>
            </a:r>
            <a:r>
              <a:rPr sz="2800" spc="-105" dirty="0">
                <a:latin typeface="Arial"/>
                <a:cs typeface="Arial"/>
              </a:rPr>
              <a:t>a </a:t>
            </a:r>
            <a:r>
              <a:rPr sz="2800" spc="-55" dirty="0">
                <a:latin typeface="Arial"/>
                <a:cs typeface="Arial"/>
              </a:rPr>
              <a:t>local </a:t>
            </a:r>
            <a:r>
              <a:rPr sz="2800" spc="-30" dirty="0">
                <a:latin typeface="Arial"/>
                <a:cs typeface="Arial"/>
              </a:rPr>
              <a:t>branch </a:t>
            </a:r>
            <a:r>
              <a:rPr sz="2800" spc="-55" dirty="0">
                <a:latin typeface="Arial"/>
                <a:cs typeface="Arial"/>
              </a:rPr>
              <a:t>called </a:t>
            </a:r>
            <a:r>
              <a:rPr sz="2800" spc="10" dirty="0">
                <a:latin typeface="Arial"/>
                <a:cs typeface="Arial"/>
              </a:rPr>
              <a:t>“bug-fix” </a:t>
            </a:r>
            <a:r>
              <a:rPr sz="2800" spc="-15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did </a:t>
            </a:r>
            <a:r>
              <a:rPr sz="2800" spc="-105" dirty="0">
                <a:latin typeface="Arial"/>
                <a:cs typeface="Arial"/>
              </a:rPr>
              <a:t>NOT </a:t>
            </a:r>
            <a:r>
              <a:rPr sz="2800" spc="-20" dirty="0">
                <a:latin typeface="Arial"/>
                <a:cs typeface="Arial"/>
              </a:rPr>
              <a:t>get </a:t>
            </a:r>
            <a:r>
              <a:rPr sz="2800" spc="-10" dirty="0">
                <a:latin typeface="Arial"/>
                <a:cs typeface="Arial"/>
              </a:rPr>
              <a:t>copied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63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remote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30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752EEA-96F2-4C7A-A6BB-54D53A105D5B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45294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95" dirty="0">
                <a:latin typeface="Arial"/>
                <a:cs typeface="Arial"/>
              </a:rPr>
              <a:t>Establishing </a:t>
            </a:r>
            <a:r>
              <a:rPr sz="4200" b="0" spc="-55" dirty="0">
                <a:latin typeface="Arial"/>
                <a:cs typeface="Arial"/>
              </a:rPr>
              <a:t>the</a:t>
            </a:r>
            <a:r>
              <a:rPr sz="4200" b="0" spc="40" dirty="0">
                <a:latin typeface="Arial"/>
                <a:cs typeface="Arial"/>
              </a:rPr>
              <a:t> </a:t>
            </a:r>
            <a:r>
              <a:rPr sz="4200" b="0" spc="-100" dirty="0">
                <a:latin typeface="Arial"/>
                <a:cs typeface="Arial"/>
              </a:rPr>
              <a:t>link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490325" cy="611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5" dirty="0">
                <a:latin typeface="Arial"/>
                <a:cs typeface="Arial"/>
              </a:rPr>
              <a:t>git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clone</a:t>
            </a:r>
            <a:endParaRPr sz="2600">
              <a:latin typeface="Arial"/>
              <a:cs typeface="Arial"/>
            </a:endParaRPr>
          </a:p>
          <a:p>
            <a:pPr marL="723900" marR="158115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When </a:t>
            </a:r>
            <a:r>
              <a:rPr sz="2600" spc="15" dirty="0">
                <a:latin typeface="Arial"/>
                <a:cs typeface="Arial"/>
              </a:rPr>
              <a:t>you clone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repository,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15" dirty="0">
                <a:latin typeface="Arial"/>
                <a:cs typeface="Arial"/>
              </a:rPr>
              <a:t>automatically </a:t>
            </a:r>
            <a:r>
              <a:rPr sz="2600" spc="-5" dirty="0">
                <a:latin typeface="Arial"/>
                <a:cs typeface="Arial"/>
              </a:rPr>
              <a:t>creates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local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30" dirty="0">
                <a:latin typeface="Arial"/>
                <a:cs typeface="Arial"/>
              </a:rPr>
              <a:t>for  </a:t>
            </a:r>
            <a:r>
              <a:rPr sz="2600" spc="-5" dirty="0">
                <a:latin typeface="Arial"/>
                <a:cs typeface="Arial"/>
              </a:rPr>
              <a:t>each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sets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0" dirty="0">
                <a:latin typeface="Arial"/>
                <a:cs typeface="Arial"/>
              </a:rPr>
              <a:t>“tracking </a:t>
            </a:r>
            <a:r>
              <a:rPr sz="2600" spc="25" dirty="0">
                <a:latin typeface="Arial"/>
                <a:cs typeface="Arial"/>
              </a:rPr>
              <a:t>relationship” </a:t>
            </a:r>
            <a:r>
              <a:rPr sz="2600" spc="15" dirty="0">
                <a:latin typeface="Arial"/>
                <a:cs typeface="Arial"/>
              </a:rPr>
              <a:t>between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them</a:t>
            </a:r>
            <a:endParaRPr sz="2600">
              <a:latin typeface="Arial"/>
              <a:cs typeface="Arial"/>
            </a:endParaRPr>
          </a:p>
          <a:p>
            <a:pPr marL="1168400" marR="30480" lvl="2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local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80" dirty="0">
                <a:latin typeface="Arial"/>
                <a:cs typeface="Arial"/>
              </a:rPr>
              <a:t>“tracks”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20" dirty="0">
                <a:latin typeface="Arial"/>
                <a:cs typeface="Arial"/>
              </a:rPr>
              <a:t>branch will </a:t>
            </a:r>
            <a:r>
              <a:rPr sz="2600" spc="15" dirty="0">
                <a:latin typeface="Arial"/>
                <a:cs typeface="Arial"/>
              </a:rPr>
              <a:t>allow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65" dirty="0">
                <a:latin typeface="Arial"/>
                <a:cs typeface="Arial"/>
              </a:rPr>
              <a:t>pull”  </a:t>
            </a:r>
            <a:r>
              <a:rPr sz="2600" spc="35" dirty="0">
                <a:latin typeface="Arial"/>
                <a:cs typeface="Arial"/>
              </a:rPr>
              <a:t>commands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55" dirty="0">
                <a:latin typeface="Arial"/>
                <a:cs typeface="Arial"/>
              </a:rPr>
              <a:t>copy </a:t>
            </a:r>
            <a:r>
              <a:rPr sz="2600" spc="45" dirty="0">
                <a:latin typeface="Arial"/>
                <a:cs typeface="Arial"/>
              </a:rPr>
              <a:t>commits </a:t>
            </a:r>
            <a:r>
              <a:rPr sz="2600" spc="20" dirty="0">
                <a:latin typeface="Arial"/>
                <a:cs typeface="Arial"/>
              </a:rPr>
              <a:t>from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-15" dirty="0">
                <a:latin typeface="Arial"/>
                <a:cs typeface="Arial"/>
              </a:rPr>
              <a:t>were</a:t>
            </a:r>
            <a:r>
              <a:rPr sz="2600" spc="-27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added 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10" dirty="0">
                <a:latin typeface="Arial"/>
                <a:cs typeface="Arial"/>
              </a:rPr>
              <a:t>some way </a:t>
            </a:r>
            <a:r>
              <a:rPr sz="2600" dirty="0">
                <a:latin typeface="Arial"/>
                <a:cs typeface="Arial"/>
              </a:rPr>
              <a:t>(typically </a:t>
            </a:r>
            <a:r>
              <a:rPr sz="2600" spc="20" dirty="0">
                <a:latin typeface="Arial"/>
                <a:cs typeface="Arial"/>
              </a:rPr>
              <a:t>pushed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one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0" dirty="0">
                <a:latin typeface="Arial"/>
                <a:cs typeface="Arial"/>
              </a:rPr>
              <a:t>your  </a:t>
            </a:r>
            <a:r>
              <a:rPr sz="2600" spc="5" dirty="0">
                <a:latin typeface="Arial"/>
                <a:cs typeface="Arial"/>
              </a:rPr>
              <a:t>collaborators)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70" dirty="0">
                <a:latin typeface="Arial"/>
                <a:cs typeface="Arial"/>
              </a:rPr>
              <a:t>-u </a:t>
            </a:r>
            <a:r>
              <a:rPr sz="2600" spc="20" dirty="0">
                <a:latin typeface="Arial"/>
                <a:cs typeface="Arial"/>
              </a:rPr>
              <a:t>&lt;repo&gt;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&lt;refspec&gt;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This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15" dirty="0">
                <a:latin typeface="Arial"/>
                <a:cs typeface="Arial"/>
              </a:rPr>
              <a:t>the other </a:t>
            </a:r>
            <a:r>
              <a:rPr sz="2600" spc="10" dirty="0">
                <a:latin typeface="Arial"/>
                <a:cs typeface="Arial"/>
              </a:rPr>
              <a:t>way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0" dirty="0">
                <a:latin typeface="Arial"/>
                <a:cs typeface="Arial"/>
              </a:rPr>
              <a:t>establish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link </a:t>
            </a:r>
            <a:r>
              <a:rPr sz="2600" spc="15" dirty="0">
                <a:latin typeface="Arial"/>
                <a:cs typeface="Arial"/>
              </a:rPr>
              <a:t>between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local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-50" dirty="0">
                <a:latin typeface="Arial"/>
                <a:cs typeface="Arial"/>
              </a:rPr>
              <a:t>a 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-5" dirty="0">
                <a:latin typeface="Arial"/>
                <a:cs typeface="Arial"/>
              </a:rPr>
              <a:t>one; in </a:t>
            </a:r>
            <a:r>
              <a:rPr sz="2600" spc="20" dirty="0">
                <a:latin typeface="Arial"/>
                <a:cs typeface="Arial"/>
              </a:rPr>
              <a:t>this </a:t>
            </a:r>
            <a:r>
              <a:rPr sz="2600" spc="-5" dirty="0">
                <a:latin typeface="Arial"/>
                <a:cs typeface="Arial"/>
              </a:rPr>
              <a:t>case, </a:t>
            </a:r>
            <a:r>
              <a:rPr sz="2600" spc="15" dirty="0">
                <a:latin typeface="Arial"/>
                <a:cs typeface="Arial"/>
              </a:rPr>
              <a:t>you’re </a:t>
            </a:r>
            <a:r>
              <a:rPr sz="2600" spc="5" dirty="0">
                <a:latin typeface="Arial"/>
                <a:cs typeface="Arial"/>
              </a:rPr>
              <a:t>simultaneously </a:t>
            </a:r>
            <a:r>
              <a:rPr sz="2600" spc="20" dirty="0">
                <a:latin typeface="Arial"/>
                <a:cs typeface="Arial"/>
              </a:rPr>
              <a:t>pushing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5" dirty="0">
                <a:latin typeface="Arial"/>
                <a:cs typeface="Arial"/>
              </a:rPr>
              <a:t>contents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a  </a:t>
            </a:r>
            <a:r>
              <a:rPr sz="2600" spc="15" dirty="0">
                <a:latin typeface="Arial"/>
                <a:cs typeface="Arial"/>
              </a:rPr>
              <a:t>local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-20" dirty="0">
                <a:latin typeface="Arial"/>
                <a:cs typeface="Arial"/>
              </a:rPr>
              <a:t>(thus </a:t>
            </a:r>
            <a:r>
              <a:rPr sz="2600" spc="10" dirty="0">
                <a:latin typeface="Arial"/>
                <a:cs typeface="Arial"/>
              </a:rPr>
              <a:t>creating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branch on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-5" dirty="0">
                <a:latin typeface="Arial"/>
                <a:cs typeface="Arial"/>
              </a:rPr>
              <a:t>repository) </a:t>
            </a:r>
            <a:r>
              <a:rPr sz="2600" spc="15" dirty="0">
                <a:latin typeface="Arial"/>
                <a:cs typeface="Arial"/>
              </a:rPr>
              <a:t>and  </a:t>
            </a:r>
            <a:r>
              <a:rPr sz="2600" spc="25" dirty="0">
                <a:latin typeface="Arial"/>
                <a:cs typeface="Arial"/>
              </a:rPr>
              <a:t>setting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tracking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relationship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11FC7E-48C3-4B50-8BA7-CBE8AF1911F1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23863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0" dirty="0">
                <a:latin typeface="Arial"/>
                <a:cs typeface="Arial"/>
              </a:rPr>
              <a:t>git </a:t>
            </a:r>
            <a:r>
              <a:rPr sz="4200" b="0" spc="-45" dirty="0">
                <a:latin typeface="Arial"/>
                <a:cs typeface="Arial"/>
              </a:rPr>
              <a:t>push</a:t>
            </a:r>
            <a:r>
              <a:rPr sz="4200" b="0" spc="-35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81790" cy="596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25" dirty="0">
                <a:latin typeface="Arial"/>
                <a:cs typeface="Arial"/>
              </a:rPr>
              <a:t>We </a:t>
            </a:r>
            <a:r>
              <a:rPr sz="2600" spc="-50" dirty="0">
                <a:latin typeface="Arial"/>
                <a:cs typeface="Arial"/>
              </a:rPr>
              <a:t>are </a:t>
            </a:r>
            <a:r>
              <a:rPr sz="2600" spc="20" dirty="0">
                <a:latin typeface="Arial"/>
                <a:cs typeface="Arial"/>
              </a:rPr>
              <a:t>just scraping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surface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65" dirty="0">
                <a:latin typeface="Arial"/>
                <a:cs typeface="Arial"/>
              </a:rPr>
              <a:t>push”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command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generic </a:t>
            </a:r>
            <a:r>
              <a:rPr sz="2600" spc="35" dirty="0">
                <a:latin typeface="Arial"/>
                <a:cs typeface="Arial"/>
              </a:rPr>
              <a:t>form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0" dirty="0">
                <a:latin typeface="Arial"/>
                <a:cs typeface="Arial"/>
              </a:rPr>
              <a:t>command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is: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900" algn="l"/>
              </a:tabLst>
            </a:pPr>
            <a:r>
              <a:rPr sz="2600" spc="-5" dirty="0">
                <a:latin typeface="Courier New"/>
                <a:cs typeface="Courier New"/>
              </a:rPr>
              <a:t>git push &lt;options&gt; &lt;repo&gt;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&lt;refspec&gt;</a:t>
            </a:r>
            <a:endParaRPr sz="2600">
              <a:latin typeface="Courier New"/>
              <a:cs typeface="Courier New"/>
            </a:endParaRPr>
          </a:p>
          <a:p>
            <a:pPr marL="279400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0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&lt;repo&gt; </a:t>
            </a:r>
            <a:r>
              <a:rPr sz="2600" dirty="0">
                <a:latin typeface="Arial"/>
                <a:cs typeface="Arial"/>
              </a:rPr>
              <a:t>argument </a:t>
            </a:r>
            <a:r>
              <a:rPr sz="2600" spc="-110" dirty="0">
                <a:latin typeface="Arial"/>
                <a:cs typeface="Arial"/>
              </a:rPr>
              <a:t>ALWAYS </a:t>
            </a:r>
            <a:r>
              <a:rPr sz="2600" spc="-20" dirty="0">
                <a:latin typeface="Arial"/>
                <a:cs typeface="Arial"/>
              </a:rPr>
              <a:t>refers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remote</a:t>
            </a:r>
            <a:r>
              <a:rPr sz="2600" spc="14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repository</a:t>
            </a:r>
            <a:endParaRPr sz="26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65" dirty="0">
                <a:latin typeface="Arial"/>
                <a:cs typeface="Arial"/>
              </a:rPr>
              <a:t>don’t </a:t>
            </a:r>
            <a:r>
              <a:rPr sz="2600" spc="25" dirty="0">
                <a:latin typeface="Arial"/>
                <a:cs typeface="Arial"/>
              </a:rPr>
              <a:t>specify </a:t>
            </a:r>
            <a:r>
              <a:rPr sz="2600" spc="30" dirty="0">
                <a:latin typeface="Arial"/>
                <a:cs typeface="Arial"/>
              </a:rPr>
              <a:t>it,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45" dirty="0">
                <a:latin typeface="Arial"/>
                <a:cs typeface="Arial"/>
              </a:rPr>
              <a:t>‘origin’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assumed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54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3900" spc="-7" baseline="1068" dirty="0">
                <a:latin typeface="Courier New"/>
                <a:cs typeface="Courier New"/>
              </a:rPr>
              <a:t>&lt;refspec&gt;</a:t>
            </a:r>
            <a:r>
              <a:rPr sz="3900" spc="-1230" baseline="1068" dirty="0">
                <a:latin typeface="Courier New"/>
                <a:cs typeface="Courier New"/>
              </a:rPr>
              <a:t> </a:t>
            </a:r>
            <a:r>
              <a:rPr sz="3900" spc="-7" baseline="1068" dirty="0">
                <a:latin typeface="Arial"/>
                <a:cs typeface="Arial"/>
              </a:rPr>
              <a:t>is </a:t>
            </a:r>
            <a:r>
              <a:rPr sz="3900" spc="-75" baseline="1068" dirty="0">
                <a:latin typeface="Arial"/>
                <a:cs typeface="Arial"/>
              </a:rPr>
              <a:t>a </a:t>
            </a:r>
            <a:r>
              <a:rPr sz="3900" spc="22" baseline="1068" dirty="0">
                <a:latin typeface="Arial"/>
                <a:cs typeface="Arial"/>
              </a:rPr>
              <a:t>placeholder </a:t>
            </a:r>
            <a:r>
              <a:rPr sz="3900" spc="44" baseline="1068" dirty="0">
                <a:latin typeface="Arial"/>
                <a:cs typeface="Arial"/>
              </a:rPr>
              <a:t>for </a:t>
            </a:r>
            <a:r>
              <a:rPr sz="3900" spc="30" baseline="1068" dirty="0">
                <a:latin typeface="Arial"/>
                <a:cs typeface="Arial"/>
              </a:rPr>
              <a:t>this </a:t>
            </a:r>
            <a:r>
              <a:rPr sz="3900" spc="22" baseline="1068" dirty="0">
                <a:latin typeface="Arial"/>
                <a:cs typeface="Arial"/>
              </a:rPr>
              <a:t>beast: </a:t>
            </a:r>
            <a:r>
              <a:rPr sz="3900" spc="-7" baseline="1068" dirty="0">
                <a:latin typeface="Courier New"/>
                <a:cs typeface="Courier New"/>
              </a:rPr>
              <a:t>(+)&lt;src_ref&gt;:&lt;dst_ref&gt;</a:t>
            </a:r>
            <a:endParaRPr sz="3900" baseline="1068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165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37" baseline="1068" dirty="0">
                <a:latin typeface="Arial"/>
                <a:cs typeface="Arial"/>
              </a:rPr>
              <a:t>src_ref </a:t>
            </a:r>
            <a:r>
              <a:rPr sz="3900" spc="-7" baseline="1068" dirty="0">
                <a:latin typeface="Arial"/>
                <a:cs typeface="Arial"/>
              </a:rPr>
              <a:t>is </a:t>
            </a:r>
            <a:r>
              <a:rPr sz="3900" spc="-75" baseline="1068" dirty="0">
                <a:latin typeface="Arial"/>
                <a:cs typeface="Arial"/>
              </a:rPr>
              <a:t>a </a:t>
            </a:r>
            <a:r>
              <a:rPr sz="3900" spc="15" baseline="1068" dirty="0">
                <a:latin typeface="Arial"/>
                <a:cs typeface="Arial"/>
              </a:rPr>
              <a:t>refspec </a:t>
            </a:r>
            <a:r>
              <a:rPr sz="3900" spc="52" baseline="1068" dirty="0">
                <a:latin typeface="Arial"/>
                <a:cs typeface="Arial"/>
              </a:rPr>
              <a:t>that </a:t>
            </a:r>
            <a:r>
              <a:rPr sz="3900" spc="-30" baseline="1068" dirty="0">
                <a:latin typeface="Arial"/>
                <a:cs typeface="Arial"/>
              </a:rPr>
              <a:t>references </a:t>
            </a:r>
            <a:r>
              <a:rPr sz="3900" spc="15" baseline="1068" dirty="0">
                <a:latin typeface="Arial"/>
                <a:cs typeface="Arial"/>
              </a:rPr>
              <a:t>your </a:t>
            </a:r>
            <a:r>
              <a:rPr sz="3900" spc="22" baseline="1068" dirty="0">
                <a:latin typeface="Arial"/>
                <a:cs typeface="Arial"/>
              </a:rPr>
              <a:t>local </a:t>
            </a:r>
            <a:r>
              <a:rPr sz="3900" spc="7" baseline="1068" dirty="0">
                <a:latin typeface="Arial"/>
                <a:cs typeface="Arial"/>
              </a:rPr>
              <a:t>repo; </a:t>
            </a:r>
            <a:r>
              <a:rPr sz="3900" spc="-7" baseline="1068" dirty="0">
                <a:latin typeface="Arial"/>
                <a:cs typeface="Arial"/>
              </a:rPr>
              <a:t>dst_ref is </a:t>
            </a:r>
            <a:r>
              <a:rPr sz="3900" spc="44" baseline="1068" dirty="0">
                <a:latin typeface="Arial"/>
                <a:cs typeface="Arial"/>
              </a:rPr>
              <a:t>for </a:t>
            </a:r>
            <a:r>
              <a:rPr sz="3900" spc="22" baseline="1068" dirty="0">
                <a:latin typeface="Arial"/>
                <a:cs typeface="Arial"/>
              </a:rPr>
              <a:t>the</a:t>
            </a:r>
            <a:r>
              <a:rPr sz="3900" spc="150" baseline="1068" dirty="0">
                <a:latin typeface="Arial"/>
                <a:cs typeface="Arial"/>
              </a:rPr>
              <a:t> </a:t>
            </a:r>
            <a:r>
              <a:rPr sz="3900" spc="7" baseline="1068" dirty="0">
                <a:latin typeface="Arial"/>
                <a:cs typeface="Arial"/>
              </a:rPr>
              <a:t>remote</a:t>
            </a:r>
            <a:endParaRPr sz="3900" baseline="1068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3900" spc="-7" baseline="1068" dirty="0">
                <a:latin typeface="Arial"/>
                <a:cs typeface="Arial"/>
              </a:rPr>
              <a:t>If </a:t>
            </a:r>
            <a:r>
              <a:rPr sz="3900" spc="22" baseline="1068" dirty="0">
                <a:latin typeface="Arial"/>
                <a:cs typeface="Arial"/>
              </a:rPr>
              <a:t>you </a:t>
            </a:r>
            <a:r>
              <a:rPr sz="3900" spc="30" baseline="1068" dirty="0">
                <a:latin typeface="Arial"/>
                <a:cs typeface="Arial"/>
              </a:rPr>
              <a:t>just list </a:t>
            </a:r>
            <a:r>
              <a:rPr sz="3900" spc="-75" baseline="1068" dirty="0">
                <a:latin typeface="Arial"/>
                <a:cs typeface="Arial"/>
              </a:rPr>
              <a:t>a </a:t>
            </a:r>
            <a:r>
              <a:rPr sz="3900" spc="-7" baseline="1068" dirty="0">
                <a:latin typeface="Arial"/>
                <a:cs typeface="Arial"/>
              </a:rPr>
              <a:t>single </a:t>
            </a:r>
            <a:r>
              <a:rPr sz="3900" spc="30" baseline="1068" dirty="0">
                <a:latin typeface="Arial"/>
                <a:cs typeface="Arial"/>
              </a:rPr>
              <a:t>branch </a:t>
            </a:r>
            <a:r>
              <a:rPr sz="3900" spc="-22" baseline="1068" dirty="0">
                <a:latin typeface="Arial"/>
                <a:cs typeface="Arial"/>
              </a:rPr>
              <a:t>name </a:t>
            </a:r>
            <a:r>
              <a:rPr sz="3900" spc="-60" baseline="1068" dirty="0">
                <a:latin typeface="Arial"/>
                <a:cs typeface="Arial"/>
              </a:rPr>
              <a:t>(like </a:t>
            </a:r>
            <a:r>
              <a:rPr sz="3900" spc="30" baseline="1068" dirty="0">
                <a:latin typeface="Arial"/>
                <a:cs typeface="Arial"/>
              </a:rPr>
              <a:t>we </a:t>
            </a:r>
            <a:r>
              <a:rPr sz="3900" spc="-7" baseline="1068" dirty="0">
                <a:latin typeface="Arial"/>
                <a:cs typeface="Arial"/>
              </a:rPr>
              <a:t>did), </a:t>
            </a:r>
            <a:r>
              <a:rPr sz="3900" spc="67" baseline="1068" dirty="0">
                <a:latin typeface="Arial"/>
                <a:cs typeface="Arial"/>
              </a:rPr>
              <a:t>it </a:t>
            </a:r>
            <a:r>
              <a:rPr sz="3900" spc="-7" baseline="1068" dirty="0">
                <a:latin typeface="Arial"/>
                <a:cs typeface="Arial"/>
              </a:rPr>
              <a:t>is </a:t>
            </a:r>
            <a:r>
              <a:rPr sz="3900" spc="37" baseline="1068" dirty="0">
                <a:latin typeface="Arial"/>
                <a:cs typeface="Arial"/>
              </a:rPr>
              <a:t>short</a:t>
            </a:r>
            <a:r>
              <a:rPr sz="3900" spc="15" baseline="1068" dirty="0">
                <a:latin typeface="Arial"/>
                <a:cs typeface="Arial"/>
              </a:rPr>
              <a:t> </a:t>
            </a:r>
            <a:r>
              <a:rPr sz="3900" spc="44" baseline="1068" dirty="0">
                <a:latin typeface="Arial"/>
                <a:cs typeface="Arial"/>
              </a:rPr>
              <a:t>for</a:t>
            </a:r>
            <a:endParaRPr sz="3900" baseline="1068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165"/>
              </a:spcBef>
              <a:buChar char="•"/>
              <a:tabLst>
                <a:tab pos="1167765" algn="l"/>
                <a:tab pos="1168400" algn="l"/>
              </a:tabLst>
            </a:pPr>
            <a:r>
              <a:rPr sz="3900" spc="22" baseline="1068" dirty="0">
                <a:latin typeface="Arial"/>
                <a:cs typeface="Arial"/>
              </a:rPr>
              <a:t>&lt;src_branch&gt;:&lt;dst_branch&gt; </a:t>
            </a:r>
            <a:r>
              <a:rPr sz="3900" spc="-97" baseline="1068" dirty="0">
                <a:latin typeface="Arial"/>
                <a:cs typeface="Arial"/>
              </a:rPr>
              <a:t>or, </a:t>
            </a:r>
            <a:r>
              <a:rPr sz="3900" spc="-7" baseline="1068" dirty="0">
                <a:latin typeface="Arial"/>
                <a:cs typeface="Arial"/>
              </a:rPr>
              <a:t>in </a:t>
            </a:r>
            <a:r>
              <a:rPr sz="3900" spc="22" baseline="1068" dirty="0">
                <a:latin typeface="Arial"/>
                <a:cs typeface="Arial"/>
              </a:rPr>
              <a:t>our </a:t>
            </a:r>
            <a:r>
              <a:rPr sz="3900" spc="-7" baseline="1068" dirty="0">
                <a:latin typeface="Arial"/>
                <a:cs typeface="Arial"/>
              </a:rPr>
              <a:t>case,</a:t>
            </a:r>
            <a:r>
              <a:rPr sz="3900" spc="60" baseline="1068" dirty="0">
                <a:latin typeface="Arial"/>
                <a:cs typeface="Arial"/>
              </a:rPr>
              <a:t> </a:t>
            </a:r>
            <a:r>
              <a:rPr sz="3900" spc="-7" baseline="1068" dirty="0">
                <a:latin typeface="Courier New"/>
                <a:cs typeface="Courier New"/>
              </a:rPr>
              <a:t>master:master</a:t>
            </a:r>
            <a:endParaRPr sz="3900" baseline="1068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57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65" dirty="0">
                <a:latin typeface="Arial"/>
                <a:cs typeface="Arial"/>
              </a:rPr>
              <a:t>don’t </a:t>
            </a:r>
            <a:r>
              <a:rPr sz="2600" spc="25" dirty="0">
                <a:latin typeface="Arial"/>
                <a:cs typeface="Arial"/>
              </a:rPr>
              <a:t>specify </a:t>
            </a:r>
            <a:r>
              <a:rPr sz="2600" spc="15" dirty="0">
                <a:latin typeface="Arial"/>
                <a:cs typeface="Arial"/>
              </a:rPr>
              <a:t>the &lt;refspec&gt;, </a:t>
            </a:r>
            <a:r>
              <a:rPr sz="2600" spc="10" dirty="0">
                <a:latin typeface="Arial"/>
                <a:cs typeface="Arial"/>
              </a:rPr>
              <a:t>your current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assumed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5063DE9-42EA-49EA-8E21-893A91CBF9DA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2505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0" dirty="0">
                <a:latin typeface="Arial"/>
                <a:cs typeface="Arial"/>
              </a:rPr>
              <a:t>git </a:t>
            </a:r>
            <a:r>
              <a:rPr sz="4200" b="0" spc="-45" dirty="0">
                <a:latin typeface="Arial"/>
                <a:cs typeface="Arial"/>
              </a:rPr>
              <a:t>push</a:t>
            </a:r>
            <a:r>
              <a:rPr sz="4200" b="0" spc="-30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056620" cy="592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25" dirty="0">
                <a:latin typeface="Arial"/>
                <a:cs typeface="Arial"/>
              </a:rPr>
              <a:t>Putting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-20" dirty="0">
                <a:latin typeface="Arial"/>
                <a:cs typeface="Arial"/>
              </a:rPr>
              <a:t>all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together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900" algn="l"/>
              </a:tabLst>
            </a:pPr>
            <a:r>
              <a:rPr sz="2600" spc="-5" dirty="0">
                <a:latin typeface="Courier New"/>
                <a:cs typeface="Courier New"/>
              </a:rPr>
              <a:t>git push -u origin master</a:t>
            </a:r>
            <a:endParaRPr sz="2600">
              <a:latin typeface="Courier New"/>
              <a:cs typeface="Courier New"/>
            </a:endParaRPr>
          </a:p>
          <a:p>
            <a:pPr marL="279400" marR="5080" indent="-266700">
              <a:lnSpc>
                <a:spcPct val="102600"/>
              </a:lnSpc>
              <a:spcBef>
                <a:spcPts val="249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means: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5" dirty="0">
                <a:latin typeface="Arial"/>
                <a:cs typeface="Arial"/>
              </a:rPr>
              <a:t>contents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master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20" dirty="0">
                <a:latin typeface="Arial"/>
                <a:cs typeface="Arial"/>
              </a:rPr>
              <a:t>MY </a:t>
            </a:r>
            <a:r>
              <a:rPr sz="2600" spc="15" dirty="0">
                <a:latin typeface="Arial"/>
                <a:cs typeface="Arial"/>
              </a:rPr>
              <a:t>repository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 </a:t>
            </a:r>
            <a:r>
              <a:rPr sz="2600" spc="5" dirty="0">
                <a:latin typeface="Arial"/>
                <a:cs typeface="Arial"/>
              </a:rPr>
              <a:t>master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75" dirty="0">
                <a:latin typeface="Arial"/>
                <a:cs typeface="Arial"/>
              </a:rPr>
              <a:t>REMOTE </a:t>
            </a:r>
            <a:r>
              <a:rPr sz="2600" spc="15" dirty="0">
                <a:latin typeface="Arial"/>
                <a:cs typeface="Arial"/>
              </a:rPr>
              <a:t>repository </a:t>
            </a:r>
            <a:r>
              <a:rPr sz="2600" spc="-15" dirty="0">
                <a:latin typeface="Arial"/>
                <a:cs typeface="Arial"/>
              </a:rPr>
              <a:t>(creating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0" dirty="0">
                <a:latin typeface="Arial"/>
                <a:cs typeface="Arial"/>
              </a:rPr>
              <a:t>branch, if </a:t>
            </a:r>
            <a:r>
              <a:rPr sz="2600" spc="-25" dirty="0">
                <a:latin typeface="Arial"/>
                <a:cs typeface="Arial"/>
              </a:rPr>
              <a:t>needed)  </a:t>
            </a:r>
            <a:r>
              <a:rPr sz="2600" spc="-35" dirty="0">
                <a:latin typeface="Arial"/>
                <a:cs typeface="Arial"/>
              </a:rPr>
              <a:t>AND </a:t>
            </a:r>
            <a:r>
              <a:rPr sz="2600" spc="15" dirty="0">
                <a:latin typeface="Arial"/>
                <a:cs typeface="Arial"/>
              </a:rPr>
              <a:t>set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5" dirty="0">
                <a:latin typeface="Arial"/>
                <a:cs typeface="Arial"/>
              </a:rPr>
              <a:t>tracking </a:t>
            </a:r>
            <a:r>
              <a:rPr sz="2600" spc="5" dirty="0">
                <a:latin typeface="Arial"/>
                <a:cs typeface="Arial"/>
              </a:rPr>
              <a:t>relationship </a:t>
            </a:r>
            <a:r>
              <a:rPr sz="2600" spc="15" dirty="0">
                <a:latin typeface="Arial"/>
                <a:cs typeface="Arial"/>
              </a:rPr>
              <a:t>between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them</a:t>
            </a:r>
            <a:endParaRPr sz="2600">
              <a:latin typeface="Arial"/>
              <a:cs typeface="Arial"/>
            </a:endParaRPr>
          </a:p>
          <a:p>
            <a:pPr marL="279400" marR="360045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After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45" dirty="0">
                <a:latin typeface="Arial"/>
                <a:cs typeface="Arial"/>
              </a:rPr>
              <a:t>set-up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tracking </a:t>
            </a:r>
            <a:r>
              <a:rPr sz="2600" spc="5" dirty="0">
                <a:latin typeface="Arial"/>
                <a:cs typeface="Arial"/>
              </a:rPr>
              <a:t>relationship,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45" dirty="0">
                <a:latin typeface="Arial"/>
                <a:cs typeface="Arial"/>
              </a:rPr>
              <a:t>commits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to  </a:t>
            </a:r>
            <a:r>
              <a:rPr sz="2600" spc="5" dirty="0">
                <a:latin typeface="Arial"/>
                <a:cs typeface="Arial"/>
              </a:rPr>
              <a:t>master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55" dirty="0">
                <a:latin typeface="Arial"/>
                <a:cs typeface="Arial"/>
              </a:rPr>
              <a:t>copy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5" dirty="0">
                <a:latin typeface="Arial"/>
                <a:cs typeface="Arial"/>
              </a:rPr>
              <a:t>master using </a:t>
            </a:r>
            <a:r>
              <a:rPr sz="2600" spc="-35" dirty="0">
                <a:latin typeface="Arial"/>
                <a:cs typeface="Arial"/>
              </a:rPr>
              <a:t>ANY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these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commands</a:t>
            </a:r>
            <a:endParaRPr sz="26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5" dirty="0">
                <a:latin typeface="Arial"/>
                <a:cs typeface="Arial"/>
              </a:rPr>
              <a:t>origin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master:master</a:t>
            </a:r>
            <a:endParaRPr sz="26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5" dirty="0">
                <a:latin typeface="Arial"/>
                <a:cs typeface="Arial"/>
              </a:rPr>
              <a:t>origin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master</a:t>
            </a:r>
            <a:endParaRPr sz="26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-20" dirty="0">
                <a:latin typeface="Arial"/>
                <a:cs typeface="Arial"/>
              </a:rPr>
              <a:t>(assuming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5" dirty="0">
                <a:latin typeface="Arial"/>
                <a:cs typeface="Arial"/>
              </a:rPr>
              <a:t>master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10" dirty="0">
                <a:latin typeface="Arial"/>
                <a:cs typeface="Arial"/>
              </a:rPr>
              <a:t>your current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branch)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4744AB6-A083-4053-84BF-06CA55D1BDFD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2628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40" dirty="0">
                <a:latin typeface="Arial"/>
                <a:cs typeface="Arial"/>
              </a:rPr>
              <a:t>Pull </a:t>
            </a:r>
            <a:r>
              <a:rPr sz="4200" b="0" spc="-80" dirty="0">
                <a:latin typeface="Arial"/>
                <a:cs typeface="Arial"/>
              </a:rPr>
              <a:t>before you </a:t>
            </a:r>
            <a:r>
              <a:rPr sz="4200" b="0" spc="-100" dirty="0">
                <a:latin typeface="Arial"/>
                <a:cs typeface="Arial"/>
              </a:rPr>
              <a:t>Push</a:t>
            </a:r>
            <a:r>
              <a:rPr sz="4200" b="0" spc="240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76075" cy="59080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259715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45" dirty="0">
                <a:latin typeface="Arial"/>
                <a:cs typeface="Arial"/>
              </a:rPr>
              <a:t>commits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30" dirty="0">
                <a:latin typeface="Arial"/>
                <a:cs typeface="Arial"/>
              </a:rPr>
              <a:t>want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</a:t>
            </a:r>
            <a:r>
              <a:rPr sz="2600" spc="60" dirty="0">
                <a:latin typeface="Arial"/>
                <a:cs typeface="Arial"/>
              </a:rPr>
              <a:t>but </a:t>
            </a:r>
            <a:r>
              <a:rPr sz="2600" spc="5" dirty="0">
                <a:latin typeface="Arial"/>
                <a:cs typeface="Arial"/>
              </a:rPr>
              <a:t>someone  </a:t>
            </a:r>
            <a:r>
              <a:rPr sz="2600" spc="-25" dirty="0">
                <a:latin typeface="Arial"/>
                <a:cs typeface="Arial"/>
              </a:rPr>
              <a:t>else </a:t>
            </a:r>
            <a:r>
              <a:rPr sz="2600" spc="-15" dirty="0">
                <a:latin typeface="Arial"/>
                <a:cs typeface="Arial"/>
              </a:rPr>
              <a:t>already </a:t>
            </a:r>
            <a:r>
              <a:rPr sz="2600" spc="20" dirty="0">
                <a:latin typeface="Arial"/>
                <a:cs typeface="Arial"/>
              </a:rPr>
              <a:t>pushed </a:t>
            </a:r>
            <a:r>
              <a:rPr sz="2600" spc="-80" dirty="0">
                <a:latin typeface="Arial"/>
                <a:cs typeface="Arial"/>
              </a:rPr>
              <a:t>THEIR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45" dirty="0">
                <a:latin typeface="Arial"/>
                <a:cs typeface="Arial"/>
              </a:rPr>
              <a:t>commits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remote,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need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pull  them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25" dirty="0">
                <a:latin typeface="Arial"/>
                <a:cs typeface="Arial"/>
              </a:rPr>
              <a:t>first </a:t>
            </a:r>
            <a:r>
              <a:rPr sz="2600" spc="5" dirty="0">
                <a:latin typeface="Arial"/>
                <a:cs typeface="Arial"/>
              </a:rPr>
              <a:t>using </a:t>
            </a:r>
            <a:r>
              <a:rPr sz="2600" spc="-35" dirty="0">
                <a:latin typeface="Arial"/>
                <a:cs typeface="Arial"/>
              </a:rPr>
              <a:t>ANY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these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commands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pull </a:t>
            </a:r>
            <a:r>
              <a:rPr sz="2600" spc="15" dirty="0">
                <a:latin typeface="Arial"/>
                <a:cs typeface="Arial"/>
              </a:rPr>
              <a:t>origin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master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pull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pull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60" dirty="0">
                <a:latin typeface="Arial"/>
                <a:cs typeface="Arial"/>
              </a:rPr>
              <a:t>“short </a:t>
            </a:r>
            <a:r>
              <a:rPr sz="2600" spc="105" dirty="0">
                <a:latin typeface="Arial"/>
                <a:cs typeface="Arial"/>
              </a:rPr>
              <a:t>cut”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20" dirty="0">
                <a:latin typeface="Arial"/>
                <a:cs typeface="Arial"/>
              </a:rPr>
              <a:t>does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0" dirty="0">
                <a:latin typeface="Arial"/>
                <a:cs typeface="Arial"/>
              </a:rPr>
              <a:t>following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thing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35" dirty="0">
                <a:latin typeface="Arial"/>
                <a:cs typeface="Arial"/>
              </a:rPr>
              <a:t>fetch </a:t>
            </a:r>
            <a:r>
              <a:rPr sz="2600" dirty="0">
                <a:latin typeface="Arial"/>
                <a:cs typeface="Arial"/>
              </a:rPr>
              <a:t>&lt;args&gt;: </a:t>
            </a:r>
            <a:r>
              <a:rPr sz="2600" spc="20" dirty="0">
                <a:latin typeface="Arial"/>
                <a:cs typeface="Arial"/>
              </a:rPr>
              <a:t>pulling </a:t>
            </a:r>
            <a:r>
              <a:rPr sz="2600" spc="55" dirty="0">
                <a:latin typeface="Arial"/>
                <a:cs typeface="Arial"/>
              </a:rPr>
              <a:t>down </a:t>
            </a:r>
            <a:r>
              <a:rPr sz="2600" spc="15" dirty="0">
                <a:latin typeface="Arial"/>
                <a:cs typeface="Arial"/>
              </a:rPr>
              <a:t>the latest </a:t>
            </a:r>
            <a:r>
              <a:rPr sz="2600" spc="20" dirty="0">
                <a:latin typeface="Arial"/>
                <a:cs typeface="Arial"/>
              </a:rPr>
              <a:t>info </a:t>
            </a:r>
            <a:r>
              <a:rPr sz="2600" spc="35" dirty="0">
                <a:latin typeface="Arial"/>
                <a:cs typeface="Arial"/>
              </a:rPr>
              <a:t>about </a:t>
            </a:r>
            <a:r>
              <a:rPr sz="2600" spc="15" dirty="0">
                <a:latin typeface="Arial"/>
                <a:cs typeface="Arial"/>
              </a:rPr>
              <a:t>the</a:t>
            </a:r>
            <a:r>
              <a:rPr sz="2600" spc="-24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remote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-20" dirty="0">
                <a:latin typeface="Arial"/>
                <a:cs typeface="Arial"/>
              </a:rPr>
              <a:t>merge </a:t>
            </a:r>
            <a:r>
              <a:rPr sz="2600" spc="25" dirty="0">
                <a:latin typeface="Arial"/>
                <a:cs typeface="Arial"/>
              </a:rPr>
              <a:t>&lt;remote-branch&gt;: </a:t>
            </a:r>
            <a:r>
              <a:rPr sz="2600" spc="20" dirty="0">
                <a:latin typeface="Arial"/>
                <a:cs typeface="Arial"/>
              </a:rPr>
              <a:t>this </a:t>
            </a:r>
            <a:r>
              <a:rPr sz="2600" spc="-15" dirty="0">
                <a:latin typeface="Arial"/>
                <a:cs typeface="Arial"/>
              </a:rPr>
              <a:t>merges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changes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branch  </a:t>
            </a:r>
            <a:r>
              <a:rPr sz="2600" spc="35" dirty="0">
                <a:latin typeface="Arial"/>
                <a:cs typeface="Arial"/>
              </a:rPr>
              <a:t>into </a:t>
            </a:r>
            <a:r>
              <a:rPr sz="2600" spc="10" dirty="0">
                <a:latin typeface="Arial"/>
                <a:cs typeface="Arial"/>
              </a:rPr>
              <a:t>your current </a:t>
            </a:r>
            <a:r>
              <a:rPr sz="2600" spc="15" dirty="0">
                <a:latin typeface="Arial"/>
                <a:cs typeface="Arial"/>
              </a:rPr>
              <a:t>local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branch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15" dirty="0">
                <a:latin typeface="Arial"/>
                <a:cs typeface="Arial"/>
              </a:rPr>
              <a:t>Note: you can </a:t>
            </a:r>
            <a:r>
              <a:rPr sz="2600" spc="20" dirty="0">
                <a:latin typeface="Arial"/>
                <a:cs typeface="Arial"/>
              </a:rPr>
              <a:t>just </a:t>
            </a:r>
            <a:r>
              <a:rPr sz="2600" spc="70" dirty="0">
                <a:latin typeface="Arial"/>
                <a:cs typeface="Arial"/>
              </a:rPr>
              <a:t>do </a:t>
            </a:r>
            <a:r>
              <a:rPr sz="2600" spc="95" dirty="0">
                <a:latin typeface="Arial"/>
                <a:cs typeface="Arial"/>
              </a:rPr>
              <a:t>“git </a:t>
            </a:r>
            <a:r>
              <a:rPr sz="2600" spc="70" dirty="0">
                <a:latin typeface="Arial"/>
                <a:cs typeface="Arial"/>
              </a:rPr>
              <a:t>fetch”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70" dirty="0">
                <a:latin typeface="Arial"/>
                <a:cs typeface="Arial"/>
              </a:rPr>
              <a:t>do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20" dirty="0">
                <a:latin typeface="Arial"/>
                <a:cs typeface="Arial"/>
              </a:rPr>
              <a:t>merge </a:t>
            </a:r>
            <a:r>
              <a:rPr sz="2600" spc="5" dirty="0">
                <a:latin typeface="Arial"/>
                <a:cs typeface="Arial"/>
              </a:rPr>
              <a:t>yourself </a:t>
            </a:r>
            <a:r>
              <a:rPr sz="2600" spc="20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</a:t>
            </a:r>
            <a:r>
              <a:rPr sz="2600" spc="-405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want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9BD0D9-4A29-431B-A555-2F8533E7D462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38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40" dirty="0">
                <a:latin typeface="Arial"/>
                <a:cs typeface="Arial"/>
              </a:rPr>
              <a:t>Pull </a:t>
            </a:r>
            <a:r>
              <a:rPr sz="4200" b="0" spc="-80" dirty="0">
                <a:latin typeface="Arial"/>
                <a:cs typeface="Arial"/>
              </a:rPr>
              <a:t>before you </a:t>
            </a:r>
            <a:r>
              <a:rPr sz="4200" b="0" spc="-100" dirty="0">
                <a:latin typeface="Arial"/>
                <a:cs typeface="Arial"/>
              </a:rPr>
              <a:t>Push</a:t>
            </a:r>
            <a:r>
              <a:rPr sz="4200" b="0" spc="245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301730" cy="12344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5" dirty="0">
                <a:latin typeface="Arial"/>
                <a:cs typeface="Arial"/>
              </a:rPr>
              <a:t>Regardless, </a:t>
            </a:r>
            <a:r>
              <a:rPr sz="2600" spc="20" dirty="0">
                <a:latin typeface="Arial"/>
                <a:cs typeface="Arial"/>
              </a:rPr>
              <a:t>once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20" dirty="0">
                <a:latin typeface="Arial"/>
                <a:cs typeface="Arial"/>
              </a:rPr>
              <a:t>pulled, </a:t>
            </a:r>
            <a:r>
              <a:rPr sz="2600" spc="15" dirty="0">
                <a:latin typeface="Arial"/>
                <a:cs typeface="Arial"/>
              </a:rPr>
              <a:t>you can </a:t>
            </a:r>
            <a:r>
              <a:rPr sz="2600" spc="-15" dirty="0">
                <a:latin typeface="Arial"/>
                <a:cs typeface="Arial"/>
              </a:rPr>
              <a:t>resolve </a:t>
            </a:r>
            <a:r>
              <a:rPr sz="2600" spc="-20" dirty="0">
                <a:latin typeface="Arial"/>
                <a:cs typeface="Arial"/>
              </a:rPr>
              <a:t>any </a:t>
            </a:r>
            <a:r>
              <a:rPr sz="2600" spc="40" dirty="0">
                <a:latin typeface="Arial"/>
                <a:cs typeface="Arial"/>
              </a:rPr>
              <a:t>conflicts </a:t>
            </a:r>
            <a:r>
              <a:rPr sz="2600" spc="35" dirty="0">
                <a:latin typeface="Arial"/>
                <a:cs typeface="Arial"/>
              </a:rPr>
              <a:t>that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might 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60" dirty="0">
                <a:latin typeface="Arial"/>
                <a:cs typeface="Arial"/>
              </a:rPr>
              <a:t>popped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15" dirty="0">
                <a:latin typeface="Arial"/>
                <a:cs typeface="Arial"/>
              </a:rPr>
              <a:t>you can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45" dirty="0">
                <a:latin typeface="Arial"/>
                <a:cs typeface="Arial"/>
              </a:rPr>
              <a:t>own commits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  </a:t>
            </a:r>
            <a:r>
              <a:rPr sz="2600" spc="20" dirty="0">
                <a:latin typeface="Arial"/>
                <a:cs typeface="Arial"/>
              </a:rPr>
              <a:t>branch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4597400"/>
            <a:ext cx="11705590" cy="4079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9400" marR="5080" indent="-266700">
              <a:lnSpc>
                <a:spcPct val="102600"/>
              </a:lnSpc>
              <a:spcBef>
                <a:spcPts val="15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45" dirty="0">
                <a:latin typeface="Arial"/>
                <a:cs typeface="Arial"/>
              </a:rPr>
              <a:t>Finally, </a:t>
            </a:r>
            <a:r>
              <a:rPr sz="2600" spc="25" dirty="0">
                <a:latin typeface="Arial"/>
                <a:cs typeface="Arial"/>
              </a:rPr>
              <a:t>going </a:t>
            </a:r>
            <a:r>
              <a:rPr sz="2600" spc="45" dirty="0">
                <a:latin typeface="Arial"/>
                <a:cs typeface="Arial"/>
              </a:rPr>
              <a:t>back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our </a:t>
            </a:r>
            <a:r>
              <a:rPr sz="2600" spc="5" dirty="0">
                <a:latin typeface="Arial"/>
                <a:cs typeface="Arial"/>
              </a:rPr>
              <a:t>example, </a:t>
            </a:r>
            <a:r>
              <a:rPr sz="2600" spc="20" dirty="0">
                <a:latin typeface="Arial"/>
                <a:cs typeface="Arial"/>
              </a:rPr>
              <a:t>if we </a:t>
            </a:r>
            <a:r>
              <a:rPr sz="2600" spc="30" dirty="0">
                <a:latin typeface="Arial"/>
                <a:cs typeface="Arial"/>
              </a:rPr>
              <a:t>want </a:t>
            </a:r>
            <a:r>
              <a:rPr sz="2600" spc="15" dirty="0">
                <a:latin typeface="Arial"/>
                <a:cs typeface="Arial"/>
              </a:rPr>
              <a:t>our </a:t>
            </a:r>
            <a:r>
              <a:rPr sz="2600" spc="95" dirty="0">
                <a:latin typeface="Arial"/>
                <a:cs typeface="Arial"/>
              </a:rPr>
              <a:t>“bug-fix” </a:t>
            </a:r>
            <a:r>
              <a:rPr sz="2600" spc="20" dirty="0">
                <a:latin typeface="Arial"/>
                <a:cs typeface="Arial"/>
              </a:rPr>
              <a:t>branch from </a:t>
            </a:r>
            <a:r>
              <a:rPr sz="2600" spc="15" dirty="0">
                <a:latin typeface="Arial"/>
                <a:cs typeface="Arial"/>
              </a:rPr>
              <a:t>our  local repository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be stored on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remote,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0" dirty="0">
                <a:latin typeface="Arial"/>
                <a:cs typeface="Arial"/>
              </a:rPr>
              <a:t>just push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5" dirty="0">
                <a:latin typeface="Arial"/>
                <a:cs typeface="Arial"/>
              </a:rPr>
              <a:t>using</a:t>
            </a:r>
            <a:r>
              <a:rPr sz="2600" spc="-24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the  </a:t>
            </a:r>
            <a:r>
              <a:rPr sz="2600" spc="-15" dirty="0">
                <a:latin typeface="Arial"/>
                <a:cs typeface="Arial"/>
              </a:rPr>
              <a:t>same </a:t>
            </a:r>
            <a:r>
              <a:rPr sz="2600" spc="40" dirty="0">
                <a:latin typeface="Arial"/>
                <a:cs typeface="Arial"/>
              </a:rPr>
              <a:t>command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60" dirty="0">
                <a:latin typeface="Arial"/>
                <a:cs typeface="Arial"/>
              </a:rPr>
              <a:t>did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before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35" dirty="0">
                <a:latin typeface="Arial"/>
                <a:cs typeface="Arial"/>
              </a:rPr>
              <a:t>Here’s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how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40" dirty="0">
                <a:latin typeface="Arial"/>
                <a:cs typeface="Arial"/>
              </a:rPr>
              <a:t>checkout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bug-fix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40" dirty="0">
                <a:latin typeface="Arial"/>
                <a:cs typeface="Arial"/>
              </a:rPr>
              <a:t>&lt;== </a:t>
            </a:r>
            <a:r>
              <a:rPr sz="2600" spc="-5" dirty="0">
                <a:latin typeface="Arial"/>
                <a:cs typeface="Arial"/>
              </a:rPr>
              <a:t>fails, </a:t>
            </a:r>
            <a:r>
              <a:rPr sz="2600" spc="5" dirty="0">
                <a:latin typeface="Arial"/>
                <a:cs typeface="Arial"/>
              </a:rPr>
              <a:t>because remote </a:t>
            </a:r>
            <a:r>
              <a:rPr sz="2600" spc="20" dirty="0">
                <a:latin typeface="Arial"/>
                <a:cs typeface="Arial"/>
              </a:rPr>
              <a:t>branch </a:t>
            </a:r>
            <a:r>
              <a:rPr sz="2600" spc="40" dirty="0">
                <a:latin typeface="Arial"/>
                <a:cs typeface="Arial"/>
              </a:rPr>
              <a:t>doesn’t </a:t>
            </a:r>
            <a:r>
              <a:rPr sz="2600" spc="15" dirty="0">
                <a:latin typeface="Arial"/>
                <a:cs typeface="Arial"/>
              </a:rPr>
              <a:t>exist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yet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45" dirty="0">
                <a:latin typeface="Arial"/>
                <a:cs typeface="Arial"/>
              </a:rPr>
              <a:t>git </a:t>
            </a:r>
            <a:r>
              <a:rPr sz="2600" spc="20" dirty="0">
                <a:latin typeface="Arial"/>
                <a:cs typeface="Arial"/>
              </a:rPr>
              <a:t>push </a:t>
            </a:r>
            <a:r>
              <a:rPr sz="2600" spc="70" dirty="0">
                <a:latin typeface="Arial"/>
                <a:cs typeface="Arial"/>
              </a:rPr>
              <a:t>-u </a:t>
            </a:r>
            <a:r>
              <a:rPr sz="2600" spc="15" dirty="0">
                <a:latin typeface="Arial"/>
                <a:cs typeface="Arial"/>
              </a:rPr>
              <a:t>origin </a:t>
            </a:r>
            <a:r>
              <a:rPr sz="2600" spc="50" dirty="0">
                <a:latin typeface="Arial"/>
                <a:cs typeface="Arial"/>
              </a:rPr>
              <a:t>bug-fix </a:t>
            </a:r>
            <a:r>
              <a:rPr sz="2600" spc="40" dirty="0">
                <a:latin typeface="Arial"/>
                <a:cs typeface="Arial"/>
              </a:rPr>
              <a:t>&lt;==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works!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F477C28-4649-489D-A7C6-F7016CA2E588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65062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95" dirty="0">
                <a:latin typeface="Arial"/>
                <a:cs typeface="Arial"/>
              </a:rPr>
              <a:t>Using </a:t>
            </a:r>
            <a:r>
              <a:rPr sz="4200" b="0" spc="-55" dirty="0">
                <a:latin typeface="Arial"/>
                <a:cs typeface="Arial"/>
              </a:rPr>
              <a:t>GitHub for our</a:t>
            </a:r>
            <a:r>
              <a:rPr sz="4200" b="0" spc="145" dirty="0">
                <a:latin typeface="Arial"/>
                <a:cs typeface="Arial"/>
              </a:rPr>
              <a:t> </a:t>
            </a:r>
            <a:r>
              <a:rPr sz="4200" b="0" spc="-145" dirty="0">
                <a:latin typeface="Arial"/>
                <a:cs typeface="Arial"/>
              </a:rPr>
              <a:t>Essays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6900" y="3831695"/>
            <a:ext cx="4179824" cy="356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912931-5E21-4150-B946-9ED74D610A79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6479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95" dirty="0">
                <a:latin typeface="Arial"/>
                <a:cs typeface="Arial"/>
              </a:rPr>
              <a:t>Using </a:t>
            </a:r>
            <a:r>
              <a:rPr sz="4200" b="0" spc="-5" dirty="0">
                <a:latin typeface="Arial"/>
                <a:cs typeface="Arial"/>
              </a:rPr>
              <a:t>GitHub's </a:t>
            </a:r>
            <a:r>
              <a:rPr sz="4200" b="0" spc="-95" dirty="0">
                <a:latin typeface="Arial"/>
                <a:cs typeface="Arial"/>
              </a:rPr>
              <a:t>Wiki</a:t>
            </a:r>
            <a:r>
              <a:rPr sz="4200" b="0" spc="30" dirty="0">
                <a:latin typeface="Arial"/>
                <a:cs typeface="Arial"/>
              </a:rPr>
              <a:t> </a:t>
            </a:r>
            <a:r>
              <a:rPr sz="4200" b="0" spc="-135" dirty="0">
                <a:latin typeface="Arial"/>
                <a:cs typeface="Arial"/>
              </a:rPr>
              <a:t>Feature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16690" cy="621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0" dirty="0">
                <a:latin typeface="Arial"/>
                <a:cs typeface="Arial"/>
              </a:rPr>
              <a:t>For </a:t>
            </a:r>
            <a:r>
              <a:rPr sz="2600" spc="10" dirty="0">
                <a:latin typeface="Arial"/>
                <a:cs typeface="Arial"/>
              </a:rPr>
              <a:t>week </a:t>
            </a:r>
            <a:r>
              <a:rPr sz="2600" dirty="0">
                <a:latin typeface="Arial"/>
                <a:cs typeface="Arial"/>
              </a:rPr>
              <a:t>3, </a:t>
            </a:r>
            <a:r>
              <a:rPr sz="2600" spc="20" dirty="0">
                <a:latin typeface="Arial"/>
                <a:cs typeface="Arial"/>
              </a:rPr>
              <a:t>we </a:t>
            </a:r>
            <a:r>
              <a:rPr sz="2600" spc="-50" dirty="0">
                <a:latin typeface="Arial"/>
                <a:cs typeface="Arial"/>
              </a:rPr>
              <a:t>are </a:t>
            </a:r>
            <a:r>
              <a:rPr sz="2600" spc="25" dirty="0">
                <a:latin typeface="Arial"/>
                <a:cs typeface="Arial"/>
              </a:rPr>
              <a:t>going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use </a:t>
            </a:r>
            <a:r>
              <a:rPr sz="2600" spc="45" dirty="0">
                <a:latin typeface="Arial"/>
                <a:cs typeface="Arial"/>
              </a:rPr>
              <a:t>GitHub's </a:t>
            </a:r>
            <a:r>
              <a:rPr sz="2600" dirty="0">
                <a:latin typeface="Arial"/>
                <a:cs typeface="Arial"/>
              </a:rPr>
              <a:t>Wiki </a:t>
            </a:r>
            <a:r>
              <a:rPr sz="2600" spc="-30" dirty="0">
                <a:latin typeface="Arial"/>
                <a:cs typeface="Arial"/>
              </a:rPr>
              <a:t>Feature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40" dirty="0">
                <a:latin typeface="Arial"/>
                <a:cs typeface="Arial"/>
              </a:rPr>
              <a:t>submit </a:t>
            </a:r>
            <a:r>
              <a:rPr sz="2600" spc="15" dirty="0">
                <a:latin typeface="Arial"/>
                <a:cs typeface="Arial"/>
              </a:rPr>
              <a:t>our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essays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See </a:t>
            </a:r>
            <a:r>
              <a:rPr sz="2600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https://github.com/kenbod/5828_F16/wiki/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for</a:t>
            </a:r>
            <a:r>
              <a:rPr sz="2600" spc="10" dirty="0">
                <a:latin typeface="Arial"/>
                <a:cs typeface="Arial"/>
              </a:rPr>
              <a:t> details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Overview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20" dirty="0">
                <a:latin typeface="Arial"/>
                <a:cs typeface="Arial"/>
              </a:rPr>
              <a:t>Pick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5" dirty="0">
                <a:latin typeface="Arial"/>
                <a:cs typeface="Arial"/>
              </a:rPr>
              <a:t>software </a:t>
            </a:r>
            <a:r>
              <a:rPr sz="2600" spc="-10" dirty="0">
                <a:latin typeface="Arial"/>
                <a:cs typeface="Arial"/>
              </a:rPr>
              <a:t>engineering </a:t>
            </a:r>
            <a:r>
              <a:rPr sz="2600" spc="55" dirty="0">
                <a:latin typeface="Arial"/>
                <a:cs typeface="Arial"/>
              </a:rPr>
              <a:t>topic, </a:t>
            </a:r>
            <a:r>
              <a:rPr sz="2600" spc="15" dirty="0">
                <a:latin typeface="Arial"/>
                <a:cs typeface="Arial"/>
              </a:rPr>
              <a:t>technique, framework, </a:t>
            </a:r>
            <a:r>
              <a:rPr sz="2600" spc="10" dirty="0">
                <a:latin typeface="Arial"/>
                <a:cs typeface="Arial"/>
              </a:rPr>
              <a:t>person, </a:t>
            </a:r>
            <a:r>
              <a:rPr sz="2600" spc="35" dirty="0">
                <a:latin typeface="Arial"/>
                <a:cs typeface="Arial"/>
              </a:rPr>
              <a:t>etc.</a:t>
            </a:r>
            <a:r>
              <a:rPr sz="2600" spc="15" dirty="0">
                <a:latin typeface="Arial"/>
                <a:cs typeface="Arial"/>
              </a:rPr>
              <a:t> and  </a:t>
            </a:r>
            <a:r>
              <a:rPr sz="2600" spc="25" dirty="0">
                <a:latin typeface="Arial"/>
                <a:cs typeface="Arial"/>
              </a:rPr>
              <a:t>write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5" dirty="0">
                <a:latin typeface="Arial"/>
                <a:cs typeface="Arial"/>
              </a:rPr>
              <a:t>short </a:t>
            </a:r>
            <a:r>
              <a:rPr sz="2600" spc="-20" dirty="0">
                <a:latin typeface="Arial"/>
                <a:cs typeface="Arial"/>
              </a:rPr>
              <a:t>essay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65" dirty="0">
                <a:latin typeface="Arial"/>
                <a:cs typeface="Arial"/>
              </a:rPr>
              <a:t>topic </a:t>
            </a:r>
            <a:r>
              <a:rPr sz="2600" spc="-100" dirty="0">
                <a:latin typeface="Arial"/>
                <a:cs typeface="Arial"/>
              </a:rPr>
              <a:t>(2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4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paragraphs)</a:t>
            </a:r>
            <a:endParaRPr sz="2600">
              <a:latin typeface="Arial"/>
              <a:cs typeface="Arial"/>
            </a:endParaRPr>
          </a:p>
          <a:p>
            <a:pPr marL="1168400" marR="1229360" lvl="2" indent="-266700">
              <a:lnSpc>
                <a:spcPct val="102600"/>
              </a:lnSpc>
              <a:spcBef>
                <a:spcPts val="240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" dirty="0">
                <a:latin typeface="Arial"/>
                <a:cs typeface="Arial"/>
              </a:rPr>
              <a:t>Go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wiki, </a:t>
            </a:r>
            <a:r>
              <a:rPr sz="2600" spc="-5" dirty="0">
                <a:latin typeface="Arial"/>
                <a:cs typeface="Arial"/>
              </a:rPr>
              <a:t>create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page </a:t>
            </a:r>
            <a:r>
              <a:rPr sz="2600" spc="-25" dirty="0">
                <a:latin typeface="Arial"/>
                <a:cs typeface="Arial"/>
              </a:rPr>
              <a:t>(named </a:t>
            </a:r>
            <a:r>
              <a:rPr sz="2600" spc="5" dirty="0">
                <a:latin typeface="Arial"/>
                <a:cs typeface="Arial"/>
              </a:rPr>
              <a:t>after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20" dirty="0">
                <a:latin typeface="Arial"/>
                <a:cs typeface="Arial"/>
              </a:rPr>
              <a:t>topic), </a:t>
            </a:r>
            <a:r>
              <a:rPr sz="2600" spc="15" dirty="0">
                <a:latin typeface="Arial"/>
                <a:cs typeface="Arial"/>
              </a:rPr>
              <a:t>and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use 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enter </a:t>
            </a:r>
            <a:r>
              <a:rPr sz="2600" spc="15" dirty="0">
                <a:latin typeface="Arial"/>
                <a:cs typeface="Arial"/>
              </a:rPr>
              <a:t>information, </a:t>
            </a:r>
            <a:r>
              <a:rPr sz="2600" spc="5" dirty="0">
                <a:latin typeface="Arial"/>
                <a:cs typeface="Arial"/>
              </a:rPr>
              <a:t>links, </a:t>
            </a:r>
            <a:r>
              <a:rPr sz="2600" spc="35" dirty="0">
                <a:latin typeface="Arial"/>
                <a:cs typeface="Arial"/>
              </a:rPr>
              <a:t>code, </a:t>
            </a:r>
            <a:r>
              <a:rPr sz="2600" spc="-5" dirty="0">
                <a:latin typeface="Arial"/>
                <a:cs typeface="Arial"/>
              </a:rPr>
              <a:t>images,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35" dirty="0">
                <a:latin typeface="Arial"/>
                <a:cs typeface="Arial"/>
              </a:rPr>
              <a:t>Essays </a:t>
            </a:r>
            <a:r>
              <a:rPr sz="2600" spc="-50" dirty="0">
                <a:latin typeface="Arial"/>
                <a:cs typeface="Arial"/>
              </a:rPr>
              <a:t>are </a:t>
            </a:r>
            <a:r>
              <a:rPr sz="2600" spc="15" dirty="0">
                <a:latin typeface="Arial"/>
                <a:cs typeface="Arial"/>
              </a:rPr>
              <a:t>due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-20" dirty="0">
                <a:latin typeface="Arial"/>
                <a:cs typeface="Arial"/>
              </a:rPr>
              <a:t>Wednesday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11:59</a:t>
            </a:r>
            <a:r>
              <a:rPr sz="2600" spc="20" dirty="0">
                <a:latin typeface="Arial"/>
                <a:cs typeface="Arial"/>
              </a:rPr>
              <a:t> PM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25" dirty="0">
                <a:latin typeface="Arial"/>
                <a:cs typeface="Arial"/>
              </a:rPr>
              <a:t>On </a:t>
            </a:r>
            <a:r>
              <a:rPr sz="2600" spc="-30" dirty="0">
                <a:latin typeface="Arial"/>
                <a:cs typeface="Arial"/>
              </a:rPr>
              <a:t>Thursday, </a:t>
            </a:r>
            <a:r>
              <a:rPr sz="2600" spc="35" dirty="0">
                <a:latin typeface="Arial"/>
                <a:cs typeface="Arial"/>
              </a:rPr>
              <a:t>find </a:t>
            </a:r>
            <a:r>
              <a:rPr sz="2600" spc="-15" dirty="0">
                <a:latin typeface="Arial"/>
                <a:cs typeface="Arial"/>
              </a:rPr>
              <a:t>three </a:t>
            </a:r>
            <a:r>
              <a:rPr sz="2600" spc="-20" dirty="0">
                <a:latin typeface="Arial"/>
                <a:cs typeface="Arial"/>
              </a:rPr>
              <a:t>essays </a:t>
            </a:r>
            <a:r>
              <a:rPr sz="2600" spc="20" dirty="0">
                <a:latin typeface="Arial"/>
                <a:cs typeface="Arial"/>
              </a:rPr>
              <a:t>from </a:t>
            </a:r>
            <a:r>
              <a:rPr sz="2600" spc="15" dirty="0">
                <a:latin typeface="Arial"/>
                <a:cs typeface="Arial"/>
              </a:rPr>
              <a:t>other </a:t>
            </a:r>
            <a:r>
              <a:rPr sz="2600" spc="25" dirty="0">
                <a:latin typeface="Arial"/>
                <a:cs typeface="Arial"/>
              </a:rPr>
              <a:t>students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45" dirty="0">
                <a:latin typeface="Arial"/>
                <a:cs typeface="Arial"/>
              </a:rPr>
              <a:t>add </a:t>
            </a:r>
            <a:r>
              <a:rPr sz="2600" spc="-50" dirty="0">
                <a:latin typeface="Arial"/>
                <a:cs typeface="Arial"/>
              </a:rPr>
              <a:t>a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review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15" dirty="0">
                <a:latin typeface="Arial"/>
                <a:cs typeface="Arial"/>
              </a:rPr>
              <a:t>Reviews </a:t>
            </a:r>
            <a:r>
              <a:rPr sz="2600" spc="-50" dirty="0">
                <a:latin typeface="Arial"/>
                <a:cs typeface="Arial"/>
              </a:rPr>
              <a:t>are </a:t>
            </a:r>
            <a:r>
              <a:rPr sz="2600" spc="15" dirty="0">
                <a:latin typeface="Arial"/>
                <a:cs typeface="Arial"/>
              </a:rPr>
              <a:t>due </a:t>
            </a:r>
            <a:r>
              <a:rPr sz="2600" spc="20" dirty="0">
                <a:latin typeface="Arial"/>
                <a:cs typeface="Arial"/>
              </a:rPr>
              <a:t>on </a:t>
            </a:r>
            <a:r>
              <a:rPr sz="2600" spc="-5" dirty="0">
                <a:latin typeface="Arial"/>
                <a:cs typeface="Arial"/>
              </a:rPr>
              <a:t>Sunday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11:59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PM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B2510A1-7C70-43AC-8613-471E99869B71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2459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0" dirty="0">
                <a:latin typeface="Arial"/>
                <a:cs typeface="Arial"/>
              </a:rPr>
              <a:t>Markdown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11305" cy="66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40" dirty="0">
                <a:latin typeface="Arial"/>
                <a:cs typeface="Arial"/>
              </a:rPr>
              <a:t>mark-up </a:t>
            </a:r>
            <a:r>
              <a:rPr sz="2600" spc="-10" dirty="0">
                <a:latin typeface="Arial"/>
                <a:cs typeface="Arial"/>
              </a:rPr>
              <a:t>language </a:t>
            </a:r>
            <a:r>
              <a:rPr sz="2600" spc="10" dirty="0">
                <a:latin typeface="Arial"/>
                <a:cs typeface="Arial"/>
              </a:rPr>
              <a:t>created </a:t>
            </a:r>
            <a:r>
              <a:rPr sz="2600" spc="45" dirty="0">
                <a:latin typeface="Arial"/>
                <a:cs typeface="Arial"/>
              </a:rPr>
              <a:t>by </a:t>
            </a:r>
            <a:r>
              <a:rPr sz="2600" spc="20" dirty="0">
                <a:latin typeface="Arial"/>
                <a:cs typeface="Arial"/>
              </a:rPr>
              <a:t>John </a:t>
            </a:r>
            <a:r>
              <a:rPr sz="2600" spc="-5" dirty="0">
                <a:latin typeface="Arial"/>
                <a:cs typeface="Arial"/>
              </a:rPr>
              <a:t>Gruber in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>
                <a:latin typeface="Arial"/>
                <a:cs typeface="Arial"/>
              </a:rPr>
              <a:t>2004</a:t>
            </a:r>
            <a:r>
              <a:rPr sz="2600" spc="-5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30" dirty="0">
                <a:latin typeface="Arial"/>
                <a:cs typeface="Arial"/>
              </a:rPr>
              <a:t>He </a:t>
            </a:r>
            <a:r>
              <a:rPr sz="2600" spc="20" dirty="0">
                <a:latin typeface="Arial"/>
                <a:cs typeface="Arial"/>
              </a:rPr>
              <a:t>describes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-5" dirty="0">
                <a:latin typeface="Arial"/>
                <a:cs typeface="Arial"/>
              </a:rPr>
              <a:t>like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this:</a:t>
            </a:r>
            <a:endParaRPr sz="2600">
              <a:latin typeface="Arial"/>
              <a:cs typeface="Arial"/>
            </a:endParaRPr>
          </a:p>
          <a:p>
            <a:pPr marL="723900" marR="5080" indent="-266700">
              <a:lnSpc>
                <a:spcPct val="100299"/>
              </a:lnSpc>
              <a:spcBef>
                <a:spcPts val="2390"/>
              </a:spcBef>
              <a:buChar char="•"/>
              <a:tabLst>
                <a:tab pos="723900" algn="l"/>
              </a:tabLst>
            </a:pPr>
            <a:r>
              <a:rPr sz="2400" spc="20" dirty="0">
                <a:latin typeface="Arial"/>
                <a:cs typeface="Arial"/>
              </a:rPr>
              <a:t>Markdown </a:t>
            </a:r>
            <a:r>
              <a:rPr sz="2400" spc="-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a </a:t>
            </a:r>
            <a:r>
              <a:rPr sz="2400" spc="40" dirty="0">
                <a:latin typeface="Arial"/>
                <a:cs typeface="Arial"/>
              </a:rPr>
              <a:t>text-to-HTML </a:t>
            </a:r>
            <a:r>
              <a:rPr sz="2400" dirty="0">
                <a:latin typeface="Arial"/>
                <a:cs typeface="Arial"/>
              </a:rPr>
              <a:t>conversion </a:t>
            </a:r>
            <a:r>
              <a:rPr sz="2400" spc="40" dirty="0">
                <a:latin typeface="Arial"/>
                <a:cs typeface="Arial"/>
              </a:rPr>
              <a:t>tool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40" dirty="0">
                <a:latin typeface="Arial"/>
                <a:cs typeface="Arial"/>
              </a:rPr>
              <a:t>web </a:t>
            </a:r>
            <a:r>
              <a:rPr sz="2400" spc="10" dirty="0">
                <a:latin typeface="Arial"/>
                <a:cs typeface="Arial"/>
              </a:rPr>
              <a:t>writers. </a:t>
            </a:r>
            <a:r>
              <a:rPr sz="2400" spc="20" dirty="0">
                <a:latin typeface="Arial"/>
                <a:cs typeface="Arial"/>
              </a:rPr>
              <a:t>Markdown </a:t>
            </a:r>
            <a:r>
              <a:rPr sz="2400" spc="-5" dirty="0">
                <a:latin typeface="Arial"/>
                <a:cs typeface="Arial"/>
              </a:rPr>
              <a:t>allows  you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25" dirty="0">
                <a:latin typeface="Arial"/>
                <a:cs typeface="Arial"/>
              </a:rPr>
              <a:t>write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spc="-45" dirty="0">
                <a:latin typeface="Arial"/>
                <a:cs typeface="Arial"/>
              </a:rPr>
              <a:t>an </a:t>
            </a:r>
            <a:r>
              <a:rPr sz="2400" spc="5" dirty="0">
                <a:latin typeface="Arial"/>
                <a:cs typeface="Arial"/>
              </a:rPr>
              <a:t>easy-to-read, </a:t>
            </a:r>
            <a:r>
              <a:rPr sz="2400" spc="20" dirty="0">
                <a:latin typeface="Arial"/>
                <a:cs typeface="Arial"/>
              </a:rPr>
              <a:t>easy-to-write </a:t>
            </a:r>
            <a:r>
              <a:rPr sz="2400" spc="-5" dirty="0">
                <a:latin typeface="Arial"/>
                <a:cs typeface="Arial"/>
              </a:rPr>
              <a:t>plain </a:t>
            </a:r>
            <a:r>
              <a:rPr sz="2400" spc="20" dirty="0">
                <a:latin typeface="Arial"/>
                <a:cs typeface="Arial"/>
              </a:rPr>
              <a:t>text </a:t>
            </a:r>
            <a:r>
              <a:rPr sz="2400" spc="15" dirty="0">
                <a:latin typeface="Arial"/>
                <a:cs typeface="Arial"/>
              </a:rPr>
              <a:t>format, </a:t>
            </a:r>
            <a:r>
              <a:rPr sz="2400" spc="10" dirty="0">
                <a:latin typeface="Arial"/>
                <a:cs typeface="Arial"/>
              </a:rPr>
              <a:t>then </a:t>
            </a:r>
            <a:r>
              <a:rPr sz="2400" spc="15" dirty="0">
                <a:latin typeface="Arial"/>
                <a:cs typeface="Arial"/>
              </a:rPr>
              <a:t>convert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it 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structurally </a:t>
            </a:r>
            <a:r>
              <a:rPr sz="2400" spc="-10" dirty="0">
                <a:latin typeface="Arial"/>
                <a:cs typeface="Arial"/>
              </a:rPr>
              <a:t>valid </a:t>
            </a:r>
            <a:r>
              <a:rPr sz="2400" spc="-30" dirty="0">
                <a:latin typeface="Arial"/>
                <a:cs typeface="Arial"/>
              </a:rPr>
              <a:t>XHTML </a:t>
            </a:r>
            <a:r>
              <a:rPr sz="2400" spc="-45" dirty="0">
                <a:latin typeface="Arial"/>
                <a:cs typeface="Arial"/>
              </a:rPr>
              <a:t>(or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30">
                <a:latin typeface="Arial"/>
                <a:cs typeface="Arial"/>
              </a:rPr>
              <a:t>HTML</a:t>
            </a:r>
            <a:r>
              <a:rPr sz="2400" spc="-30" smtClean="0">
                <a:latin typeface="Arial"/>
                <a:cs typeface="Arial"/>
              </a:rPr>
              <a:t>).</a:t>
            </a:r>
            <a:r>
              <a:rPr lang="en-US" sz="2400" spc="-30" dirty="0">
                <a:latin typeface="Arial"/>
                <a:cs typeface="Arial"/>
              </a:rPr>
              <a:t> </a:t>
            </a:r>
            <a:r>
              <a:rPr lang="en-US" sz="2400" spc="-30" dirty="0" smtClean="0">
                <a:latin typeface="Arial"/>
                <a:cs typeface="Arial"/>
              </a:rPr>
              <a:t>You control the display of the document; formatting words as bold or italic, adding images, and creating lists are just a few of the things we can do with Markdown.</a:t>
            </a:r>
            <a:endParaRPr sz="2400">
              <a:latin typeface="Arial"/>
              <a:cs typeface="Arial"/>
            </a:endParaRPr>
          </a:p>
          <a:p>
            <a:pPr marL="723900" indent="-266700">
              <a:lnSpc>
                <a:spcPct val="100000"/>
              </a:lnSpc>
              <a:spcBef>
                <a:spcPts val="1045"/>
              </a:spcBef>
              <a:buChar char="•"/>
              <a:tabLst>
                <a:tab pos="723900" algn="l"/>
              </a:tabLst>
            </a:pPr>
            <a:r>
              <a:rPr sz="2400" i="1" spc="-30" dirty="0">
                <a:latin typeface="Arial"/>
                <a:cs typeface="Arial"/>
              </a:rPr>
              <a:t>Thus, </a:t>
            </a:r>
            <a:r>
              <a:rPr sz="2400" i="1" spc="60" dirty="0">
                <a:latin typeface="Arial"/>
                <a:cs typeface="Arial"/>
              </a:rPr>
              <a:t>“Markdown” </a:t>
            </a:r>
            <a:r>
              <a:rPr sz="2400" i="1" spc="-25" dirty="0">
                <a:latin typeface="Arial"/>
                <a:cs typeface="Arial"/>
              </a:rPr>
              <a:t>is </a:t>
            </a:r>
            <a:r>
              <a:rPr sz="2400" i="1" spc="70" dirty="0">
                <a:latin typeface="Arial"/>
                <a:cs typeface="Arial"/>
              </a:rPr>
              <a:t>two </a:t>
            </a:r>
            <a:r>
              <a:rPr sz="2400" i="1" spc="10">
                <a:latin typeface="Arial"/>
                <a:cs typeface="Arial"/>
              </a:rPr>
              <a:t>things</a:t>
            </a:r>
            <a:r>
              <a:rPr sz="2400" i="1" spc="10" smtClean="0">
                <a:latin typeface="Arial"/>
                <a:cs typeface="Arial"/>
              </a:rPr>
              <a:t>:</a:t>
            </a:r>
            <a:endParaRPr lang="en-US" sz="2400" i="1" spc="1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spcBef>
                <a:spcPts val="1045"/>
              </a:spcBef>
              <a:buFont typeface="+mj-lt"/>
              <a:buAutoNum type="arabicPeriod"/>
              <a:tabLst>
                <a:tab pos="723900" algn="l"/>
              </a:tabLst>
            </a:pPr>
            <a:r>
              <a:rPr sz="2400" i="1" spc="10" smtClean="0">
                <a:latin typeface="Arial"/>
                <a:cs typeface="Arial"/>
              </a:rPr>
              <a:t> </a:t>
            </a:r>
            <a:r>
              <a:rPr sz="2400" i="1" spc="-120" smtClean="0">
                <a:latin typeface="Arial"/>
                <a:cs typeface="Arial"/>
              </a:rPr>
              <a:t> </a:t>
            </a:r>
            <a:r>
              <a:rPr lang="en-US" sz="2400" spc="-90" dirty="0">
                <a:latin typeface="Arial"/>
                <a:cs typeface="Arial"/>
              </a:rPr>
              <a:t>A</a:t>
            </a:r>
            <a:r>
              <a:rPr sz="2400" spc="-9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plain </a:t>
            </a:r>
            <a:r>
              <a:rPr sz="2400" spc="20" dirty="0">
                <a:latin typeface="Arial"/>
                <a:cs typeface="Arial"/>
              </a:rPr>
              <a:t>text </a:t>
            </a:r>
            <a:r>
              <a:rPr sz="2400" spc="25" dirty="0">
                <a:latin typeface="Arial"/>
                <a:cs typeface="Arial"/>
              </a:rPr>
              <a:t>formatting </a:t>
            </a:r>
            <a:r>
              <a:rPr sz="2400" spc="-20" dirty="0">
                <a:latin typeface="Arial"/>
                <a:cs typeface="Arial"/>
              </a:rPr>
              <a:t>syntax</a:t>
            </a:r>
            <a:r>
              <a:rPr sz="2400" spc="-20">
                <a:latin typeface="Arial"/>
                <a:cs typeface="Arial"/>
              </a:rPr>
              <a:t>; </a:t>
            </a:r>
            <a:r>
              <a:rPr lang="en-US" sz="2400" spc="-20" dirty="0" smtClean="0">
                <a:latin typeface="Arial"/>
                <a:cs typeface="Arial"/>
              </a:rPr>
              <a:t>     </a:t>
            </a:r>
            <a:r>
              <a:rPr sz="2400" spc="-5" smtClean="0">
                <a:latin typeface="Arial"/>
                <a:cs typeface="Arial"/>
              </a:rPr>
              <a:t>and</a:t>
            </a:r>
            <a:r>
              <a:rPr sz="2400" spc="114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914400" marR="100965" indent="-457200">
              <a:lnSpc>
                <a:spcPct val="100499"/>
              </a:lnSpc>
              <a:spcBef>
                <a:spcPts val="1005"/>
              </a:spcBef>
              <a:buFont typeface="+mj-lt"/>
              <a:buAutoNum type="arabicPeriod"/>
              <a:tabLst>
                <a:tab pos="723900" algn="l"/>
              </a:tabLst>
            </a:pPr>
            <a:r>
              <a:rPr lang="en-US" sz="2400" spc="-45" dirty="0" smtClean="0">
                <a:latin typeface="Arial"/>
                <a:cs typeface="Arial"/>
              </a:rPr>
              <a:t> </a:t>
            </a:r>
            <a:r>
              <a:rPr sz="2400" spc="-45" smtClean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overriding design </a:t>
            </a:r>
            <a:r>
              <a:rPr sz="2400" spc="-5" dirty="0">
                <a:latin typeface="Arial"/>
                <a:cs typeface="Arial"/>
              </a:rPr>
              <a:t>goal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5" dirty="0">
                <a:latin typeface="Arial"/>
                <a:cs typeface="Arial"/>
              </a:rPr>
              <a:t>Markdown’s </a:t>
            </a:r>
            <a:r>
              <a:rPr sz="2400" spc="25" dirty="0">
                <a:latin typeface="Arial"/>
                <a:cs typeface="Arial"/>
              </a:rPr>
              <a:t>formatting </a:t>
            </a:r>
            <a:r>
              <a:rPr sz="2400" spc="-25" dirty="0">
                <a:latin typeface="Arial"/>
                <a:cs typeface="Arial"/>
              </a:rPr>
              <a:t>syntax is </a:t>
            </a:r>
            <a:r>
              <a:rPr sz="2400" spc="65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make </a:t>
            </a:r>
            <a:r>
              <a:rPr sz="2400" spc="40" dirty="0">
                <a:latin typeface="Arial"/>
                <a:cs typeface="Arial"/>
              </a:rPr>
              <a:t>it </a:t>
            </a:r>
            <a:r>
              <a:rPr sz="2400" spc="-70" dirty="0">
                <a:latin typeface="Arial"/>
                <a:cs typeface="Arial"/>
              </a:rPr>
              <a:t>as  </a:t>
            </a:r>
            <a:r>
              <a:rPr sz="2400" spc="-20" dirty="0">
                <a:latin typeface="Arial"/>
                <a:cs typeface="Arial"/>
              </a:rPr>
              <a:t>readable </a:t>
            </a:r>
            <a:r>
              <a:rPr sz="2400" spc="-70" dirty="0">
                <a:latin typeface="Arial"/>
                <a:cs typeface="Arial"/>
              </a:rPr>
              <a:t>as </a:t>
            </a:r>
            <a:r>
              <a:rPr sz="2400" spc="5" dirty="0">
                <a:latin typeface="Arial"/>
                <a:cs typeface="Arial"/>
              </a:rPr>
              <a:t>possible.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idea </a:t>
            </a:r>
            <a:r>
              <a:rPr sz="2400" spc="-25" dirty="0">
                <a:latin typeface="Arial"/>
                <a:cs typeface="Arial"/>
              </a:rPr>
              <a:t>is </a:t>
            </a:r>
            <a:r>
              <a:rPr sz="2400" spc="20" dirty="0">
                <a:latin typeface="Arial"/>
                <a:cs typeface="Arial"/>
              </a:rPr>
              <a:t>that </a:t>
            </a:r>
            <a:r>
              <a:rPr sz="2400" spc="-90" dirty="0">
                <a:latin typeface="Arial"/>
                <a:cs typeface="Arial"/>
              </a:rPr>
              <a:t>a </a:t>
            </a:r>
            <a:r>
              <a:rPr sz="2400" spc="30" dirty="0">
                <a:latin typeface="Arial"/>
                <a:cs typeface="Arial"/>
              </a:rPr>
              <a:t>Markdown-formatted </a:t>
            </a:r>
            <a:r>
              <a:rPr sz="2400" spc="35" dirty="0">
                <a:latin typeface="Arial"/>
                <a:cs typeface="Arial"/>
              </a:rPr>
              <a:t>document </a:t>
            </a:r>
            <a:r>
              <a:rPr sz="2400" spc="10" dirty="0">
                <a:latin typeface="Arial"/>
                <a:cs typeface="Arial"/>
              </a:rPr>
              <a:t>should  </a:t>
            </a:r>
            <a:r>
              <a:rPr sz="2400" spc="20" dirty="0">
                <a:latin typeface="Arial"/>
                <a:cs typeface="Arial"/>
              </a:rPr>
              <a:t>be </a:t>
            </a:r>
            <a:r>
              <a:rPr sz="2400" spc="5" dirty="0">
                <a:latin typeface="Arial"/>
                <a:cs typeface="Arial"/>
              </a:rPr>
              <a:t>publishable </a:t>
            </a:r>
            <a:r>
              <a:rPr sz="2400" spc="-10" dirty="0">
                <a:latin typeface="Arial"/>
                <a:cs typeface="Arial"/>
              </a:rPr>
              <a:t>as-is, </a:t>
            </a:r>
            <a:r>
              <a:rPr sz="2400" spc="-7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plain </a:t>
            </a:r>
            <a:r>
              <a:rPr sz="2400" spc="15" dirty="0">
                <a:latin typeface="Arial"/>
                <a:cs typeface="Arial"/>
              </a:rPr>
              <a:t>text, </a:t>
            </a:r>
            <a:r>
              <a:rPr sz="2400" spc="40" dirty="0">
                <a:latin typeface="Arial"/>
                <a:cs typeface="Arial"/>
              </a:rPr>
              <a:t>without </a:t>
            </a:r>
            <a:r>
              <a:rPr sz="2400" spc="10" dirty="0">
                <a:latin typeface="Arial"/>
                <a:cs typeface="Arial"/>
              </a:rPr>
              <a:t>looking </a:t>
            </a:r>
            <a:r>
              <a:rPr sz="2400" spc="-25" dirty="0">
                <a:latin typeface="Arial"/>
                <a:cs typeface="Arial"/>
              </a:rPr>
              <a:t>like </a:t>
            </a:r>
            <a:r>
              <a:rPr sz="2400" spc="-5" dirty="0">
                <a:latin typeface="Arial"/>
                <a:cs typeface="Arial"/>
              </a:rPr>
              <a:t>it’s been </a:t>
            </a:r>
            <a:r>
              <a:rPr sz="2400" spc="-10" dirty="0">
                <a:latin typeface="Arial"/>
                <a:cs typeface="Arial"/>
              </a:rPr>
              <a:t>marked </a:t>
            </a:r>
            <a:r>
              <a:rPr sz="2400" spc="40" dirty="0">
                <a:latin typeface="Arial"/>
                <a:cs typeface="Arial"/>
              </a:rPr>
              <a:t>up with  </a:t>
            </a:r>
            <a:r>
              <a:rPr sz="2400" spc="-5" dirty="0">
                <a:latin typeface="Arial"/>
                <a:cs typeface="Arial"/>
              </a:rPr>
              <a:t>tags </a:t>
            </a:r>
            <a:r>
              <a:rPr sz="2400" spc="20" dirty="0">
                <a:latin typeface="Arial"/>
                <a:cs typeface="Arial"/>
              </a:rPr>
              <a:t>or </a:t>
            </a:r>
            <a:r>
              <a:rPr sz="2400" spc="25" dirty="0">
                <a:latin typeface="Arial"/>
                <a:cs typeface="Arial"/>
              </a:rPr>
              <a:t>formatting </a:t>
            </a:r>
            <a:r>
              <a:rPr sz="2400" spc="15" dirty="0">
                <a:latin typeface="Arial"/>
                <a:cs typeface="Arial"/>
              </a:rPr>
              <a:t>instructions. </a:t>
            </a:r>
            <a:r>
              <a:rPr sz="2400" spc="-20" dirty="0">
                <a:latin typeface="Arial"/>
                <a:cs typeface="Arial"/>
              </a:rPr>
              <a:t>While </a:t>
            </a:r>
            <a:r>
              <a:rPr sz="2400" spc="5" dirty="0">
                <a:latin typeface="Arial"/>
                <a:cs typeface="Arial"/>
              </a:rPr>
              <a:t>Markdown’s </a:t>
            </a:r>
            <a:r>
              <a:rPr sz="2400" spc="-25" dirty="0">
                <a:latin typeface="Arial"/>
                <a:cs typeface="Arial"/>
              </a:rPr>
              <a:t>syntax </a:t>
            </a:r>
            <a:r>
              <a:rPr sz="2400" spc="-45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been </a:t>
            </a:r>
            <a:r>
              <a:rPr sz="2400" spc="10" dirty="0">
                <a:latin typeface="Arial"/>
                <a:cs typeface="Arial"/>
              </a:rPr>
              <a:t>influenced </a:t>
            </a:r>
            <a:r>
              <a:rPr sz="2400" spc="20" dirty="0">
                <a:latin typeface="Arial"/>
                <a:cs typeface="Arial"/>
              </a:rPr>
              <a:t>by  </a:t>
            </a:r>
            <a:r>
              <a:rPr sz="2400" spc="-40" dirty="0">
                <a:latin typeface="Arial"/>
                <a:cs typeface="Arial"/>
              </a:rPr>
              <a:t>several </a:t>
            </a:r>
            <a:r>
              <a:rPr sz="2400" spc="-5" dirty="0">
                <a:latin typeface="Arial"/>
                <a:cs typeface="Arial"/>
              </a:rPr>
              <a:t>existing </a:t>
            </a:r>
            <a:r>
              <a:rPr sz="2400" spc="40" dirty="0">
                <a:latin typeface="Arial"/>
                <a:cs typeface="Arial"/>
              </a:rPr>
              <a:t>text-to-HTML </a:t>
            </a:r>
            <a:r>
              <a:rPr sz="2400" spc="5" dirty="0">
                <a:latin typeface="Arial"/>
                <a:cs typeface="Arial"/>
              </a:rPr>
              <a:t>filters,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single </a:t>
            </a:r>
            <a:r>
              <a:rPr sz="2400" spc="20" dirty="0">
                <a:latin typeface="Arial"/>
                <a:cs typeface="Arial"/>
              </a:rPr>
              <a:t>biggest </a:t>
            </a:r>
            <a:r>
              <a:rPr sz="2400" spc="-5" dirty="0">
                <a:latin typeface="Arial"/>
                <a:cs typeface="Arial"/>
              </a:rPr>
              <a:t>source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5" dirty="0">
                <a:latin typeface="Arial"/>
                <a:cs typeface="Arial"/>
              </a:rPr>
              <a:t>inspiration </a:t>
            </a:r>
            <a:r>
              <a:rPr sz="2400" spc="25" dirty="0">
                <a:latin typeface="Arial"/>
                <a:cs typeface="Arial"/>
              </a:rPr>
              <a:t>for  </a:t>
            </a:r>
            <a:r>
              <a:rPr sz="2400" spc="5" dirty="0">
                <a:latin typeface="Arial"/>
                <a:cs typeface="Arial"/>
              </a:rPr>
              <a:t>Markdown’s </a:t>
            </a:r>
            <a:r>
              <a:rPr sz="2400" spc="-25" dirty="0">
                <a:latin typeface="Arial"/>
                <a:cs typeface="Arial"/>
              </a:rPr>
              <a:t>syntax is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0" dirty="0">
                <a:latin typeface="Arial"/>
                <a:cs typeface="Arial"/>
              </a:rPr>
              <a:t>format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plain </a:t>
            </a:r>
            <a:r>
              <a:rPr sz="2400" spc="20" dirty="0">
                <a:latin typeface="Arial"/>
                <a:cs typeface="Arial"/>
              </a:rPr>
              <a:t>text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email.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2D9259B-0092-42A8-9DDF-9A201F14C84F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7600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0" dirty="0">
                <a:latin typeface="Arial"/>
                <a:cs typeface="Arial"/>
              </a:rPr>
              <a:t>Markdown </a:t>
            </a:r>
            <a:r>
              <a:rPr sz="4200" b="0" spc="-120" dirty="0">
                <a:latin typeface="Arial"/>
                <a:cs typeface="Arial"/>
              </a:rPr>
              <a:t>is</a:t>
            </a:r>
            <a:r>
              <a:rPr sz="4200" b="0" spc="-10" dirty="0">
                <a:latin typeface="Arial"/>
                <a:cs typeface="Arial"/>
              </a:rPr>
              <a:t> </a:t>
            </a:r>
            <a:r>
              <a:rPr sz="4200" b="0" spc="-135" dirty="0">
                <a:latin typeface="Arial"/>
                <a:cs typeface="Arial"/>
              </a:rPr>
              <a:t>Everywhere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94795" cy="42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20" dirty="0">
                <a:latin typeface="Arial"/>
                <a:cs typeface="Arial"/>
              </a:rPr>
              <a:t>proved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be </a:t>
            </a:r>
            <a:r>
              <a:rPr sz="2600" spc="-15" dirty="0">
                <a:latin typeface="Arial"/>
                <a:cs typeface="Arial"/>
              </a:rPr>
              <a:t>very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popular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18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40" dirty="0">
                <a:latin typeface="Arial"/>
                <a:cs typeface="Arial"/>
              </a:rPr>
              <a:t>Support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-20" dirty="0">
                <a:latin typeface="Arial"/>
                <a:cs typeface="Arial"/>
              </a:rPr>
              <a:t>has </a:t>
            </a:r>
            <a:r>
              <a:rPr sz="2600" spc="60" dirty="0">
                <a:latin typeface="Arial"/>
                <a:cs typeface="Arial"/>
              </a:rPr>
              <a:t>popped </a:t>
            </a:r>
            <a:r>
              <a:rPr sz="2600" spc="45" dirty="0">
                <a:latin typeface="Arial"/>
                <a:cs typeface="Arial"/>
              </a:rPr>
              <a:t>up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20" dirty="0">
                <a:latin typeface="Arial"/>
                <a:cs typeface="Arial"/>
              </a:rPr>
              <a:t>all </a:t>
            </a:r>
            <a:r>
              <a:rPr sz="2600" spc="25" dirty="0">
                <a:latin typeface="Arial"/>
                <a:cs typeface="Arial"/>
              </a:rPr>
              <a:t>sorts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places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18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There are </a:t>
            </a:r>
            <a:r>
              <a:rPr sz="2600" spc="35" dirty="0">
                <a:latin typeface="Arial"/>
                <a:cs typeface="Arial"/>
              </a:rPr>
              <a:t>dedicated markdown </a:t>
            </a:r>
            <a:r>
              <a:rPr sz="2600" spc="20" dirty="0">
                <a:latin typeface="Arial"/>
                <a:cs typeface="Arial"/>
              </a:rPr>
              <a:t>editors; GitHub </a:t>
            </a:r>
            <a:r>
              <a:rPr sz="2600" spc="-15" dirty="0">
                <a:latin typeface="Arial"/>
                <a:cs typeface="Arial"/>
              </a:rPr>
              <a:t>uses </a:t>
            </a:r>
            <a:r>
              <a:rPr sz="2600" spc="45">
                <a:latin typeface="Arial"/>
                <a:cs typeface="Arial"/>
              </a:rPr>
              <a:t>it</a:t>
            </a:r>
            <a:r>
              <a:rPr sz="2600" spc="20">
                <a:latin typeface="Arial"/>
                <a:cs typeface="Arial"/>
              </a:rPr>
              <a:t> </a:t>
            </a:r>
            <a:r>
              <a:rPr sz="2600" spc="-5" smtClean="0">
                <a:latin typeface="Arial"/>
                <a:cs typeface="Arial"/>
              </a:rPr>
              <a:t>extensively</a:t>
            </a:r>
            <a:r>
              <a:rPr lang="en-US" sz="2600" spc="-5" dirty="0" smtClean="0">
                <a:latin typeface="Arial"/>
                <a:cs typeface="Arial"/>
              </a:rPr>
              <a:t>(</a:t>
            </a:r>
            <a:r>
              <a:rPr lang="en-US" sz="2600" spc="-5" dirty="0" err="1" smtClean="0">
                <a:latin typeface="Arial"/>
                <a:cs typeface="Arial"/>
              </a:rPr>
              <a:t>Atom,Jupyter</a:t>
            </a:r>
            <a:r>
              <a:rPr lang="en-US" sz="2600" spc="-5" dirty="0" smtClean="0">
                <a:latin typeface="Arial"/>
                <a:cs typeface="Arial"/>
              </a:rPr>
              <a:t> Notebook)</a:t>
            </a:r>
            <a:endParaRPr sz="2600">
              <a:latin typeface="Arial"/>
              <a:cs typeface="Arial"/>
            </a:endParaRPr>
          </a:p>
          <a:p>
            <a:pPr marL="1168400" marR="5080" lvl="2" indent="-266700">
              <a:lnSpc>
                <a:spcPct val="102600"/>
              </a:lnSpc>
              <a:spcBef>
                <a:spcPts val="1795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50" dirty="0">
                <a:latin typeface="Arial"/>
                <a:cs typeface="Arial"/>
              </a:rPr>
              <a:t>There are </a:t>
            </a:r>
            <a:r>
              <a:rPr sz="2600" dirty="0">
                <a:latin typeface="Arial"/>
                <a:cs typeface="Arial"/>
              </a:rPr>
              <a:t>many </a:t>
            </a:r>
            <a:r>
              <a:rPr sz="2600" spc="35" dirty="0">
                <a:latin typeface="Arial"/>
                <a:cs typeface="Arial"/>
              </a:rPr>
              <a:t>blogging </a:t>
            </a:r>
            <a:r>
              <a:rPr sz="2600" spc="10" dirty="0">
                <a:latin typeface="Arial"/>
                <a:cs typeface="Arial"/>
              </a:rPr>
              <a:t>systems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20" dirty="0">
                <a:latin typeface="Arial"/>
                <a:cs typeface="Arial"/>
              </a:rPr>
              <a:t>will </a:t>
            </a:r>
            <a:r>
              <a:rPr sz="2600" spc="45" dirty="0">
                <a:latin typeface="Arial"/>
                <a:cs typeface="Arial"/>
              </a:rPr>
              <a:t>accept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markdown-formatted  </a:t>
            </a:r>
            <a:r>
              <a:rPr sz="2600" spc="10" dirty="0">
                <a:latin typeface="Arial"/>
                <a:cs typeface="Arial"/>
              </a:rPr>
              <a:t>articles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25" dirty="0">
                <a:latin typeface="Arial"/>
                <a:cs typeface="Arial"/>
              </a:rPr>
              <a:t>convert </a:t>
            </a:r>
            <a:r>
              <a:rPr sz="2600" spc="20" dirty="0">
                <a:latin typeface="Arial"/>
                <a:cs typeface="Arial"/>
              </a:rPr>
              <a:t>them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>
                <a:latin typeface="Arial"/>
                <a:cs typeface="Arial"/>
              </a:rPr>
              <a:t>HTML</a:t>
            </a:r>
            <a:r>
              <a:rPr sz="2600" spc="-145">
                <a:latin typeface="Arial"/>
                <a:cs typeface="Arial"/>
              </a:rPr>
              <a:t> </a:t>
            </a:r>
            <a:r>
              <a:rPr sz="2600" spc="15" smtClean="0">
                <a:latin typeface="Arial"/>
                <a:cs typeface="Arial"/>
              </a:rPr>
              <a:t>automatically</a:t>
            </a:r>
            <a:r>
              <a:rPr lang="en-US" sz="2600" spc="15" dirty="0" smtClean="0">
                <a:latin typeface="Arial"/>
                <a:cs typeface="Arial"/>
              </a:rPr>
              <a:t>(</a:t>
            </a:r>
            <a:r>
              <a:rPr lang="en-US" sz="2600" spc="15" dirty="0" err="1" smtClean="0">
                <a:latin typeface="Arial"/>
                <a:cs typeface="Arial"/>
              </a:rPr>
              <a:t>Gitter</a:t>
            </a:r>
            <a:r>
              <a:rPr lang="en-US" sz="2600" spc="15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279400" marR="263525" indent="-266700">
              <a:lnSpc>
                <a:spcPct val="102600"/>
              </a:lnSpc>
              <a:spcBef>
                <a:spcPts val="18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40" smtClean="0">
                <a:latin typeface="Arial"/>
                <a:cs typeface="Arial"/>
              </a:rPr>
              <a:t>Markdown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20" dirty="0">
                <a:latin typeface="Arial"/>
                <a:cs typeface="Arial"/>
              </a:rPr>
              <a:t>thus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30" dirty="0">
                <a:latin typeface="Arial"/>
                <a:cs typeface="Arial"/>
              </a:rPr>
              <a:t>project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50" dirty="0">
                <a:latin typeface="Arial"/>
                <a:cs typeface="Arial"/>
              </a:rPr>
              <a:t>“scratched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spc="85" dirty="0">
                <a:latin typeface="Arial"/>
                <a:cs typeface="Arial"/>
              </a:rPr>
              <a:t>itch” </a:t>
            </a:r>
            <a:r>
              <a:rPr sz="2600" spc="30" dirty="0">
                <a:latin typeface="Arial"/>
                <a:cs typeface="Arial"/>
              </a:rPr>
              <a:t>for </a:t>
            </a:r>
            <a:r>
              <a:rPr sz="2600" spc="20" dirty="0">
                <a:latin typeface="Arial"/>
                <a:cs typeface="Arial"/>
              </a:rPr>
              <a:t>John </a:t>
            </a:r>
            <a:r>
              <a:rPr sz="2600" spc="-35" dirty="0">
                <a:latin typeface="Arial"/>
                <a:cs typeface="Arial"/>
              </a:rPr>
              <a:t>Gruber. </a:t>
            </a:r>
            <a:r>
              <a:rPr sz="2600" spc="20" dirty="0">
                <a:latin typeface="Arial"/>
                <a:cs typeface="Arial"/>
              </a:rPr>
              <a:t>It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an  </a:t>
            </a:r>
            <a:r>
              <a:rPr sz="2600" spc="5" dirty="0">
                <a:latin typeface="Arial"/>
                <a:cs typeface="Arial"/>
              </a:rPr>
              <a:t>example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40" dirty="0">
                <a:latin typeface="Arial"/>
                <a:cs typeface="Arial"/>
              </a:rPr>
              <a:t>“eating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45" dirty="0">
                <a:latin typeface="Arial"/>
                <a:cs typeface="Arial"/>
              </a:rPr>
              <a:t>own </a:t>
            </a:r>
            <a:r>
              <a:rPr sz="2600" spc="60" dirty="0">
                <a:latin typeface="Arial"/>
                <a:cs typeface="Arial"/>
              </a:rPr>
              <a:t>dog </a:t>
            </a:r>
            <a:r>
              <a:rPr sz="2600" spc="75" dirty="0">
                <a:latin typeface="Arial"/>
                <a:cs typeface="Arial"/>
              </a:rPr>
              <a:t>food”: </a:t>
            </a:r>
            <a:r>
              <a:rPr sz="2600" spc="5" dirty="0">
                <a:latin typeface="Arial"/>
                <a:cs typeface="Arial"/>
              </a:rPr>
              <a:t>using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45" dirty="0">
                <a:latin typeface="Arial"/>
                <a:cs typeface="Arial"/>
              </a:rPr>
              <a:t>own </a:t>
            </a:r>
            <a:r>
              <a:rPr sz="2600" spc="15">
                <a:latin typeface="Arial"/>
                <a:cs typeface="Arial"/>
              </a:rPr>
              <a:t>software</a:t>
            </a:r>
            <a:r>
              <a:rPr sz="2600" spc="-325">
                <a:latin typeface="Arial"/>
                <a:cs typeface="Arial"/>
              </a:rPr>
              <a:t> </a:t>
            </a:r>
            <a:r>
              <a:rPr sz="2600" spc="5" smtClean="0">
                <a:latin typeface="Arial"/>
                <a:cs typeface="Arial"/>
              </a:rPr>
              <a:t>daily</a:t>
            </a:r>
            <a:r>
              <a:rPr lang="en-US" sz="2600" spc="5" dirty="0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C9983B8-3C28-4CC2-99FD-B1F45D7E23CD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55092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85" dirty="0">
                <a:latin typeface="Arial"/>
                <a:cs typeface="Arial"/>
              </a:rPr>
              <a:t>Trying </a:t>
            </a:r>
            <a:r>
              <a:rPr sz="4200" b="0" spc="-5" dirty="0">
                <a:latin typeface="Arial"/>
                <a:cs typeface="Arial"/>
              </a:rPr>
              <a:t>out </a:t>
            </a:r>
            <a:r>
              <a:rPr sz="4200" b="0" spc="-55" dirty="0">
                <a:latin typeface="Arial"/>
                <a:cs typeface="Arial"/>
              </a:rPr>
              <a:t>the</a:t>
            </a:r>
            <a:r>
              <a:rPr sz="4200" b="0" spc="140" dirty="0">
                <a:latin typeface="Arial"/>
                <a:cs typeface="Arial"/>
              </a:rPr>
              <a:t> </a:t>
            </a:r>
            <a:r>
              <a:rPr sz="4200" b="0" spc="-110" dirty="0">
                <a:latin typeface="Arial"/>
                <a:cs typeface="Arial"/>
              </a:rPr>
              <a:t>Examples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353165" cy="509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15" dirty="0">
                <a:latin typeface="Arial"/>
                <a:cs typeface="Arial"/>
              </a:rPr>
              <a:t>Note: </a:t>
            </a: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30" dirty="0">
                <a:latin typeface="Arial"/>
                <a:cs typeface="Arial"/>
              </a:rPr>
              <a:t>try </a:t>
            </a:r>
            <a:r>
              <a:rPr sz="2600" spc="45" dirty="0">
                <a:latin typeface="Arial"/>
                <a:cs typeface="Arial"/>
              </a:rPr>
              <a:t>out </a:t>
            </a:r>
            <a:r>
              <a:rPr sz="2600" spc="-20" dirty="0">
                <a:latin typeface="Arial"/>
                <a:cs typeface="Arial"/>
              </a:rPr>
              <a:t>any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examples </a:t>
            </a:r>
            <a:r>
              <a:rPr sz="2600" spc="25" dirty="0">
                <a:latin typeface="Arial"/>
                <a:cs typeface="Arial"/>
              </a:rPr>
              <a:t>shown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20" dirty="0">
                <a:latin typeface="Arial"/>
                <a:cs typeface="Arial"/>
              </a:rPr>
              <a:t>this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lecture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Head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&lt;</a:t>
            </a:r>
            <a:r>
              <a:rPr sz="26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http://daringfireball.net/projects/markdown/dingus</a:t>
            </a:r>
            <a:r>
              <a:rPr sz="2600" spc="35" dirty="0"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-5" dirty="0">
                <a:latin typeface="Arial"/>
                <a:cs typeface="Arial"/>
              </a:rPr>
              <a:t>also </a:t>
            </a:r>
            <a:r>
              <a:rPr sz="2600" spc="45" dirty="0">
                <a:latin typeface="Arial"/>
                <a:cs typeface="Arial"/>
              </a:rPr>
              <a:t>go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GitHub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20" dirty="0">
                <a:latin typeface="Arial"/>
                <a:cs typeface="Arial"/>
              </a:rPr>
              <a:t>Create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new repo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ask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-25" dirty="0">
                <a:latin typeface="Arial"/>
                <a:cs typeface="Arial"/>
              </a:rPr>
              <a:t>have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30" dirty="0">
                <a:latin typeface="Arial"/>
                <a:cs typeface="Arial"/>
              </a:rPr>
              <a:t>README.md </a:t>
            </a:r>
            <a:r>
              <a:rPr sz="2600" spc="-5" dirty="0">
                <a:latin typeface="Arial"/>
                <a:cs typeface="Arial"/>
              </a:rPr>
              <a:t>file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created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10" dirty="0">
                <a:latin typeface="Arial"/>
                <a:cs typeface="Arial"/>
              </a:rPr>
              <a:t>Edit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-30" dirty="0">
                <a:latin typeface="Arial"/>
                <a:cs typeface="Arial"/>
              </a:rPr>
              <a:t>README.md </a:t>
            </a:r>
            <a:r>
              <a:rPr sz="2600" spc="-5" dirty="0">
                <a:latin typeface="Arial"/>
                <a:cs typeface="Arial"/>
              </a:rPr>
              <a:t>file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5" dirty="0">
                <a:latin typeface="Arial"/>
                <a:cs typeface="Arial"/>
              </a:rPr>
              <a:t>contain </a:t>
            </a:r>
            <a:r>
              <a:rPr sz="2600" spc="-20" dirty="0">
                <a:latin typeface="Arial"/>
                <a:cs typeface="Arial"/>
              </a:rPr>
              <a:t>any </a:t>
            </a:r>
            <a:r>
              <a:rPr sz="2600" spc="40" dirty="0">
                <a:latin typeface="Arial"/>
                <a:cs typeface="Arial"/>
              </a:rPr>
              <a:t>Markdown </a:t>
            </a:r>
            <a:r>
              <a:rPr sz="2600" spc="15" dirty="0">
                <a:latin typeface="Arial"/>
                <a:cs typeface="Arial"/>
              </a:rPr>
              <a:t>you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want</a:t>
            </a:r>
            <a:endParaRPr sz="2600">
              <a:latin typeface="Arial"/>
              <a:cs typeface="Arial"/>
            </a:endParaRPr>
          </a:p>
          <a:p>
            <a:pPr marL="1612900" lvl="3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612265" algn="l"/>
                <a:tab pos="1612900" algn="l"/>
              </a:tabLst>
            </a:pPr>
            <a:r>
              <a:rPr sz="2600" spc="15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35" dirty="0">
                <a:latin typeface="Arial"/>
                <a:cs typeface="Arial"/>
              </a:rPr>
              <a:t>flip </a:t>
            </a:r>
            <a:r>
              <a:rPr sz="2600" spc="-5" dirty="0">
                <a:latin typeface="Arial"/>
                <a:cs typeface="Arial"/>
              </a:rPr>
              <a:t>over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15" dirty="0">
                <a:latin typeface="Arial"/>
                <a:cs typeface="Arial"/>
              </a:rPr>
              <a:t>the “Preview </a:t>
            </a:r>
            <a:r>
              <a:rPr sz="2600" spc="35" dirty="0">
                <a:latin typeface="Arial"/>
                <a:cs typeface="Arial"/>
              </a:rPr>
              <a:t>changes”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tab</a:t>
            </a:r>
            <a:endParaRPr sz="2600">
              <a:latin typeface="Arial"/>
              <a:cs typeface="Arial"/>
            </a:endParaRPr>
          </a:p>
          <a:p>
            <a:pPr marL="1168400" marR="5080" lvl="2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-25" dirty="0">
                <a:latin typeface="Arial"/>
                <a:cs typeface="Arial"/>
              </a:rPr>
              <a:t>Each </a:t>
            </a:r>
            <a:r>
              <a:rPr sz="2600" spc="20" dirty="0">
                <a:latin typeface="Arial"/>
                <a:cs typeface="Arial"/>
              </a:rPr>
              <a:t>time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45" dirty="0">
                <a:latin typeface="Arial"/>
                <a:cs typeface="Arial"/>
              </a:rPr>
              <a:t>switch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35" dirty="0">
                <a:latin typeface="Arial"/>
                <a:cs typeface="Arial"/>
              </a:rPr>
              <a:t>that tab, </a:t>
            </a:r>
            <a:r>
              <a:rPr sz="2600" spc="20" dirty="0">
                <a:latin typeface="Arial"/>
                <a:cs typeface="Arial"/>
              </a:rPr>
              <a:t>Github converts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40" dirty="0">
                <a:latin typeface="Arial"/>
                <a:cs typeface="Arial"/>
              </a:rPr>
              <a:t>Markdown</a:t>
            </a:r>
            <a:r>
              <a:rPr sz="2600" spc="-24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that 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25" dirty="0">
                <a:latin typeface="Arial"/>
                <a:cs typeface="Arial"/>
              </a:rPr>
              <a:t>wrote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HTML </a:t>
            </a:r>
            <a:r>
              <a:rPr sz="2600" spc="15" dirty="0">
                <a:latin typeface="Arial"/>
                <a:cs typeface="Arial"/>
              </a:rPr>
              <a:t>and displays 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results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7FF475-24DA-44EA-9FFA-6BF1B3E6C3F4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079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14" dirty="0">
                <a:latin typeface="Arial"/>
                <a:cs typeface="Arial"/>
              </a:rPr>
              <a:t> </a:t>
            </a:r>
            <a:r>
              <a:rPr sz="4200" b="0" spc="-340" dirty="0">
                <a:latin typeface="Arial"/>
                <a:cs typeface="Arial"/>
              </a:rPr>
              <a:t>(I)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53520" cy="621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Paragraphs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paragraph </a:t>
            </a:r>
            <a:r>
              <a:rPr sz="2600" spc="-5" dirty="0">
                <a:latin typeface="Arial"/>
                <a:cs typeface="Arial"/>
              </a:rPr>
              <a:t>is one </a:t>
            </a:r>
            <a:r>
              <a:rPr sz="2600" spc="20" dirty="0">
                <a:latin typeface="Arial"/>
                <a:cs typeface="Arial"/>
              </a:rPr>
              <a:t>or </a:t>
            </a:r>
            <a:r>
              <a:rPr sz="2600" spc="-5" dirty="0">
                <a:latin typeface="Arial"/>
                <a:cs typeface="Arial"/>
              </a:rPr>
              <a:t>more </a:t>
            </a:r>
            <a:r>
              <a:rPr sz="2600" spc="20" dirty="0">
                <a:latin typeface="Arial"/>
                <a:cs typeface="Arial"/>
              </a:rPr>
              <a:t>consecutive </a:t>
            </a:r>
            <a:r>
              <a:rPr sz="2600" spc="-15" dirty="0">
                <a:latin typeface="Arial"/>
                <a:cs typeface="Arial"/>
              </a:rPr>
              <a:t>lines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text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create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10" dirty="0">
                <a:latin typeface="Arial"/>
                <a:cs typeface="Arial"/>
              </a:rPr>
              <a:t>new </a:t>
            </a:r>
            <a:r>
              <a:rPr sz="2600" spc="5" dirty="0">
                <a:latin typeface="Arial"/>
                <a:cs typeface="Arial"/>
              </a:rPr>
              <a:t>paragraph, </a:t>
            </a:r>
            <a:r>
              <a:rPr sz="2600" spc="-5" dirty="0">
                <a:latin typeface="Arial"/>
                <a:cs typeface="Arial"/>
              </a:rPr>
              <a:t>separate </a:t>
            </a:r>
            <a:r>
              <a:rPr sz="2600" spc="45" dirty="0">
                <a:latin typeface="Arial"/>
                <a:cs typeface="Arial"/>
              </a:rPr>
              <a:t>it </a:t>
            </a:r>
            <a:r>
              <a:rPr sz="2600" spc="20" dirty="0">
                <a:latin typeface="Arial"/>
                <a:cs typeface="Arial"/>
              </a:rPr>
              <a:t>from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previous paragraph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0" dirty="0">
                <a:latin typeface="Arial"/>
                <a:cs typeface="Arial"/>
              </a:rPr>
              <a:t>a  </a:t>
            </a:r>
            <a:r>
              <a:rPr sz="2600" spc="15" dirty="0">
                <a:latin typeface="Arial"/>
                <a:cs typeface="Arial"/>
              </a:rPr>
              <a:t>blank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line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10" dirty="0">
                <a:latin typeface="Arial"/>
                <a:cs typeface="Arial"/>
              </a:rPr>
              <a:t>&lt;p&gt;When </a:t>
            </a:r>
            <a:r>
              <a:rPr sz="2600" spc="20" dirty="0">
                <a:latin typeface="Arial"/>
                <a:cs typeface="Arial"/>
              </a:rPr>
              <a:t>converting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HTML,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paragraph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40" dirty="0">
                <a:latin typeface="Arial"/>
                <a:cs typeface="Arial"/>
              </a:rPr>
              <a:t>wrapped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b="1" dirty="0">
                <a:latin typeface="Arial"/>
                <a:cs typeface="Arial"/>
              </a:rPr>
              <a:t>p</a:t>
            </a:r>
            <a:r>
              <a:rPr sz="2600" b="1" spc="-65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tag&lt;/p&gt;</a:t>
            </a:r>
            <a:endParaRPr sz="260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5" dirty="0">
                <a:latin typeface="Arial"/>
                <a:cs typeface="Arial"/>
              </a:rPr>
              <a:t>Headings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00" dirty="0">
                <a:latin typeface="Arial"/>
                <a:cs typeface="Arial"/>
              </a:rPr>
              <a:t>You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5" dirty="0">
                <a:latin typeface="Arial"/>
                <a:cs typeface="Arial"/>
              </a:rPr>
              <a:t>specify </a:t>
            </a:r>
            <a:r>
              <a:rPr sz="2600" spc="5" dirty="0">
                <a:latin typeface="Arial"/>
                <a:cs typeface="Arial"/>
              </a:rPr>
              <a:t>headings </a:t>
            </a:r>
            <a:r>
              <a:rPr sz="2600" spc="-5" dirty="0">
                <a:latin typeface="Arial"/>
                <a:cs typeface="Arial"/>
              </a:rPr>
              <a:t>in one </a:t>
            </a:r>
            <a:r>
              <a:rPr sz="2600" spc="45" dirty="0">
                <a:latin typeface="Arial"/>
                <a:cs typeface="Arial"/>
              </a:rPr>
              <a:t>of </a:t>
            </a:r>
            <a:r>
              <a:rPr sz="2600" spc="75" dirty="0">
                <a:latin typeface="Arial"/>
                <a:cs typeface="Arial"/>
              </a:rPr>
              <a:t>two </a:t>
            </a:r>
            <a:r>
              <a:rPr sz="2600" spc="5" dirty="0">
                <a:latin typeface="Arial"/>
                <a:cs typeface="Arial"/>
              </a:rPr>
              <a:t>ways; </a:t>
            </a:r>
            <a:r>
              <a:rPr sz="2600" spc="20" dirty="0">
                <a:latin typeface="Arial"/>
                <a:cs typeface="Arial"/>
              </a:rPr>
              <a:t>I’ll </a:t>
            </a:r>
            <a:r>
              <a:rPr sz="2600" spc="15" dirty="0">
                <a:latin typeface="Arial"/>
                <a:cs typeface="Arial"/>
              </a:rPr>
              <a:t>cover </a:t>
            </a:r>
            <a:r>
              <a:rPr sz="2600" spc="-5" dirty="0">
                <a:latin typeface="Arial"/>
                <a:cs typeface="Arial"/>
              </a:rPr>
              <a:t>one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them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70" dirty="0">
                <a:latin typeface="Arial"/>
                <a:cs typeface="Arial"/>
              </a:rPr>
              <a:t>To </a:t>
            </a:r>
            <a:r>
              <a:rPr sz="2600" spc="25" dirty="0">
                <a:latin typeface="Arial"/>
                <a:cs typeface="Arial"/>
              </a:rPr>
              <a:t>specify </a:t>
            </a:r>
            <a:r>
              <a:rPr sz="2600" spc="35" dirty="0">
                <a:latin typeface="Arial"/>
                <a:cs typeface="Arial"/>
              </a:rPr>
              <a:t>that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15" dirty="0">
                <a:latin typeface="Arial"/>
                <a:cs typeface="Arial"/>
              </a:rPr>
              <a:t>line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heading,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45" dirty="0">
                <a:latin typeface="Arial"/>
                <a:cs typeface="Arial"/>
              </a:rPr>
              <a:t>it with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15" dirty="0">
                <a:latin typeface="Arial"/>
                <a:cs typeface="Arial"/>
              </a:rPr>
              <a:t>hash </a:t>
            </a:r>
            <a:r>
              <a:rPr sz="2600" spc="10" dirty="0">
                <a:latin typeface="Arial"/>
                <a:cs typeface="Arial"/>
              </a:rPr>
              <a:t>mark</a:t>
            </a:r>
            <a:r>
              <a:rPr sz="2600" spc="-38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(#)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heading </a:t>
            </a:r>
            <a:r>
              <a:rPr sz="2600" spc="-15" dirty="0">
                <a:latin typeface="Arial"/>
                <a:cs typeface="Arial"/>
              </a:rPr>
              <a:t>line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" dirty="0">
                <a:latin typeface="Arial"/>
                <a:cs typeface="Arial"/>
              </a:rPr>
              <a:t>1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6 </a:t>
            </a:r>
            <a:r>
              <a:rPr sz="2600" spc="-15" dirty="0">
                <a:latin typeface="Arial"/>
                <a:cs typeface="Arial"/>
              </a:rPr>
              <a:t>hash </a:t>
            </a:r>
            <a:r>
              <a:rPr sz="2600" spc="5" dirty="0">
                <a:latin typeface="Arial"/>
                <a:cs typeface="Arial"/>
              </a:rPr>
              <a:t>marks, </a:t>
            </a:r>
            <a:r>
              <a:rPr sz="2600" spc="25" dirty="0">
                <a:latin typeface="Arial"/>
                <a:cs typeface="Arial"/>
              </a:rPr>
              <a:t>corresponding </a:t>
            </a:r>
            <a:r>
              <a:rPr sz="2600" spc="70" dirty="0">
                <a:latin typeface="Arial"/>
                <a:cs typeface="Arial"/>
              </a:rPr>
              <a:t>to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HTML’s</a:t>
            </a:r>
            <a:endParaRPr sz="26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80"/>
              </a:spcBef>
            </a:pPr>
            <a:r>
              <a:rPr sz="2600" b="1" spc="-20" dirty="0">
                <a:latin typeface="Arial"/>
                <a:cs typeface="Arial"/>
              </a:rPr>
              <a:t>h1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b="1" spc="-20" dirty="0">
                <a:latin typeface="Arial"/>
                <a:cs typeface="Arial"/>
              </a:rPr>
              <a:t>h2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b="1" spc="-20" dirty="0">
                <a:latin typeface="Arial"/>
                <a:cs typeface="Arial"/>
              </a:rPr>
              <a:t>h3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b="1" spc="-20" dirty="0">
                <a:latin typeface="Arial"/>
                <a:cs typeface="Arial"/>
              </a:rPr>
              <a:t>h4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b="1" spc="-20" dirty="0">
                <a:latin typeface="Arial"/>
                <a:cs typeface="Arial"/>
              </a:rPr>
              <a:t>h5</a:t>
            </a:r>
            <a:r>
              <a:rPr sz="2600" spc="-20" dirty="0">
                <a:latin typeface="Arial"/>
                <a:cs typeface="Arial"/>
              </a:rPr>
              <a:t>, </a:t>
            </a:r>
            <a:r>
              <a:rPr sz="2600" spc="15" dirty="0">
                <a:latin typeface="Arial"/>
                <a:cs typeface="Arial"/>
              </a:rPr>
              <a:t>and </a:t>
            </a:r>
            <a:r>
              <a:rPr sz="2600" b="1" spc="-25" dirty="0">
                <a:latin typeface="Arial"/>
                <a:cs typeface="Arial"/>
              </a:rPr>
              <a:t>h6</a:t>
            </a:r>
            <a:r>
              <a:rPr sz="2600" b="1" spc="8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tags.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58EFF8C-DBDD-4601-90C4-C4542CAD8AE1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197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20" dirty="0">
                <a:latin typeface="Arial"/>
                <a:cs typeface="Arial"/>
              </a:rPr>
              <a:t> </a:t>
            </a:r>
            <a:r>
              <a:rPr sz="4200" b="0" spc="-315" dirty="0">
                <a:latin typeface="Arial"/>
                <a:cs typeface="Arial"/>
              </a:rPr>
              <a:t>(II)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673840" cy="618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35" dirty="0">
                <a:latin typeface="Arial"/>
                <a:cs typeface="Arial"/>
              </a:rPr>
              <a:t>Blockquotes</a:t>
            </a:r>
            <a:endParaRPr sz="2600">
              <a:latin typeface="Arial"/>
              <a:cs typeface="Arial"/>
            </a:endParaRPr>
          </a:p>
          <a:p>
            <a:pPr marL="723900" marR="5080" lvl="1" indent="-266700">
              <a:lnSpc>
                <a:spcPct val="102600"/>
              </a:lnSpc>
              <a:spcBef>
                <a:spcPts val="2395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</a:t>
            </a:r>
            <a:r>
              <a:rPr sz="2600" spc="-5" dirty="0">
                <a:latin typeface="Arial"/>
                <a:cs typeface="Arial"/>
              </a:rPr>
              <a:t>need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20" dirty="0">
                <a:latin typeface="Arial"/>
                <a:cs typeface="Arial"/>
              </a:rPr>
              <a:t>indicate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35" dirty="0">
                <a:latin typeface="Arial"/>
                <a:cs typeface="Arial"/>
              </a:rPr>
              <a:t>quotation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10" dirty="0">
                <a:latin typeface="Arial"/>
                <a:cs typeface="Arial"/>
              </a:rPr>
              <a:t>your </a:t>
            </a:r>
            <a:r>
              <a:rPr sz="2600" spc="35" dirty="0">
                <a:latin typeface="Arial"/>
                <a:cs typeface="Arial"/>
              </a:rPr>
              <a:t>document, </a:t>
            </a:r>
            <a:r>
              <a:rPr sz="2600" spc="-20" dirty="0">
                <a:latin typeface="Arial"/>
                <a:cs typeface="Arial"/>
              </a:rPr>
              <a:t>use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25" dirty="0">
                <a:latin typeface="Arial"/>
                <a:cs typeface="Arial"/>
              </a:rPr>
              <a:t>notation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that  </a:t>
            </a:r>
            <a:r>
              <a:rPr sz="2600" spc="-20" dirty="0">
                <a:latin typeface="Arial"/>
                <a:cs typeface="Arial"/>
              </a:rPr>
              <a:t>has </a:t>
            </a:r>
            <a:r>
              <a:rPr sz="2600" spc="-5" dirty="0">
                <a:latin typeface="Arial"/>
                <a:cs typeface="Arial"/>
              </a:rPr>
              <a:t>been </a:t>
            </a:r>
            <a:r>
              <a:rPr sz="2600" spc="10" dirty="0">
                <a:latin typeface="Arial"/>
                <a:cs typeface="Arial"/>
              </a:rPr>
              <a:t>used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35" dirty="0">
                <a:latin typeface="Arial"/>
                <a:cs typeface="Arial"/>
              </a:rPr>
              <a:t>plain-text </a:t>
            </a:r>
            <a:r>
              <a:rPr sz="2600" spc="15" dirty="0">
                <a:latin typeface="Arial"/>
                <a:cs typeface="Arial"/>
              </a:rPr>
              <a:t>e-mail </a:t>
            </a:r>
            <a:r>
              <a:rPr sz="2600" spc="5" dirty="0">
                <a:latin typeface="Arial"/>
                <a:cs typeface="Arial"/>
              </a:rPr>
              <a:t>since </a:t>
            </a:r>
            <a:r>
              <a:rPr sz="2600" spc="15" dirty="0">
                <a:latin typeface="Arial"/>
                <a:cs typeface="Arial"/>
              </a:rPr>
              <a:t>the </a:t>
            </a:r>
            <a:r>
              <a:rPr sz="2600" spc="30" dirty="0">
                <a:latin typeface="Arial"/>
                <a:cs typeface="Arial"/>
              </a:rPr>
              <a:t>dawn </a:t>
            </a:r>
            <a:r>
              <a:rPr sz="2600" spc="45" dirty="0">
                <a:latin typeface="Arial"/>
                <a:cs typeface="Arial"/>
              </a:rPr>
              <a:t>of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600" spc="3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is, </a:t>
            </a:r>
            <a:r>
              <a:rPr sz="2600" spc="25" dirty="0">
                <a:latin typeface="Arial"/>
                <a:cs typeface="Arial"/>
              </a:rPr>
              <a:t>start </a:t>
            </a:r>
            <a:r>
              <a:rPr sz="2600" spc="-5" dirty="0">
                <a:latin typeface="Arial"/>
                <a:cs typeface="Arial"/>
              </a:rPr>
              <a:t>each </a:t>
            </a:r>
            <a:r>
              <a:rPr sz="2600" spc="-15" dirty="0">
                <a:latin typeface="Arial"/>
                <a:cs typeface="Arial"/>
              </a:rPr>
              <a:t>line </a:t>
            </a:r>
            <a:r>
              <a:rPr sz="2600" spc="45" dirty="0">
                <a:latin typeface="Arial"/>
                <a:cs typeface="Arial"/>
              </a:rPr>
              <a:t>with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20" dirty="0">
                <a:latin typeface="Arial"/>
                <a:cs typeface="Arial"/>
              </a:rPr>
              <a:t>“greater </a:t>
            </a:r>
            <a:r>
              <a:rPr sz="2600" spc="55" dirty="0">
                <a:latin typeface="Arial"/>
                <a:cs typeface="Arial"/>
              </a:rPr>
              <a:t>than” </a:t>
            </a:r>
            <a:r>
              <a:rPr sz="2600" spc="-114" dirty="0">
                <a:latin typeface="Arial"/>
                <a:cs typeface="Arial"/>
              </a:rPr>
              <a:t>(&gt;)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symbol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35" dirty="0">
                <a:latin typeface="Arial"/>
                <a:cs typeface="Arial"/>
              </a:rPr>
              <a:t>Blockquotes </a:t>
            </a:r>
            <a:r>
              <a:rPr sz="2600" spc="15" dirty="0">
                <a:latin typeface="Arial"/>
                <a:cs typeface="Arial"/>
              </a:rPr>
              <a:t>can </a:t>
            </a:r>
            <a:r>
              <a:rPr sz="2600" spc="20" dirty="0">
                <a:latin typeface="Arial"/>
                <a:cs typeface="Arial"/>
              </a:rPr>
              <a:t>be </a:t>
            </a:r>
            <a:r>
              <a:rPr sz="2600" spc="15" dirty="0">
                <a:latin typeface="Arial"/>
                <a:cs typeface="Arial"/>
              </a:rPr>
              <a:t>nested and can </a:t>
            </a:r>
            <a:r>
              <a:rPr sz="2600" spc="25" dirty="0">
                <a:latin typeface="Arial"/>
                <a:cs typeface="Arial"/>
              </a:rPr>
              <a:t>contain </a:t>
            </a:r>
            <a:r>
              <a:rPr sz="2600" spc="15" dirty="0">
                <a:latin typeface="Arial"/>
                <a:cs typeface="Arial"/>
              </a:rPr>
              <a:t>other </a:t>
            </a:r>
            <a:r>
              <a:rPr sz="2600" spc="35" dirty="0">
                <a:latin typeface="Arial"/>
                <a:cs typeface="Arial"/>
              </a:rPr>
              <a:t>markdown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elements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600" spc="-5" dirty="0">
                <a:latin typeface="Courier New"/>
                <a:cs typeface="Courier New"/>
              </a:rPr>
              <a:t>&gt; # This is a heading inside of a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blockquote.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 Here’s the text of paragraph 1 in the</a:t>
            </a:r>
            <a:r>
              <a:rPr sz="2600" spc="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blockquote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 &gt; Here’s a quote within a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quote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spc="-5" dirty="0">
                <a:latin typeface="Courier New"/>
                <a:cs typeface="Courier New"/>
              </a:rPr>
              <a:t>&gt; Here’s the text of paragraph 2 in the</a:t>
            </a:r>
            <a:r>
              <a:rPr sz="2600" spc="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blockquote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F673444-0A11-4081-87E3-104E5E9FDDA4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16000"/>
            <a:ext cx="331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160" dirty="0">
                <a:latin typeface="Arial"/>
                <a:cs typeface="Arial"/>
              </a:rPr>
              <a:t>The </a:t>
            </a:r>
            <a:r>
              <a:rPr sz="4200" b="0" spc="-70" dirty="0">
                <a:latin typeface="Arial"/>
                <a:cs typeface="Arial"/>
              </a:rPr>
              <a:t>Basics</a:t>
            </a:r>
            <a:r>
              <a:rPr sz="4200" b="0" spc="125" dirty="0">
                <a:latin typeface="Arial"/>
                <a:cs typeface="Arial"/>
              </a:rPr>
              <a:t> </a:t>
            </a:r>
            <a:r>
              <a:rPr sz="4200" b="0" spc="-300" dirty="0">
                <a:latin typeface="Arial"/>
                <a:cs typeface="Arial"/>
              </a:rPr>
              <a:t>(III)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85" smtClean="0"/>
              <a:t>Mukesh Dubey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362200"/>
            <a:ext cx="11734800" cy="616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10" dirty="0">
                <a:latin typeface="Arial"/>
                <a:cs typeface="Arial"/>
              </a:rPr>
              <a:t>Emphasis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170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emphasize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phrase, </a:t>
            </a:r>
            <a:r>
              <a:rPr sz="2600" spc="10" dirty="0">
                <a:latin typeface="Arial"/>
                <a:cs typeface="Arial"/>
              </a:rPr>
              <a:t>surround </a:t>
            </a:r>
            <a:r>
              <a:rPr sz="2600" spc="45" dirty="0">
                <a:latin typeface="Arial"/>
                <a:cs typeface="Arial"/>
              </a:rPr>
              <a:t>it with </a:t>
            </a:r>
            <a:r>
              <a:rPr sz="2600" spc="5" dirty="0">
                <a:latin typeface="Arial"/>
                <a:cs typeface="Arial"/>
              </a:rPr>
              <a:t>asterisks </a:t>
            </a:r>
            <a:r>
              <a:rPr sz="2600" spc="20" dirty="0">
                <a:latin typeface="Arial"/>
                <a:cs typeface="Arial"/>
              </a:rPr>
              <a:t>or</a:t>
            </a:r>
            <a:r>
              <a:rPr sz="2600" spc="-409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underscores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I *really* want you to be there</a:t>
            </a:r>
            <a:endParaRPr sz="2600">
              <a:latin typeface="Courier New"/>
              <a:cs typeface="Courier New"/>
            </a:endParaRPr>
          </a:p>
          <a:p>
            <a:pPr marL="1168400" lvl="2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No, I _really_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do.</a:t>
            </a:r>
            <a:endParaRPr sz="2600">
              <a:latin typeface="Courier New"/>
              <a:cs typeface="Courier New"/>
            </a:endParaRPr>
          </a:p>
          <a:p>
            <a:pPr marL="723900" lvl="1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spc="15" dirty="0">
                <a:latin typeface="Arial"/>
                <a:cs typeface="Arial"/>
              </a:rPr>
              <a:t>you strongly </a:t>
            </a:r>
            <a:r>
              <a:rPr sz="2600" spc="30" dirty="0">
                <a:latin typeface="Arial"/>
                <a:cs typeface="Arial"/>
              </a:rPr>
              <a:t>want </a:t>
            </a:r>
            <a:r>
              <a:rPr sz="2600" spc="70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emphasize </a:t>
            </a:r>
            <a:r>
              <a:rPr sz="2600" spc="15" dirty="0">
                <a:latin typeface="Arial"/>
                <a:cs typeface="Arial"/>
              </a:rPr>
              <a:t>something, </a:t>
            </a:r>
            <a:r>
              <a:rPr sz="2600" spc="10" dirty="0">
                <a:latin typeface="Arial"/>
                <a:cs typeface="Arial"/>
              </a:rPr>
              <a:t>then </a:t>
            </a:r>
            <a:r>
              <a:rPr sz="2600" spc="30" dirty="0">
                <a:latin typeface="Arial"/>
                <a:cs typeface="Arial"/>
              </a:rPr>
              <a:t>double </a:t>
            </a:r>
            <a:r>
              <a:rPr sz="2600" spc="15" dirty="0">
                <a:latin typeface="Arial"/>
                <a:cs typeface="Arial"/>
              </a:rPr>
              <a:t>the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symbols</a:t>
            </a:r>
            <a:endParaRPr sz="2600">
              <a:latin typeface="Arial"/>
              <a:cs typeface="Arial"/>
            </a:endParaRPr>
          </a:p>
          <a:p>
            <a:pPr marL="1168400" lvl="2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Listen, I **really** want you to be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there</a:t>
            </a:r>
            <a:endParaRPr sz="2600">
              <a:latin typeface="Courier New"/>
              <a:cs typeface="Courier New"/>
            </a:endParaRPr>
          </a:p>
          <a:p>
            <a:pPr marL="1168400" lvl="2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1168400" algn="l"/>
              </a:tabLst>
            </a:pPr>
            <a:r>
              <a:rPr sz="2600" spc="-5" dirty="0">
                <a:latin typeface="Courier New"/>
                <a:cs typeface="Courier New"/>
              </a:rPr>
              <a:t>I’m</a:t>
            </a:r>
            <a:r>
              <a:rPr sz="2600" spc="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not kidding.</a:t>
            </a:r>
            <a:endParaRPr sz="2600">
              <a:latin typeface="Courier New"/>
              <a:cs typeface="Courier New"/>
            </a:endParaRPr>
          </a:p>
          <a:p>
            <a:pPr marL="279400" indent="-266700">
              <a:lnSpc>
                <a:spcPct val="100000"/>
              </a:lnSpc>
              <a:spcBef>
                <a:spcPts val="2580"/>
              </a:spcBef>
              <a:buChar char="•"/>
              <a:tabLst>
                <a:tab pos="278765" algn="l"/>
                <a:tab pos="279400" algn="l"/>
              </a:tabLst>
            </a:pPr>
            <a:r>
              <a:rPr sz="2600" spc="-2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HTML, </a:t>
            </a:r>
            <a:r>
              <a:rPr sz="2600" spc="15" dirty="0">
                <a:latin typeface="Arial"/>
                <a:cs typeface="Arial"/>
              </a:rPr>
              <a:t>the former </a:t>
            </a:r>
            <a:r>
              <a:rPr sz="2600" spc="20" dirty="0">
                <a:latin typeface="Arial"/>
                <a:cs typeface="Arial"/>
              </a:rPr>
              <a:t>will be </a:t>
            </a:r>
            <a:r>
              <a:rPr sz="2600" spc="10" dirty="0">
                <a:latin typeface="Arial"/>
                <a:cs typeface="Arial"/>
              </a:rPr>
              <a:t>translated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30" dirty="0">
                <a:latin typeface="Arial"/>
                <a:cs typeface="Arial"/>
              </a:rPr>
              <a:t>an </a:t>
            </a:r>
            <a:r>
              <a:rPr sz="2600" b="1" spc="45" dirty="0">
                <a:latin typeface="Arial"/>
                <a:cs typeface="Arial"/>
              </a:rPr>
              <a:t>em </a:t>
            </a:r>
            <a:r>
              <a:rPr sz="2600" spc="20" dirty="0">
                <a:latin typeface="Arial"/>
                <a:cs typeface="Arial"/>
              </a:rPr>
              <a:t>tag; </a:t>
            </a:r>
            <a:r>
              <a:rPr sz="2600" spc="15" dirty="0">
                <a:latin typeface="Arial"/>
                <a:cs typeface="Arial"/>
              </a:rPr>
              <a:t>the latter </a:t>
            </a:r>
            <a:r>
              <a:rPr sz="2600" spc="-25" dirty="0">
                <a:latin typeface="Arial"/>
                <a:cs typeface="Arial"/>
              </a:rPr>
              <a:t>as </a:t>
            </a:r>
            <a:r>
              <a:rPr sz="2600" spc="-50" dirty="0">
                <a:latin typeface="Arial"/>
                <a:cs typeface="Arial"/>
              </a:rPr>
              <a:t>a </a:t>
            </a:r>
            <a:r>
              <a:rPr sz="2600" b="1" spc="-20" dirty="0">
                <a:latin typeface="Arial"/>
                <a:cs typeface="Arial"/>
              </a:rPr>
              <a:t>strong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spc="30" dirty="0">
                <a:latin typeface="Arial"/>
                <a:cs typeface="Arial"/>
              </a:rPr>
              <a:t>tag</a:t>
            </a:r>
            <a:endParaRPr sz="2600">
              <a:latin typeface="Arial"/>
              <a:cs typeface="Arial"/>
            </a:endParaRPr>
          </a:p>
          <a:p>
            <a:pPr marL="723900" lvl="1" indent="-266700">
              <a:lnSpc>
                <a:spcPct val="100000"/>
              </a:lnSpc>
              <a:spcBef>
                <a:spcPts val="2480"/>
              </a:spcBef>
              <a:buChar char="•"/>
              <a:tabLst>
                <a:tab pos="723265" algn="l"/>
                <a:tab pos="723900" algn="l"/>
              </a:tabLst>
            </a:pPr>
            <a:r>
              <a:rPr sz="2600" spc="20" dirty="0">
                <a:latin typeface="Arial"/>
                <a:cs typeface="Arial"/>
              </a:rPr>
              <a:t>By convention, </a:t>
            </a:r>
            <a:r>
              <a:rPr sz="2600" b="1" spc="45" dirty="0">
                <a:latin typeface="Arial"/>
                <a:cs typeface="Arial"/>
              </a:rPr>
              <a:t>em </a:t>
            </a:r>
            <a:r>
              <a:rPr sz="2600" spc="20" dirty="0">
                <a:latin typeface="Arial"/>
                <a:cs typeface="Arial"/>
              </a:rPr>
              <a:t>tags </a:t>
            </a:r>
            <a:r>
              <a:rPr sz="2600" spc="5" dirty="0">
                <a:latin typeface="Arial"/>
                <a:cs typeface="Arial"/>
              </a:rPr>
              <a:t>appear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i="1" spc="5" dirty="0">
                <a:latin typeface="Arial"/>
                <a:cs typeface="Arial"/>
              </a:rPr>
              <a:t>italics </a:t>
            </a:r>
            <a:r>
              <a:rPr sz="2600" spc="5" dirty="0">
                <a:latin typeface="Arial"/>
                <a:cs typeface="Arial"/>
              </a:rPr>
              <a:t>while </a:t>
            </a:r>
            <a:r>
              <a:rPr sz="2600" b="1" spc="-20" dirty="0">
                <a:latin typeface="Arial"/>
                <a:cs typeface="Arial"/>
              </a:rPr>
              <a:t>strong </a:t>
            </a:r>
            <a:r>
              <a:rPr sz="2600" spc="20" dirty="0">
                <a:latin typeface="Arial"/>
                <a:cs typeface="Arial"/>
              </a:rPr>
              <a:t>tags </a:t>
            </a:r>
            <a:r>
              <a:rPr sz="2600" spc="5" dirty="0">
                <a:latin typeface="Arial"/>
                <a:cs typeface="Arial"/>
              </a:rPr>
              <a:t>appear 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b="1" spc="-15" dirty="0">
                <a:latin typeface="Arial"/>
                <a:cs typeface="Arial"/>
              </a:rPr>
              <a:t>bold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C82EE60-FA9F-46E0-923C-F805B63F7DBE}" type="datetime1">
              <a:rPr lang="en-US" smtClean="0"/>
              <a:t>8/25/2018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2894</Words>
  <Application>Microsoft Office PowerPoint</Application>
  <PresentationFormat>Custom</PresentationFormat>
  <Paragraphs>436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Markdown &amp; GitHub</vt:lpstr>
      <vt:lpstr>Lecture Goals</vt:lpstr>
      <vt:lpstr>Purpose: Getting Ready for the What To Learn</vt:lpstr>
      <vt:lpstr>Markdown</vt:lpstr>
      <vt:lpstr>Markdown is Everywhere</vt:lpstr>
      <vt:lpstr>Trying out the Examples</vt:lpstr>
      <vt:lpstr>The Basics (I)</vt:lpstr>
      <vt:lpstr>The Basics (II)</vt:lpstr>
      <vt:lpstr>The Basics (III)</vt:lpstr>
      <vt:lpstr>The Basics (IV)</vt:lpstr>
      <vt:lpstr>The Basics (V)</vt:lpstr>
      <vt:lpstr>The Basics (VI)</vt:lpstr>
      <vt:lpstr>The Basics (VII)</vt:lpstr>
      <vt:lpstr>The Basics (VIII)</vt:lpstr>
      <vt:lpstr>Slide 15</vt:lpstr>
      <vt:lpstr>HTML Allowed (I)</vt:lpstr>
      <vt:lpstr>HTML Allowed (II)</vt:lpstr>
      <vt:lpstr>Why?</vt:lpstr>
      <vt:lpstr>GitHub</vt:lpstr>
      <vt:lpstr>GitHub</vt:lpstr>
      <vt:lpstr>Brief Introduction to GitHub</vt:lpstr>
      <vt:lpstr>Assumptions</vt:lpstr>
      <vt:lpstr>Linking Repositories (I)</vt:lpstr>
      <vt:lpstr>Big Picture View (I)</vt:lpstr>
      <vt:lpstr>The Link</vt:lpstr>
      <vt:lpstr>Linking Repositories (II)</vt:lpstr>
      <vt:lpstr>Repo name goes here</vt:lpstr>
      <vt:lpstr>Linking Repositories (III)</vt:lpstr>
      <vt:lpstr>Slide 29</vt:lpstr>
      <vt:lpstr>Slide 30</vt:lpstr>
      <vt:lpstr>Establishing the link</vt:lpstr>
      <vt:lpstr>git push (I)</vt:lpstr>
      <vt:lpstr>git push (II)</vt:lpstr>
      <vt:lpstr>Pull before you Push (I)</vt:lpstr>
      <vt:lpstr>Pull before you Push (II)</vt:lpstr>
      <vt:lpstr>Using GitHub for our Essays</vt:lpstr>
      <vt:lpstr>Using GitHub's Wiki Feature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&amp; GitHub</dc:title>
  <cp:lastModifiedBy>Lenovo</cp:lastModifiedBy>
  <cp:revision>10</cp:revision>
  <dcterms:created xsi:type="dcterms:W3CDTF">2018-08-24T19:04:53Z</dcterms:created>
  <dcterms:modified xsi:type="dcterms:W3CDTF">2018-08-24T19:31:21Z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2018-08-24T00:00:00Z</vt:filetime>
  </property>
</Properties>
</file>