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0" r:id="rId5"/>
  </p:sldMasterIdLst>
  <p:sldIdLst>
    <p:sldId id="298" r:id="rId6"/>
    <p:sldId id="335" r:id="rId7"/>
    <p:sldId id="331" r:id="rId8"/>
    <p:sldId id="343" r:id="rId9"/>
    <p:sldId id="344" r:id="rId10"/>
    <p:sldId id="345" r:id="rId11"/>
    <p:sldId id="346" r:id="rId12"/>
    <p:sldId id="351" r:id="rId13"/>
    <p:sldId id="347" r:id="rId14"/>
    <p:sldId id="348" r:id="rId15"/>
    <p:sldId id="349" r:id="rId16"/>
    <p:sldId id="350" r:id="rId17"/>
    <p:sldId id="352" r:id="rId18"/>
    <p:sldId id="34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56"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368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6951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3892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73484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77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0180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127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68211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4/20/2021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1987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313409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5926986"/>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7810133"/>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06573806"/>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6538285"/>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571953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61456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4/20/2021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91603441"/>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12683"/>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604449" y="2873825"/>
            <a:ext cx="4391706" cy="582939"/>
          </a:xfrm>
        </p:spPr>
        <p:txBody>
          <a:bodyPr anchor="b">
            <a:noAutofit/>
          </a:bodyPr>
          <a:lstStyle/>
          <a:p>
            <a:pPr algn="ctr"/>
            <a:br>
              <a:rPr lang="en-CA" sz="4000" dirty="0">
                <a:solidFill>
                  <a:schemeClr val="tx1"/>
                </a:solidFill>
                <a:latin typeface="Algerian" panose="04020705040A02060702" pitchFamily="82" charset="0"/>
              </a:rPr>
            </a:br>
            <a:br>
              <a:rPr lang="en-CA"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br>
              <a:rPr lang="en-US" sz="4000" dirty="0">
                <a:solidFill>
                  <a:schemeClr val="tx1"/>
                </a:solidFill>
                <a:latin typeface="Algerian" panose="04020705040A02060702" pitchFamily="82" charset="0"/>
              </a:rPr>
            </a:br>
            <a:r>
              <a:rPr lang="en-US" sz="2400" b="1" dirty="0">
                <a:solidFill>
                  <a:schemeClr val="tx1"/>
                </a:solidFill>
                <a:latin typeface="Algerian" panose="04020705040A02060702" pitchFamily="82" charset="0"/>
              </a:rPr>
              <a:t>Information Encoding Standards </a:t>
            </a:r>
            <a:br>
              <a:rPr lang="en-US" sz="2400" b="1" dirty="0">
                <a:solidFill>
                  <a:schemeClr val="tx1"/>
                </a:solidFill>
                <a:latin typeface="Algerian" panose="04020705040A02060702" pitchFamily="82" charset="0"/>
              </a:rPr>
            </a:br>
            <a:br>
              <a:rPr lang="en-US" sz="2400" b="1" dirty="0">
                <a:solidFill>
                  <a:schemeClr val="tx1"/>
                </a:solidFill>
                <a:latin typeface="Algerian" panose="04020705040A02060702" pitchFamily="82" charset="0"/>
              </a:rPr>
            </a:br>
            <a:r>
              <a:rPr lang="en-US" sz="2400" b="1" dirty="0">
                <a:solidFill>
                  <a:schemeClr val="tx1"/>
                </a:solidFill>
                <a:latin typeface="Algerian" panose="04020705040A02060702" pitchFamily="82" charset="0"/>
              </a:rPr>
              <a:t>Final Project Part 2</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996334" y="4608576"/>
            <a:ext cx="3470987" cy="774186"/>
          </a:xfrm>
        </p:spPr>
        <p:txBody>
          <a:bodyPr anchor="t">
            <a:normAutofit/>
          </a:bodyPr>
          <a:lstStyle/>
          <a:p>
            <a:pPr>
              <a:lnSpc>
                <a:spcPct val="100000"/>
              </a:lnSpc>
            </a:pPr>
            <a:r>
              <a:rPr lang="en-US" sz="1600" dirty="0"/>
              <a:t>Mukesh Kumar(200467460)</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p:txBody>
          <a:bodyPr/>
          <a:lstStyle/>
          <a:p>
            <a:r>
              <a:rPr lang="en-US" dirty="0">
                <a:solidFill>
                  <a:schemeClr val="accent1">
                    <a:lumMod val="60000"/>
                    <a:lumOff val="40000"/>
                  </a:schemeClr>
                </a:solidFill>
              </a:rPr>
              <a:t>Business Question 6</a:t>
            </a:r>
          </a:p>
        </p:txBody>
      </p:sp>
      <p:sp>
        <p:nvSpPr>
          <p:cNvPr id="3" name="Title 1">
            <a:extLst>
              <a:ext uri="{FF2B5EF4-FFF2-40B4-BE49-F238E27FC236}">
                <a16:creationId xmlns:a16="http://schemas.microsoft.com/office/drawing/2014/main" id="{0C363CF9-4818-414A-8494-E6A674A80D27}"/>
              </a:ext>
            </a:extLst>
          </p:cNvPr>
          <p:cNvSpPr txBox="1">
            <a:spLocks/>
          </p:cNvSpPr>
          <p:nvPr/>
        </p:nvSpPr>
        <p:spPr>
          <a:xfrm>
            <a:off x="2629260" y="1905000"/>
            <a:ext cx="9092080" cy="2467948"/>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800" b="1" dirty="0"/>
              <a:t>What data interchange format should we use while transferring data between locations?</a:t>
            </a:r>
            <a:br>
              <a:rPr lang="en-US" dirty="0"/>
            </a:br>
            <a:endParaRPr lang="en-US" dirty="0"/>
          </a:p>
          <a:p>
            <a:r>
              <a:rPr lang="en-US" sz="2900" dirty="0"/>
              <a:t>JSON is the preferred format for transferring data between location. As it simple, secure and versatile nature, which makes it simple to read, write, and manipulate through coding. We may create our own JSON schema and make it scalable to meet the needs of the data to be processed.</a:t>
            </a:r>
          </a:p>
          <a:p>
            <a:endParaRPr lang="en-US" dirty="0"/>
          </a:p>
          <a:p>
            <a:endParaRPr lang="en-US" dirty="0"/>
          </a:p>
          <a:p>
            <a:endParaRPr lang="en-US" dirty="0"/>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3532619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p:txBody>
          <a:bodyPr/>
          <a:lstStyle/>
          <a:p>
            <a:r>
              <a:rPr lang="en-US" dirty="0">
                <a:solidFill>
                  <a:schemeClr val="accent1">
                    <a:lumMod val="60000"/>
                    <a:lumOff val="40000"/>
                  </a:schemeClr>
                </a:solidFill>
              </a:rPr>
              <a:t>Business Question 7</a:t>
            </a:r>
          </a:p>
        </p:txBody>
      </p:sp>
      <p:sp>
        <p:nvSpPr>
          <p:cNvPr id="3" name="Title 1">
            <a:extLst>
              <a:ext uri="{FF2B5EF4-FFF2-40B4-BE49-F238E27FC236}">
                <a16:creationId xmlns:a16="http://schemas.microsoft.com/office/drawing/2014/main" id="{0C363CF9-4818-414A-8494-E6A674A80D27}"/>
              </a:ext>
            </a:extLst>
          </p:cNvPr>
          <p:cNvSpPr txBox="1">
            <a:spLocks/>
          </p:cNvSpPr>
          <p:nvPr/>
        </p:nvSpPr>
        <p:spPr>
          <a:xfrm>
            <a:off x="2463282" y="2052735"/>
            <a:ext cx="9248728" cy="333569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How should we store our data in our many locations?</a:t>
            </a:r>
          </a:p>
          <a:p>
            <a:endParaRPr lang="en-US" sz="1900" dirty="0"/>
          </a:p>
          <a:p>
            <a:r>
              <a:rPr lang="en-US" sz="1900" dirty="0"/>
              <a:t>We can store data in many locations on our local machine, cloud server, External hard drive.</a:t>
            </a:r>
          </a:p>
          <a:p>
            <a:endParaRPr lang="en-US" sz="1900" dirty="0"/>
          </a:p>
          <a:p>
            <a:r>
              <a:rPr lang="en-US" sz="1900" dirty="0"/>
              <a:t>This makes our data more secure and data can be accessed from anywhere.</a:t>
            </a:r>
          </a:p>
          <a:p>
            <a:endParaRPr lang="en-US" dirty="0"/>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2051770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p:txBody>
          <a:bodyPr/>
          <a:lstStyle/>
          <a:p>
            <a:r>
              <a:rPr lang="en-US" dirty="0">
                <a:solidFill>
                  <a:schemeClr val="accent1">
                    <a:lumMod val="60000"/>
                    <a:lumOff val="40000"/>
                  </a:schemeClr>
                </a:solidFill>
              </a:rPr>
              <a:t>Business Question 8</a:t>
            </a:r>
          </a:p>
        </p:txBody>
      </p:sp>
      <p:sp>
        <p:nvSpPr>
          <p:cNvPr id="3" name="Title 1">
            <a:extLst>
              <a:ext uri="{FF2B5EF4-FFF2-40B4-BE49-F238E27FC236}">
                <a16:creationId xmlns:a16="http://schemas.microsoft.com/office/drawing/2014/main" id="{0C363CF9-4818-414A-8494-E6A674A80D27}"/>
              </a:ext>
            </a:extLst>
          </p:cNvPr>
          <p:cNvSpPr txBox="1">
            <a:spLocks/>
          </p:cNvSpPr>
          <p:nvPr/>
        </p:nvSpPr>
        <p:spPr>
          <a:xfrm>
            <a:off x="2592924" y="1905000"/>
            <a:ext cx="9092080" cy="2467948"/>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400" dirty="0"/>
              <a:t>What are the ethical concerns related to the transmission of personal data?</a:t>
            </a:r>
          </a:p>
          <a:p>
            <a:endParaRPr lang="en-US" dirty="0"/>
          </a:p>
          <a:p>
            <a:r>
              <a:rPr lang="en-US" sz="2300" dirty="0"/>
              <a:t>Some concerns can</a:t>
            </a:r>
            <a:r>
              <a:rPr lang="en-US" sz="2300" i="0" dirty="0">
                <a:solidFill>
                  <a:srgbClr val="000000"/>
                </a:solidFill>
                <a:effectLst/>
              </a:rPr>
              <a:t> Confidentiality and Privacy of Personal Data</a:t>
            </a:r>
          </a:p>
          <a:p>
            <a:endParaRPr lang="en-US" sz="2300" i="0" dirty="0">
              <a:solidFill>
                <a:srgbClr val="000000"/>
              </a:solidFill>
              <a:effectLst/>
            </a:endParaRPr>
          </a:p>
          <a:p>
            <a:r>
              <a:rPr lang="en-US" sz="2300" i="0" dirty="0">
                <a:solidFill>
                  <a:srgbClr val="000000"/>
                </a:solidFill>
                <a:effectLst/>
              </a:rPr>
              <a:t>Data loss</a:t>
            </a:r>
          </a:p>
          <a:p>
            <a:endParaRPr lang="en-US" sz="2300" i="0" dirty="0">
              <a:solidFill>
                <a:srgbClr val="000000"/>
              </a:solidFill>
              <a:effectLst/>
            </a:endParaRPr>
          </a:p>
          <a:p>
            <a:r>
              <a:rPr lang="en-US" sz="2300" b="0" i="0" dirty="0">
                <a:solidFill>
                  <a:srgbClr val="1D252C"/>
                </a:solidFill>
                <a:effectLst/>
              </a:rPr>
              <a:t>unauthorized access to private data</a:t>
            </a:r>
            <a:br>
              <a:rPr lang="en-US" sz="2300" i="0" dirty="0">
                <a:solidFill>
                  <a:srgbClr val="000000"/>
                </a:solidFill>
                <a:effectLst/>
              </a:rPr>
            </a:br>
            <a:br>
              <a:rPr lang="en-US" sz="1900" i="0" dirty="0">
                <a:solidFill>
                  <a:srgbClr val="000000"/>
                </a:solidFill>
                <a:effectLst/>
              </a:rPr>
            </a:br>
            <a:endParaRPr lang="en-US" sz="1900" i="0" dirty="0">
              <a:solidFill>
                <a:srgbClr val="000000"/>
              </a:solidFill>
              <a:effectLst/>
            </a:endParaRPr>
          </a:p>
          <a:p>
            <a:endParaRPr lang="en-US" dirty="0"/>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3143274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a:xfrm>
            <a:off x="1501242" y="2148110"/>
            <a:ext cx="8911687" cy="1280890"/>
          </a:xfrm>
        </p:spPr>
        <p:txBody>
          <a:bodyPr/>
          <a:lstStyle/>
          <a:p>
            <a:r>
              <a:rPr lang="en-US" dirty="0">
                <a:solidFill>
                  <a:schemeClr val="accent1">
                    <a:lumMod val="60000"/>
                    <a:lumOff val="40000"/>
                  </a:schemeClr>
                </a:solidFill>
              </a:rPr>
              <a:t>YouTube Video Link: </a:t>
            </a:r>
          </a:p>
        </p:txBody>
      </p:sp>
      <p:sp>
        <p:nvSpPr>
          <p:cNvPr id="3" name="Title 1">
            <a:extLst>
              <a:ext uri="{FF2B5EF4-FFF2-40B4-BE49-F238E27FC236}">
                <a16:creationId xmlns:a16="http://schemas.microsoft.com/office/drawing/2014/main" id="{0C363CF9-4818-414A-8494-E6A674A80D27}"/>
              </a:ext>
            </a:extLst>
          </p:cNvPr>
          <p:cNvSpPr txBox="1">
            <a:spLocks/>
          </p:cNvSpPr>
          <p:nvPr/>
        </p:nvSpPr>
        <p:spPr>
          <a:xfrm>
            <a:off x="2619930" y="2920481"/>
            <a:ext cx="9092080" cy="24679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2258928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2707-A772-40A1-A7FD-BB4C701D08A5}"/>
              </a:ext>
            </a:extLst>
          </p:cNvPr>
          <p:cNvSpPr>
            <a:spLocks noGrp="1"/>
          </p:cNvSpPr>
          <p:nvPr>
            <p:ph type="title"/>
          </p:nvPr>
        </p:nvSpPr>
        <p:spPr>
          <a:xfrm>
            <a:off x="3964524" y="2541551"/>
            <a:ext cx="8911687" cy="887449"/>
          </a:xfrm>
        </p:spPr>
        <p:txBody>
          <a:bodyPr/>
          <a:lstStyle/>
          <a:p>
            <a:r>
              <a:rPr lang="en-US" b="1" dirty="0">
                <a:solidFill>
                  <a:schemeClr val="accent1">
                    <a:lumMod val="60000"/>
                    <a:lumOff val="40000"/>
                  </a:schemeClr>
                </a:solidFill>
              </a:rPr>
              <a:t>THANK YOU !!</a:t>
            </a:r>
          </a:p>
        </p:txBody>
      </p:sp>
    </p:spTree>
    <p:extLst>
      <p:ext uri="{BB962C8B-B14F-4D97-AF65-F5344CB8AC3E}">
        <p14:creationId xmlns:p14="http://schemas.microsoft.com/office/powerpoint/2010/main" val="3446403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47C9-5D50-4D3B-8A94-00159AD7911D}"/>
              </a:ext>
            </a:extLst>
          </p:cNvPr>
          <p:cNvSpPr>
            <a:spLocks noGrp="1"/>
          </p:cNvSpPr>
          <p:nvPr>
            <p:ph type="title"/>
          </p:nvPr>
        </p:nvSpPr>
        <p:spPr>
          <a:xfrm>
            <a:off x="2592924" y="624110"/>
            <a:ext cx="8911687" cy="794143"/>
          </a:xfrm>
        </p:spPr>
        <p:txBody>
          <a:bodyPr>
            <a:normAutofit/>
          </a:bodyPr>
          <a:lstStyle/>
          <a:p>
            <a:r>
              <a:rPr lang="en-US" sz="3200" b="1" dirty="0">
                <a:solidFill>
                  <a:srgbClr val="C00000"/>
                </a:solidFill>
              </a:rPr>
              <a:t>Project Summary</a:t>
            </a:r>
          </a:p>
        </p:txBody>
      </p:sp>
      <p:sp>
        <p:nvSpPr>
          <p:cNvPr id="3" name="Content Placeholder 2">
            <a:extLst>
              <a:ext uri="{FF2B5EF4-FFF2-40B4-BE49-F238E27FC236}">
                <a16:creationId xmlns:a16="http://schemas.microsoft.com/office/drawing/2014/main" id="{96D7D08C-3103-4D8B-A3B0-14F578DB9911}"/>
              </a:ext>
            </a:extLst>
          </p:cNvPr>
          <p:cNvSpPr txBox="1">
            <a:spLocks/>
          </p:cNvSpPr>
          <p:nvPr/>
        </p:nvSpPr>
        <p:spPr>
          <a:xfrm>
            <a:off x="2589212" y="2133600"/>
            <a:ext cx="8915400" cy="3777622"/>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p>
        </p:txBody>
      </p:sp>
      <p:sp>
        <p:nvSpPr>
          <p:cNvPr id="4" name="Content Placeholder 2">
            <a:extLst>
              <a:ext uri="{FF2B5EF4-FFF2-40B4-BE49-F238E27FC236}">
                <a16:creationId xmlns:a16="http://schemas.microsoft.com/office/drawing/2014/main" id="{5E9E2E67-87A1-4691-BDB3-4270BA812341}"/>
              </a:ext>
            </a:extLst>
          </p:cNvPr>
          <p:cNvSpPr txBox="1">
            <a:spLocks/>
          </p:cNvSpPr>
          <p:nvPr/>
        </p:nvSpPr>
        <p:spPr>
          <a:xfrm>
            <a:off x="2519265" y="3191069"/>
            <a:ext cx="7781731" cy="1324947"/>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400" dirty="0">
                <a:solidFill>
                  <a:schemeClr val="tx1"/>
                </a:solidFill>
                <a:latin typeface="+mj-lt"/>
              </a:rPr>
              <a:t>As part of the final project working as a consultant  for </a:t>
            </a:r>
            <a:r>
              <a:rPr lang="en-US" sz="2400" dirty="0">
                <a:latin typeface="+mj-lt"/>
              </a:rPr>
              <a:t>Security Technologies Recommendations</a:t>
            </a:r>
            <a:r>
              <a:rPr lang="en-US" sz="2400" dirty="0">
                <a:solidFill>
                  <a:schemeClr val="tx1"/>
                </a:solidFill>
                <a:latin typeface="+mj-lt"/>
              </a:rPr>
              <a:t> company and will solve some business question. </a:t>
            </a:r>
          </a:p>
        </p:txBody>
      </p:sp>
    </p:spTree>
    <p:extLst>
      <p:ext uri="{BB962C8B-B14F-4D97-AF65-F5344CB8AC3E}">
        <p14:creationId xmlns:p14="http://schemas.microsoft.com/office/powerpoint/2010/main" val="3737850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2D17-7EC7-4EDB-90FC-72B2FB893971}"/>
              </a:ext>
            </a:extLst>
          </p:cNvPr>
          <p:cNvSpPr>
            <a:spLocks noGrp="1"/>
          </p:cNvSpPr>
          <p:nvPr>
            <p:ph type="title"/>
          </p:nvPr>
        </p:nvSpPr>
        <p:spPr>
          <a:xfrm>
            <a:off x="1912775" y="641168"/>
            <a:ext cx="9233574" cy="833070"/>
          </a:xfrm>
        </p:spPr>
        <p:txBody>
          <a:bodyPr>
            <a:normAutofit fontScale="90000"/>
          </a:bodyPr>
          <a:lstStyle/>
          <a:p>
            <a:r>
              <a:rPr lang="en-US" b="1" dirty="0">
                <a:solidFill>
                  <a:schemeClr val="accent1">
                    <a:lumMod val="60000"/>
                    <a:lumOff val="40000"/>
                  </a:schemeClr>
                </a:solidFill>
              </a:rPr>
              <a:t>About You</a:t>
            </a:r>
            <a:br>
              <a:rPr lang="en-US" b="1" dirty="0"/>
            </a:br>
            <a:endParaRPr lang="en-US" dirty="0"/>
          </a:p>
        </p:txBody>
      </p:sp>
      <p:sp>
        <p:nvSpPr>
          <p:cNvPr id="3" name="Content Placeholder 2">
            <a:extLst>
              <a:ext uri="{FF2B5EF4-FFF2-40B4-BE49-F238E27FC236}">
                <a16:creationId xmlns:a16="http://schemas.microsoft.com/office/drawing/2014/main" id="{E92285C4-F508-4D8B-978F-E82F93E91757}"/>
              </a:ext>
            </a:extLst>
          </p:cNvPr>
          <p:cNvSpPr>
            <a:spLocks noGrp="1"/>
          </p:cNvSpPr>
          <p:nvPr>
            <p:ph idx="1"/>
          </p:nvPr>
        </p:nvSpPr>
        <p:spPr>
          <a:xfrm>
            <a:off x="1912775" y="1726163"/>
            <a:ext cx="9591837" cy="4490669"/>
          </a:xfrm>
        </p:spPr>
        <p:txBody>
          <a:bodyPr>
            <a:noAutofit/>
          </a:bodyPr>
          <a:lstStyle/>
          <a:p>
            <a:pPr marL="0" indent="0">
              <a:buNone/>
            </a:pPr>
            <a:r>
              <a:rPr lang="en-US" sz="1600" b="0" i="0" dirty="0">
                <a:solidFill>
                  <a:schemeClr val="tx1"/>
                </a:solidFill>
                <a:effectLst/>
                <a:latin typeface="+mj-lt"/>
              </a:rPr>
              <a:t>A IT MBA professional from University of Pune &amp; Bachelor in computer science from University of Mumbai, I have consulting experience of 4+ years. I have proven ability to analyze client requirements and suggest the best possible solutions for critical problems in the system. I have the expertise in implementation &amp; maintenance of Enterprise &amp; Mid-level applications across complex environments for clients across the globe.</a:t>
            </a:r>
          </a:p>
          <a:p>
            <a:pPr marL="0" indent="0">
              <a:buNone/>
            </a:pPr>
            <a:br>
              <a:rPr lang="en-US" sz="1600" dirty="0">
                <a:solidFill>
                  <a:schemeClr val="tx1"/>
                </a:solidFill>
                <a:latin typeface="+mj-lt"/>
              </a:rPr>
            </a:br>
            <a:r>
              <a:rPr lang="en-US" sz="1600" b="0" i="0" dirty="0">
                <a:solidFill>
                  <a:schemeClr val="tx1"/>
                </a:solidFill>
                <a:effectLst/>
                <a:latin typeface="+mj-lt"/>
              </a:rPr>
              <a:t>My core skills:</a:t>
            </a:r>
            <a:br>
              <a:rPr lang="en-US" sz="1600" dirty="0">
                <a:solidFill>
                  <a:schemeClr val="tx1"/>
                </a:solidFill>
                <a:latin typeface="+mj-lt"/>
              </a:rPr>
            </a:br>
            <a:r>
              <a:rPr lang="en-US" sz="1600" b="0" i="0" dirty="0">
                <a:solidFill>
                  <a:schemeClr val="tx1"/>
                </a:solidFill>
                <a:effectLst/>
                <a:latin typeface="+mj-lt"/>
              </a:rPr>
              <a:t>- Requirements Gathering</a:t>
            </a:r>
            <a:br>
              <a:rPr lang="en-US" sz="1600" dirty="0">
                <a:solidFill>
                  <a:schemeClr val="tx1"/>
                </a:solidFill>
                <a:latin typeface="+mj-lt"/>
              </a:rPr>
            </a:br>
            <a:r>
              <a:rPr lang="en-US" sz="1600" b="0" i="0" dirty="0">
                <a:solidFill>
                  <a:schemeClr val="tx1"/>
                </a:solidFill>
                <a:effectLst/>
                <a:latin typeface="+mj-lt"/>
              </a:rPr>
              <a:t>- Functional Architecture Design</a:t>
            </a:r>
            <a:br>
              <a:rPr lang="en-US" sz="1600" dirty="0">
                <a:solidFill>
                  <a:schemeClr val="tx1"/>
                </a:solidFill>
                <a:latin typeface="+mj-lt"/>
              </a:rPr>
            </a:br>
            <a:r>
              <a:rPr lang="en-US" sz="1600" b="0" i="0" dirty="0">
                <a:solidFill>
                  <a:schemeClr val="tx1"/>
                </a:solidFill>
                <a:effectLst/>
                <a:latin typeface="+mj-lt"/>
              </a:rPr>
              <a:t>- Stakeholder Management</a:t>
            </a:r>
            <a:br>
              <a:rPr lang="en-US" sz="1600" dirty="0">
                <a:solidFill>
                  <a:schemeClr val="tx1"/>
                </a:solidFill>
                <a:latin typeface="+mj-lt"/>
              </a:rPr>
            </a:br>
            <a:r>
              <a:rPr lang="en-US" sz="1600" b="0" i="0" dirty="0">
                <a:solidFill>
                  <a:schemeClr val="tx1"/>
                </a:solidFill>
                <a:effectLst/>
                <a:latin typeface="+mj-lt"/>
              </a:rPr>
              <a:t>- Design &amp; Test Documentation</a:t>
            </a:r>
            <a:br>
              <a:rPr lang="en-US" sz="1600" dirty="0">
                <a:solidFill>
                  <a:schemeClr val="tx1"/>
                </a:solidFill>
                <a:latin typeface="+mj-lt"/>
              </a:rPr>
            </a:br>
            <a:r>
              <a:rPr lang="en-US" sz="1600" b="0" i="0" dirty="0">
                <a:solidFill>
                  <a:schemeClr val="tx1"/>
                </a:solidFill>
                <a:effectLst/>
                <a:latin typeface="+mj-lt"/>
              </a:rPr>
              <a:t>- Product Implementation &amp; Support</a:t>
            </a:r>
            <a:br>
              <a:rPr lang="en-US" sz="1600" dirty="0">
                <a:solidFill>
                  <a:schemeClr val="tx1"/>
                </a:solidFill>
                <a:latin typeface="+mj-lt"/>
              </a:rPr>
            </a:br>
            <a:r>
              <a:rPr lang="en-US" sz="1600" b="0" i="0" dirty="0">
                <a:solidFill>
                  <a:schemeClr val="tx1"/>
                </a:solidFill>
                <a:effectLst/>
                <a:latin typeface="+mj-lt"/>
              </a:rPr>
              <a:t>- Project Management</a:t>
            </a:r>
            <a:br>
              <a:rPr lang="en-US" sz="1600" dirty="0">
                <a:solidFill>
                  <a:schemeClr val="tx1"/>
                </a:solidFill>
                <a:latin typeface="+mj-lt"/>
              </a:rPr>
            </a:br>
            <a:r>
              <a:rPr lang="en-US" sz="1600" b="0" i="0" dirty="0">
                <a:solidFill>
                  <a:schemeClr val="tx1"/>
                </a:solidFill>
                <a:effectLst/>
                <a:latin typeface="+mj-lt"/>
              </a:rPr>
              <a:t>- Service Management</a:t>
            </a:r>
            <a:br>
              <a:rPr lang="en-US" sz="1600" dirty="0">
                <a:solidFill>
                  <a:schemeClr val="tx1"/>
                </a:solidFill>
                <a:latin typeface="+mj-lt"/>
              </a:rPr>
            </a:br>
            <a:r>
              <a:rPr lang="en-US" sz="1600" b="0" i="0" dirty="0">
                <a:solidFill>
                  <a:schemeClr val="tx1"/>
                </a:solidFill>
                <a:effectLst/>
                <a:latin typeface="+mj-lt"/>
              </a:rPr>
              <a:t>- Business Process Modelling</a:t>
            </a:r>
            <a:br>
              <a:rPr lang="en-US" sz="1600" dirty="0">
                <a:solidFill>
                  <a:schemeClr val="tx1"/>
                </a:solidFill>
                <a:latin typeface="+mj-lt"/>
              </a:rPr>
            </a:br>
            <a:r>
              <a:rPr lang="en-US" sz="1600" b="0" i="0" dirty="0">
                <a:solidFill>
                  <a:schemeClr val="tx1"/>
                </a:solidFill>
                <a:effectLst/>
                <a:latin typeface="+mj-lt"/>
              </a:rPr>
              <a:t>- Change Management</a:t>
            </a:r>
            <a:br>
              <a:rPr lang="en-US" sz="1600" dirty="0">
                <a:solidFill>
                  <a:schemeClr val="tx1"/>
                </a:solidFill>
                <a:latin typeface="+mj-lt"/>
              </a:rPr>
            </a:br>
            <a:r>
              <a:rPr lang="en-US" sz="1600" b="0" i="0" dirty="0">
                <a:solidFill>
                  <a:schemeClr val="tx1"/>
                </a:solidFill>
                <a:effectLst/>
                <a:latin typeface="+mj-lt"/>
              </a:rPr>
              <a:t>- Release Management</a:t>
            </a:r>
            <a:br>
              <a:rPr lang="en-US" sz="1600" dirty="0">
                <a:solidFill>
                  <a:schemeClr val="tx1"/>
                </a:solidFill>
                <a:latin typeface="+mj-lt"/>
              </a:rPr>
            </a:br>
            <a:r>
              <a:rPr lang="en-US" sz="1600" b="0" i="0" dirty="0">
                <a:solidFill>
                  <a:schemeClr val="tx1"/>
                </a:solidFill>
                <a:effectLst/>
                <a:latin typeface="+mj-lt"/>
              </a:rPr>
              <a:t>- Proposal Development</a:t>
            </a:r>
            <a:endParaRPr lang="en-US" sz="1600" u="sng" dirty="0">
              <a:solidFill>
                <a:schemeClr val="tx1"/>
              </a:solidFill>
              <a:latin typeface="+mj-lt"/>
            </a:endParaRPr>
          </a:p>
        </p:txBody>
      </p:sp>
    </p:spTree>
    <p:extLst>
      <p:ext uri="{BB962C8B-B14F-4D97-AF65-F5344CB8AC3E}">
        <p14:creationId xmlns:p14="http://schemas.microsoft.com/office/powerpoint/2010/main" val="90928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a:xfrm>
            <a:off x="2592924" y="624110"/>
            <a:ext cx="8911687" cy="915441"/>
          </a:xfrm>
        </p:spPr>
        <p:txBody>
          <a:bodyPr/>
          <a:lstStyle/>
          <a:p>
            <a:r>
              <a:rPr lang="en-US" dirty="0">
                <a:solidFill>
                  <a:schemeClr val="accent1">
                    <a:lumMod val="60000"/>
                    <a:lumOff val="40000"/>
                  </a:schemeClr>
                </a:solidFill>
              </a:rPr>
              <a:t>Questions and Recommendations</a:t>
            </a:r>
          </a:p>
        </p:txBody>
      </p:sp>
      <p:sp>
        <p:nvSpPr>
          <p:cNvPr id="3" name="Title 1">
            <a:extLst>
              <a:ext uri="{FF2B5EF4-FFF2-40B4-BE49-F238E27FC236}">
                <a16:creationId xmlns:a16="http://schemas.microsoft.com/office/drawing/2014/main" id="{0C363CF9-4818-414A-8494-E6A674A80D27}"/>
              </a:ext>
            </a:extLst>
          </p:cNvPr>
          <p:cNvSpPr txBox="1">
            <a:spLocks/>
          </p:cNvSpPr>
          <p:nvPr/>
        </p:nvSpPr>
        <p:spPr>
          <a:xfrm>
            <a:off x="2146043" y="1902146"/>
            <a:ext cx="8911688" cy="470262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rPr>
              <a:t>How can we transfer personal data securely within their network?</a:t>
            </a:r>
          </a:p>
          <a:p>
            <a:endParaRPr lang="en-US" sz="1800" dirty="0">
              <a:solidFill>
                <a:schemeClr val="tx1"/>
              </a:solidFill>
            </a:endParaRPr>
          </a:p>
          <a:p>
            <a:r>
              <a:rPr lang="en-US" sz="1800" dirty="0">
                <a:solidFill>
                  <a:schemeClr val="tx1"/>
                </a:solidFill>
              </a:rPr>
              <a:t>The best method to transfer personal file with a network is FTP(File Transfer Protocol).</a:t>
            </a:r>
            <a:br>
              <a:rPr lang="en-US" sz="1800" dirty="0">
                <a:solidFill>
                  <a:schemeClr val="tx1"/>
                </a:solidFill>
              </a:rPr>
            </a:br>
            <a:br>
              <a:rPr lang="en-US" sz="1800" dirty="0">
                <a:solidFill>
                  <a:schemeClr val="tx1"/>
                </a:solidFill>
              </a:rPr>
            </a:br>
            <a:r>
              <a:rPr lang="en-US" sz="1800" dirty="0">
                <a:solidFill>
                  <a:schemeClr val="tx1"/>
                </a:solidFill>
              </a:rPr>
              <a:t>FTP is a client-server protocol that uses two channels of communication and ensure security by password protection. A client can upload, download, remove, rename, transfer, and copy files to and from a server using FTP .</a:t>
            </a:r>
            <a:br>
              <a:rPr lang="en-US" sz="1600" dirty="0"/>
            </a:br>
            <a:br>
              <a:rPr lang="en-US" sz="1600" dirty="0"/>
            </a:br>
            <a:endParaRPr lang="en-US" dirty="0"/>
          </a:p>
          <a:p>
            <a:endParaRPr lang="en-US" dirty="0"/>
          </a:p>
          <a:p>
            <a:pPr marL="742950" indent="-742950">
              <a:buAutoNum type="arabicPeriod"/>
            </a:pPr>
            <a:endParaRPr lang="en-US" dirty="0"/>
          </a:p>
          <a:p>
            <a:endParaRPr lang="en-US" dirty="0"/>
          </a:p>
          <a:p>
            <a:endParaRPr lang="en-US" dirty="0"/>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4200603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p:txBody>
          <a:bodyPr/>
          <a:lstStyle/>
          <a:p>
            <a:r>
              <a:rPr lang="en-US" dirty="0">
                <a:solidFill>
                  <a:schemeClr val="accent1">
                    <a:lumMod val="60000"/>
                    <a:lumOff val="40000"/>
                  </a:schemeClr>
                </a:solidFill>
              </a:rPr>
              <a:t>Business Question 2</a:t>
            </a:r>
          </a:p>
        </p:txBody>
      </p:sp>
      <p:sp>
        <p:nvSpPr>
          <p:cNvPr id="3" name="Title 1">
            <a:extLst>
              <a:ext uri="{FF2B5EF4-FFF2-40B4-BE49-F238E27FC236}">
                <a16:creationId xmlns:a16="http://schemas.microsoft.com/office/drawing/2014/main" id="{0C363CF9-4818-414A-8494-E6A674A80D27}"/>
              </a:ext>
            </a:extLst>
          </p:cNvPr>
          <p:cNvSpPr txBox="1">
            <a:spLocks/>
          </p:cNvSpPr>
          <p:nvPr/>
        </p:nvSpPr>
        <p:spPr>
          <a:xfrm>
            <a:off x="2509935" y="1698171"/>
            <a:ext cx="9202075" cy="3690258"/>
          </a:xfrm>
          <a:prstGeom prst="rect">
            <a:avLst/>
          </a:prstGeom>
        </p:spPr>
        <p:txBody>
          <a:bodyPr vert="horz" lIns="91440" tIns="45720" rIns="91440" bIns="45720" rtlCol="0" anchor="t">
            <a:normAutofit fontScale="40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500" b="1" dirty="0">
              <a:solidFill>
                <a:schemeClr val="tx1"/>
              </a:solidFill>
            </a:endParaRPr>
          </a:p>
          <a:p>
            <a:r>
              <a:rPr lang="en-US" sz="6000" b="1" dirty="0">
                <a:solidFill>
                  <a:schemeClr val="tx1"/>
                </a:solidFill>
              </a:rPr>
              <a:t>What security protocol is best for transferring personal files?</a:t>
            </a:r>
          </a:p>
          <a:p>
            <a:endParaRPr lang="en-US" sz="3800" b="1" dirty="0">
              <a:solidFill>
                <a:schemeClr val="tx1"/>
              </a:solidFill>
            </a:endParaRPr>
          </a:p>
          <a:p>
            <a:endParaRPr lang="en-US" sz="3800" dirty="0">
              <a:solidFill>
                <a:schemeClr val="tx1"/>
              </a:solidFill>
            </a:endParaRPr>
          </a:p>
          <a:p>
            <a:r>
              <a:rPr lang="en-US" sz="4500" dirty="0">
                <a:solidFill>
                  <a:schemeClr val="tx1"/>
                </a:solidFill>
              </a:rPr>
              <a:t>The best Security protocol for transferring personal data is HTTPS(</a:t>
            </a:r>
            <a:r>
              <a:rPr lang="en-US" sz="4500" b="0" i="0" dirty="0">
                <a:solidFill>
                  <a:srgbClr val="222222"/>
                </a:solidFill>
                <a:effectLst/>
              </a:rPr>
              <a:t>Hypertext Transfer Protocol Secure</a:t>
            </a:r>
            <a:r>
              <a:rPr lang="en-US" sz="4500" dirty="0">
                <a:solidFill>
                  <a:schemeClr val="tx1"/>
                </a:solidFill>
              </a:rPr>
              <a:t>).</a:t>
            </a:r>
          </a:p>
          <a:p>
            <a:endParaRPr lang="en-US" sz="4500" dirty="0">
              <a:solidFill>
                <a:schemeClr val="tx1"/>
              </a:solidFill>
            </a:endParaRPr>
          </a:p>
          <a:p>
            <a:r>
              <a:rPr lang="en-US" sz="4500" b="0" i="0" dirty="0">
                <a:solidFill>
                  <a:srgbClr val="424242"/>
                </a:solidFill>
                <a:effectLst/>
              </a:rPr>
              <a:t>Hypertext transfer protocol secure (HTTPS) is the secure version of</a:t>
            </a:r>
            <a:r>
              <a:rPr lang="en-US" sz="4500" u="sng" dirty="0">
                <a:solidFill>
                  <a:srgbClr val="7D4788"/>
                </a:solidFill>
              </a:rPr>
              <a:t> HTTP</a:t>
            </a:r>
            <a:endParaRPr lang="en-US" sz="4500" b="0" i="0" u="sng" dirty="0">
              <a:solidFill>
                <a:srgbClr val="7D4788"/>
              </a:solidFill>
              <a:effectLst/>
            </a:endParaRPr>
          </a:p>
          <a:p>
            <a:endParaRPr lang="en-US" sz="4500" b="0" i="0" u="sng" dirty="0">
              <a:solidFill>
                <a:srgbClr val="7D4788"/>
              </a:solidFill>
              <a:effectLst/>
            </a:endParaRPr>
          </a:p>
          <a:p>
            <a:r>
              <a:rPr lang="en-US" sz="4500" b="0" i="0" dirty="0">
                <a:solidFill>
                  <a:srgbClr val="424242"/>
                </a:solidFill>
                <a:effectLst/>
              </a:rPr>
              <a:t>HTTPS uses an </a:t>
            </a:r>
            <a:r>
              <a:rPr lang="en-US" sz="4500" b="0" i="0" u="sng" dirty="0">
                <a:solidFill>
                  <a:srgbClr val="7D4788"/>
                </a:solidFill>
                <a:effectLst/>
              </a:rPr>
              <a:t>encryption</a:t>
            </a:r>
            <a:r>
              <a:rPr lang="en-US" sz="4500" b="0" i="0" dirty="0">
                <a:solidFill>
                  <a:srgbClr val="424242"/>
                </a:solidFill>
                <a:effectLst/>
              </a:rPr>
              <a:t> protocol to encrypt communications, which is called Transport layer security </a:t>
            </a:r>
            <a:endParaRPr lang="en-US" sz="4500" b="0" i="0" u="sng" dirty="0">
              <a:solidFill>
                <a:srgbClr val="7D4788"/>
              </a:solidFill>
              <a:effectLst/>
            </a:endParaRPr>
          </a:p>
          <a:p>
            <a:endParaRPr lang="en-US" sz="3600" u="sng" dirty="0">
              <a:solidFill>
                <a:srgbClr val="7D4788"/>
              </a:solidFill>
              <a:latin typeface="-apple-system"/>
            </a:endParaRPr>
          </a:p>
          <a:p>
            <a:br>
              <a:rPr lang="en-US" sz="3600" dirty="0">
                <a:solidFill>
                  <a:schemeClr val="tx1"/>
                </a:solidFill>
              </a:rPr>
            </a:br>
            <a:br>
              <a:rPr lang="en-US" sz="3600" dirty="0">
                <a:solidFill>
                  <a:schemeClr val="tx1"/>
                </a:solidFill>
              </a:rPr>
            </a:br>
            <a:br>
              <a:rPr lang="en-US" sz="3200" dirty="0"/>
            </a:br>
            <a:br>
              <a:rPr lang="en-US" sz="3200" dirty="0"/>
            </a:br>
            <a:endParaRPr lang="en-US" dirty="0"/>
          </a:p>
          <a:p>
            <a:endParaRPr lang="en-US" b="1" dirty="0"/>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1767706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a:xfrm>
            <a:off x="2619930" y="598450"/>
            <a:ext cx="8911687" cy="1280890"/>
          </a:xfrm>
        </p:spPr>
        <p:txBody>
          <a:bodyPr/>
          <a:lstStyle/>
          <a:p>
            <a:r>
              <a:rPr lang="en-US" dirty="0">
                <a:solidFill>
                  <a:schemeClr val="accent1">
                    <a:lumMod val="60000"/>
                    <a:lumOff val="40000"/>
                  </a:schemeClr>
                </a:solidFill>
              </a:rPr>
              <a:t>Business Question 3</a:t>
            </a:r>
          </a:p>
        </p:txBody>
      </p:sp>
      <p:sp>
        <p:nvSpPr>
          <p:cNvPr id="3" name="Title 1">
            <a:extLst>
              <a:ext uri="{FF2B5EF4-FFF2-40B4-BE49-F238E27FC236}">
                <a16:creationId xmlns:a16="http://schemas.microsoft.com/office/drawing/2014/main" id="{0C363CF9-4818-414A-8494-E6A674A80D27}"/>
              </a:ext>
            </a:extLst>
          </p:cNvPr>
          <p:cNvSpPr txBox="1">
            <a:spLocks/>
          </p:cNvSpPr>
          <p:nvPr/>
        </p:nvSpPr>
        <p:spPr>
          <a:xfrm>
            <a:off x="2619930" y="2920481"/>
            <a:ext cx="9092080" cy="246794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5" name="Title 1">
            <a:extLst>
              <a:ext uri="{FF2B5EF4-FFF2-40B4-BE49-F238E27FC236}">
                <a16:creationId xmlns:a16="http://schemas.microsoft.com/office/drawing/2014/main" id="{7807435C-7F76-4BD7-8186-06B071D357AA}"/>
              </a:ext>
            </a:extLst>
          </p:cNvPr>
          <p:cNvSpPr txBox="1">
            <a:spLocks/>
          </p:cNvSpPr>
          <p:nvPr/>
        </p:nvSpPr>
        <p:spPr>
          <a:xfrm>
            <a:off x="2509936" y="1698171"/>
            <a:ext cx="9021682" cy="3690258"/>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9600" b="1" dirty="0">
                <a:solidFill>
                  <a:schemeClr val="tx1"/>
                </a:solidFill>
              </a:rPr>
              <a:t>Can we encode and encrypt images?</a:t>
            </a:r>
          </a:p>
          <a:p>
            <a:endParaRPr lang="en-US" sz="9600" b="1" dirty="0">
              <a:solidFill>
                <a:schemeClr val="tx1"/>
              </a:solidFill>
            </a:endParaRPr>
          </a:p>
          <a:p>
            <a:endParaRPr lang="en-US" sz="3800" dirty="0">
              <a:solidFill>
                <a:schemeClr val="tx1"/>
              </a:solidFill>
            </a:endParaRPr>
          </a:p>
          <a:p>
            <a:r>
              <a:rPr lang="en-US" sz="7200" dirty="0">
                <a:solidFill>
                  <a:schemeClr val="tx1"/>
                </a:solidFill>
              </a:rPr>
              <a:t>Yes, we can encode and encrypt images.</a:t>
            </a:r>
          </a:p>
          <a:p>
            <a:endParaRPr lang="en-US" sz="7200" dirty="0">
              <a:solidFill>
                <a:schemeClr val="tx1"/>
              </a:solidFill>
            </a:endParaRPr>
          </a:p>
          <a:p>
            <a:r>
              <a:rPr lang="en-US" sz="7200" dirty="0">
                <a:solidFill>
                  <a:schemeClr val="tx1"/>
                </a:solidFill>
              </a:rPr>
              <a:t>It can be done in the same way we encrypt plain text. If we encrypt the value of RGB / position we will be able to achieve image encryption.</a:t>
            </a:r>
          </a:p>
          <a:p>
            <a:endParaRPr lang="en-US" sz="7200" dirty="0">
              <a:solidFill>
                <a:schemeClr val="tx1"/>
              </a:solidFill>
            </a:endParaRPr>
          </a:p>
          <a:p>
            <a:r>
              <a:rPr lang="en-US" sz="7200" dirty="0">
                <a:solidFill>
                  <a:schemeClr val="tx1"/>
                </a:solidFill>
              </a:rPr>
              <a:t>Moreover, there are Image encryption algorithms based on balanced pixel and Chaotic map.</a:t>
            </a:r>
          </a:p>
          <a:p>
            <a:endParaRPr lang="en-US" sz="7200" dirty="0">
              <a:solidFill>
                <a:schemeClr val="tx1"/>
              </a:solidFill>
            </a:endParaRPr>
          </a:p>
          <a:p>
            <a:endParaRPr lang="en-US" sz="5500" dirty="0">
              <a:solidFill>
                <a:schemeClr val="tx1"/>
              </a:solidFill>
            </a:endParaRPr>
          </a:p>
          <a:p>
            <a:endParaRPr lang="en-US" sz="5500" dirty="0">
              <a:solidFill>
                <a:schemeClr val="tx1"/>
              </a:solidFill>
            </a:endParaRPr>
          </a:p>
          <a:p>
            <a:endParaRPr lang="en-US" sz="5500" dirty="0">
              <a:solidFill>
                <a:schemeClr val="tx1"/>
              </a:solidFill>
            </a:endParaRPr>
          </a:p>
          <a:p>
            <a:r>
              <a:rPr lang="en-US" sz="5500" dirty="0">
                <a:solidFill>
                  <a:schemeClr val="tx1"/>
                </a:solidFill>
              </a:rPr>
              <a:t>.</a:t>
            </a:r>
            <a:endParaRPr lang="en-US" sz="5500" u="sng" dirty="0">
              <a:solidFill>
                <a:srgbClr val="7D4788"/>
              </a:solidFill>
              <a:latin typeface="-apple-system"/>
            </a:endParaRPr>
          </a:p>
          <a:p>
            <a:endParaRPr lang="en-US" sz="3600" u="sng" dirty="0">
              <a:solidFill>
                <a:srgbClr val="7D4788"/>
              </a:solidFill>
              <a:latin typeface="-apple-system"/>
            </a:endParaRPr>
          </a:p>
          <a:p>
            <a:br>
              <a:rPr lang="en-US" sz="3600" dirty="0">
                <a:solidFill>
                  <a:schemeClr val="tx1"/>
                </a:solidFill>
              </a:rPr>
            </a:br>
            <a:br>
              <a:rPr lang="en-US" sz="3600" dirty="0">
                <a:solidFill>
                  <a:schemeClr val="tx1"/>
                </a:solidFill>
              </a:rPr>
            </a:br>
            <a:br>
              <a:rPr lang="en-US" sz="3200" dirty="0"/>
            </a:br>
            <a:br>
              <a:rPr lang="en-US" sz="3200" dirty="0"/>
            </a:br>
            <a:endParaRPr lang="en-US" dirty="0"/>
          </a:p>
          <a:p>
            <a:endParaRPr lang="en-US" b="1" dirty="0"/>
          </a:p>
        </p:txBody>
      </p:sp>
    </p:spTree>
    <p:extLst>
      <p:ext uri="{BB962C8B-B14F-4D97-AF65-F5344CB8AC3E}">
        <p14:creationId xmlns:p14="http://schemas.microsoft.com/office/powerpoint/2010/main" val="213279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p:txBody>
          <a:bodyPr/>
          <a:lstStyle/>
          <a:p>
            <a:r>
              <a:rPr lang="en-US" dirty="0">
                <a:solidFill>
                  <a:schemeClr val="accent1">
                    <a:lumMod val="60000"/>
                    <a:lumOff val="40000"/>
                  </a:schemeClr>
                </a:solidFill>
              </a:rPr>
              <a:t>Business Question 4</a:t>
            </a:r>
          </a:p>
        </p:txBody>
      </p:sp>
      <p:sp>
        <p:nvSpPr>
          <p:cNvPr id="3" name="Title 1">
            <a:extLst>
              <a:ext uri="{FF2B5EF4-FFF2-40B4-BE49-F238E27FC236}">
                <a16:creationId xmlns:a16="http://schemas.microsoft.com/office/drawing/2014/main" id="{0C363CF9-4818-414A-8494-E6A674A80D27}"/>
              </a:ext>
            </a:extLst>
          </p:cNvPr>
          <p:cNvSpPr txBox="1">
            <a:spLocks/>
          </p:cNvSpPr>
          <p:nvPr/>
        </p:nvSpPr>
        <p:spPr>
          <a:xfrm>
            <a:off x="2218562" y="1651518"/>
            <a:ext cx="9119086" cy="4357396"/>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t>Our database cannot be moved from the site and we need to be able to access it externally using a secure API. Can you explain the architecture of a secure API?</a:t>
            </a:r>
          </a:p>
          <a:p>
            <a:endParaRPr lang="en-US" sz="2400" b="1" dirty="0"/>
          </a:p>
          <a:p>
            <a:r>
              <a:rPr lang="en-US" sz="1800" b="1" i="0" dirty="0">
                <a:solidFill>
                  <a:srgbClr val="202124"/>
                </a:solidFill>
                <a:effectLst/>
                <a:latin typeface="arial" panose="020B0604020202020204" pitchFamily="34" charset="0"/>
              </a:rPr>
              <a:t>API architecture</a:t>
            </a:r>
            <a:r>
              <a:rPr lang="en-US" sz="1800" b="0" i="0" dirty="0">
                <a:solidFill>
                  <a:srgbClr val="202124"/>
                </a:solidFill>
                <a:effectLst/>
                <a:latin typeface="arial" panose="020B0604020202020204" pitchFamily="34" charset="0"/>
              </a:rPr>
              <a:t> refers to the process of developing a software interface that exposes backend data and application functionality for use in new applications.</a:t>
            </a:r>
          </a:p>
          <a:p>
            <a:endParaRPr lang="en-US" sz="1800" dirty="0">
              <a:solidFill>
                <a:srgbClr val="202124"/>
              </a:solidFill>
              <a:latin typeface="arial" panose="020B0604020202020204" pitchFamily="34" charset="0"/>
            </a:endParaRPr>
          </a:p>
          <a:p>
            <a:endParaRPr lang="en-US" sz="1800" dirty="0">
              <a:solidFill>
                <a:srgbClr val="202124"/>
              </a:solidFill>
              <a:latin typeface="arial" panose="020B0604020202020204" pitchFamily="34" charset="0"/>
            </a:endParaRPr>
          </a:p>
          <a:p>
            <a:endParaRPr lang="en-US" sz="1800" b="0" i="0" dirty="0">
              <a:solidFill>
                <a:srgbClr val="202124"/>
              </a:solidFill>
              <a:effectLst/>
              <a:latin typeface="arial" panose="020B0604020202020204" pitchFamily="34" charset="0"/>
            </a:endParaRPr>
          </a:p>
          <a:p>
            <a:endParaRPr lang="en-US" sz="1800" b="0" i="0" dirty="0">
              <a:solidFill>
                <a:srgbClr val="202124"/>
              </a:solidFill>
              <a:effectLst/>
              <a:latin typeface="arial" panose="020B0604020202020204" pitchFamily="34" charset="0"/>
            </a:endParaRPr>
          </a:p>
          <a:p>
            <a:endParaRPr lang="en-US" sz="1800" b="0" i="0" dirty="0">
              <a:solidFill>
                <a:srgbClr val="202124"/>
              </a:solidFill>
              <a:effectLst/>
              <a:latin typeface="arial" panose="020B0604020202020204" pitchFamily="34" charset="0"/>
            </a:endParaRPr>
          </a:p>
          <a:p>
            <a:endParaRPr lang="en-US" sz="1800" dirty="0">
              <a:solidFill>
                <a:srgbClr val="202124"/>
              </a:solidFill>
              <a:latin typeface="arial" panose="020B0604020202020204" pitchFamily="34" charset="0"/>
            </a:endParaRPr>
          </a:p>
          <a:p>
            <a:endParaRPr lang="en-US" sz="1800" b="0" i="0" dirty="0">
              <a:solidFill>
                <a:srgbClr val="202124"/>
              </a:solidFill>
              <a:effectLst/>
              <a:latin typeface="arial" panose="020B0604020202020204" pitchFamily="34" charset="0"/>
            </a:endParaRPr>
          </a:p>
          <a:p>
            <a:endParaRPr lang="en-US" sz="1800" dirty="0">
              <a:solidFill>
                <a:srgbClr val="202124"/>
              </a:solidFill>
              <a:latin typeface="arial" panose="020B0604020202020204" pitchFamily="34" charset="0"/>
            </a:endParaRPr>
          </a:p>
          <a:p>
            <a:endParaRPr lang="en-US" sz="1800" b="0" i="0" dirty="0">
              <a:solidFill>
                <a:srgbClr val="202124"/>
              </a:solidFill>
              <a:effectLst/>
              <a:latin typeface="arial" panose="020B0604020202020204" pitchFamily="34" charset="0"/>
            </a:endParaRPr>
          </a:p>
          <a:p>
            <a:endParaRPr lang="en-US" sz="1800" dirty="0">
              <a:solidFill>
                <a:srgbClr val="202124"/>
              </a:solidFill>
              <a:latin typeface="arial" panose="020B0604020202020204" pitchFamily="34" charset="0"/>
            </a:endParaRPr>
          </a:p>
          <a:p>
            <a:endParaRPr lang="en-US" sz="1800" b="0" i="0" dirty="0">
              <a:solidFill>
                <a:srgbClr val="202124"/>
              </a:solidFill>
              <a:effectLst/>
              <a:latin typeface="arial" panose="020B0604020202020204" pitchFamily="34" charset="0"/>
            </a:endParaRPr>
          </a:p>
          <a:p>
            <a:endParaRPr lang="en-US" sz="1800" dirty="0">
              <a:solidFill>
                <a:srgbClr val="202124"/>
              </a:solidFill>
              <a:latin typeface="arial" panose="020B0604020202020204" pitchFamily="34" charset="0"/>
            </a:endParaRPr>
          </a:p>
          <a:p>
            <a:r>
              <a:rPr lang="en-US" sz="1800" b="0" i="0" dirty="0">
                <a:solidFill>
                  <a:srgbClr val="202124"/>
                </a:solidFill>
                <a:effectLst/>
                <a:latin typeface="arial" panose="020B0604020202020204" pitchFamily="34" charset="0"/>
              </a:rPr>
              <a:t>Reference</a:t>
            </a:r>
            <a:r>
              <a:rPr lang="en-US" sz="1800" b="1" i="0" u="sng" dirty="0">
                <a:solidFill>
                  <a:srgbClr val="202124"/>
                </a:solidFill>
                <a:effectLst/>
                <a:latin typeface="arial" panose="020B0604020202020204" pitchFamily="34" charset="0"/>
              </a:rPr>
              <a:t>: https://www.akana.com/blog/api-architecture</a:t>
            </a:r>
          </a:p>
          <a:p>
            <a:endParaRPr lang="en-US" sz="1800" dirty="0">
              <a:solidFill>
                <a:srgbClr val="202124"/>
              </a:solidFill>
              <a:latin typeface="arial" panose="020B0604020202020204" pitchFamily="34" charset="0"/>
            </a:endParaRPr>
          </a:p>
          <a:p>
            <a:endParaRPr lang="en-US" sz="1800" b="1" dirty="0"/>
          </a:p>
          <a:p>
            <a:endParaRPr lang="en-US" sz="2400" b="1" dirty="0"/>
          </a:p>
          <a:p>
            <a:endParaRPr lang="en-US" sz="2400" b="1" dirty="0"/>
          </a:p>
          <a:p>
            <a:endParaRPr lang="en-US" sz="2400" b="1" dirty="0"/>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233996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p:txBody>
          <a:bodyPr/>
          <a:lstStyle/>
          <a:p>
            <a:r>
              <a:rPr lang="en-US" dirty="0">
                <a:solidFill>
                  <a:schemeClr val="accent1">
                    <a:lumMod val="60000"/>
                    <a:lumOff val="40000"/>
                  </a:schemeClr>
                </a:solidFill>
              </a:rPr>
              <a:t>Business Question 4</a:t>
            </a:r>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pic>
        <p:nvPicPr>
          <p:cNvPr id="1026" name="Picture 2" descr="RW Akana API">
            <a:extLst>
              <a:ext uri="{FF2B5EF4-FFF2-40B4-BE49-F238E27FC236}">
                <a16:creationId xmlns:a16="http://schemas.microsoft.com/office/drawing/2014/main" id="{3FA1C9D8-2E15-4B01-AE0E-A06375D82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022" y="2243686"/>
            <a:ext cx="762000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9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4C83-75E6-4D03-9BC6-F347CA857A44}"/>
              </a:ext>
            </a:extLst>
          </p:cNvPr>
          <p:cNvSpPr>
            <a:spLocks noGrp="1"/>
          </p:cNvSpPr>
          <p:nvPr>
            <p:ph type="title"/>
          </p:nvPr>
        </p:nvSpPr>
        <p:spPr/>
        <p:txBody>
          <a:bodyPr/>
          <a:lstStyle/>
          <a:p>
            <a:r>
              <a:rPr lang="en-US" dirty="0">
                <a:solidFill>
                  <a:schemeClr val="accent1">
                    <a:lumMod val="60000"/>
                    <a:lumOff val="40000"/>
                  </a:schemeClr>
                </a:solidFill>
              </a:rPr>
              <a:t>Business Question 5</a:t>
            </a:r>
          </a:p>
        </p:txBody>
      </p:sp>
      <p:sp>
        <p:nvSpPr>
          <p:cNvPr id="3" name="Title 1">
            <a:extLst>
              <a:ext uri="{FF2B5EF4-FFF2-40B4-BE49-F238E27FC236}">
                <a16:creationId xmlns:a16="http://schemas.microsoft.com/office/drawing/2014/main" id="{0C363CF9-4818-414A-8494-E6A674A80D27}"/>
              </a:ext>
            </a:extLst>
          </p:cNvPr>
          <p:cNvSpPr txBox="1">
            <a:spLocks/>
          </p:cNvSpPr>
          <p:nvPr/>
        </p:nvSpPr>
        <p:spPr>
          <a:xfrm>
            <a:off x="2642838" y="1905000"/>
            <a:ext cx="9119086" cy="35782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rPr>
              <a:t>Can you recommend a secure framework for coding an API?</a:t>
            </a:r>
          </a:p>
          <a:p>
            <a:endParaRPr lang="en-US" dirty="0"/>
          </a:p>
          <a:p>
            <a:r>
              <a:rPr lang="en-US" sz="1800" dirty="0"/>
              <a:t>The secure framework for API development is Postman. </a:t>
            </a:r>
          </a:p>
          <a:p>
            <a:endParaRPr lang="en-US" sz="1800" dirty="0"/>
          </a:p>
          <a:p>
            <a:r>
              <a:rPr lang="en-US" sz="1800" dirty="0"/>
              <a:t>Postman is an API Client it is used to develop, test, share and document APIs.</a:t>
            </a:r>
          </a:p>
          <a:p>
            <a:endParaRPr lang="en-US" sz="1800" dirty="0"/>
          </a:p>
          <a:p>
            <a:endParaRPr lang="en-US" sz="1800" dirty="0"/>
          </a:p>
        </p:txBody>
      </p:sp>
      <p:sp>
        <p:nvSpPr>
          <p:cNvPr id="4" name="Title 1">
            <a:extLst>
              <a:ext uri="{FF2B5EF4-FFF2-40B4-BE49-F238E27FC236}">
                <a16:creationId xmlns:a16="http://schemas.microsoft.com/office/drawing/2014/main" id="{B07DAD8A-D6FC-4696-B3F3-D79898BDB708}"/>
              </a:ext>
            </a:extLst>
          </p:cNvPr>
          <p:cNvSpPr txBox="1">
            <a:spLocks/>
          </p:cNvSpPr>
          <p:nvPr/>
        </p:nvSpPr>
        <p:spPr>
          <a:xfrm>
            <a:off x="2660362" y="3613016"/>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Tree>
    <p:extLst>
      <p:ext uri="{BB962C8B-B14F-4D97-AF65-F5344CB8AC3E}">
        <p14:creationId xmlns:p14="http://schemas.microsoft.com/office/powerpoint/2010/main" val="373858892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844</TotalTime>
  <Words>665</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Algerian</vt:lpstr>
      <vt:lpstr>-apple-system</vt:lpstr>
      <vt:lpstr>Arial</vt:lpstr>
      <vt:lpstr>Arial</vt:lpstr>
      <vt:lpstr>Bookman Old Style</vt:lpstr>
      <vt:lpstr>Calibri</vt:lpstr>
      <vt:lpstr>Century Gothic</vt:lpstr>
      <vt:lpstr>Franklin Gothic Book</vt:lpstr>
      <vt:lpstr>Wingdings 3</vt:lpstr>
      <vt:lpstr>1_RetrospectVTI</vt:lpstr>
      <vt:lpstr>Wisp</vt:lpstr>
      <vt:lpstr>             Information Encoding Standards   Final Project Part 2</vt:lpstr>
      <vt:lpstr>Project Summary</vt:lpstr>
      <vt:lpstr>About You </vt:lpstr>
      <vt:lpstr>Questions and Recommendations</vt:lpstr>
      <vt:lpstr>Business Question 2</vt:lpstr>
      <vt:lpstr>Business Question 3</vt:lpstr>
      <vt:lpstr>Business Question 4</vt:lpstr>
      <vt:lpstr>Business Question 4</vt:lpstr>
      <vt:lpstr>Business Question 5</vt:lpstr>
      <vt:lpstr>Business Question 6</vt:lpstr>
      <vt:lpstr>Business Question 7</vt:lpstr>
      <vt:lpstr>Business Question 8</vt:lpstr>
      <vt:lpstr>YouTube Video Link: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BDAT 1000 - Assignment 3 </dc:title>
  <dc:creator>Mukesh Kumar</dc:creator>
  <cp:lastModifiedBy>Mukesh Kumar</cp:lastModifiedBy>
  <cp:revision>52</cp:revision>
  <dcterms:created xsi:type="dcterms:W3CDTF">2021-04-03T17:15:02Z</dcterms:created>
  <dcterms:modified xsi:type="dcterms:W3CDTF">2021-04-20T22:38:22Z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