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362"/>
    <p:restoredTop sz="96327"/>
  </p:normalViewPr>
  <p:slideViewPr>
    <p:cSldViewPr snapToGrid="0">
      <p:cViewPr varScale="1">
        <p:scale>
          <a:sx n="114" d="100"/>
          <a:sy n="114" d="100"/>
        </p:scale>
        <p:origin x="184" y="4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ata3.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rawing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3.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2160018C-59C5-4701-B8EA-4BEEC97BF86A}"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2AA7D6B0-54D5-45B0-B99B-8EA0280BE6BD}">
      <dgm:prSet/>
      <dgm:spPr/>
      <dgm:t>
        <a:bodyPr/>
        <a:lstStyle/>
        <a:p>
          <a:pPr>
            <a:lnSpc>
              <a:spcPct val="100000"/>
            </a:lnSpc>
          </a:pPr>
          <a:r>
            <a:rPr lang="en-US"/>
            <a:t>Data Cleaning using Python on Jupyter Notebook.</a:t>
          </a:r>
        </a:p>
      </dgm:t>
    </dgm:pt>
    <dgm:pt modelId="{04234236-EDA4-45BB-ACAF-71F1BBF479D8}" type="parTrans" cxnId="{E4548010-6D17-43A7-922A-933257C6F569}">
      <dgm:prSet/>
      <dgm:spPr/>
      <dgm:t>
        <a:bodyPr/>
        <a:lstStyle/>
        <a:p>
          <a:endParaRPr lang="en-US"/>
        </a:p>
      </dgm:t>
    </dgm:pt>
    <dgm:pt modelId="{3CF0946A-4309-4143-9966-3EF9569E6BAF}" type="sibTrans" cxnId="{E4548010-6D17-43A7-922A-933257C6F569}">
      <dgm:prSet/>
      <dgm:spPr/>
      <dgm:t>
        <a:bodyPr/>
        <a:lstStyle/>
        <a:p>
          <a:endParaRPr lang="en-US"/>
        </a:p>
      </dgm:t>
    </dgm:pt>
    <dgm:pt modelId="{FF26D2F6-FB3D-49EF-A7BD-10BF841659FA}">
      <dgm:prSet/>
      <dgm:spPr/>
      <dgm:t>
        <a:bodyPr/>
        <a:lstStyle/>
        <a:p>
          <a:pPr>
            <a:lnSpc>
              <a:spcPct val="100000"/>
            </a:lnSpc>
          </a:pPr>
          <a:r>
            <a:rPr lang="en-US"/>
            <a:t>Using Google maps API to load missing geo location data.</a:t>
          </a:r>
        </a:p>
      </dgm:t>
    </dgm:pt>
    <dgm:pt modelId="{4B53A358-8EDD-4035-A079-F7D544C0B07E}" type="parTrans" cxnId="{CE041168-B29F-4706-A9C9-1AF2DBFE12CA}">
      <dgm:prSet/>
      <dgm:spPr/>
      <dgm:t>
        <a:bodyPr/>
        <a:lstStyle/>
        <a:p>
          <a:endParaRPr lang="en-US"/>
        </a:p>
      </dgm:t>
    </dgm:pt>
    <dgm:pt modelId="{F166B097-FCE8-4A3A-A8C9-CCB9F5B51195}" type="sibTrans" cxnId="{CE041168-B29F-4706-A9C9-1AF2DBFE12CA}">
      <dgm:prSet/>
      <dgm:spPr/>
      <dgm:t>
        <a:bodyPr/>
        <a:lstStyle/>
        <a:p>
          <a:endParaRPr lang="en-US"/>
        </a:p>
      </dgm:t>
    </dgm:pt>
    <dgm:pt modelId="{BA428DEC-67CB-4F90-BD2F-D0B5629BF865}">
      <dgm:prSet/>
      <dgm:spPr/>
      <dgm:t>
        <a:bodyPr/>
        <a:lstStyle/>
        <a:p>
          <a:pPr>
            <a:lnSpc>
              <a:spcPct val="100000"/>
            </a:lnSpc>
          </a:pPr>
          <a:r>
            <a:rPr lang="en-US"/>
            <a:t>SQL is used for data analysis and identifying patterns in the data.</a:t>
          </a:r>
        </a:p>
      </dgm:t>
    </dgm:pt>
    <dgm:pt modelId="{92465D0C-0C7D-400C-BCFB-686E54433B5E}" type="parTrans" cxnId="{E7F736B6-C696-4586-8FBC-7B4BB8DF3EBE}">
      <dgm:prSet/>
      <dgm:spPr/>
      <dgm:t>
        <a:bodyPr/>
        <a:lstStyle/>
        <a:p>
          <a:endParaRPr lang="en-US"/>
        </a:p>
      </dgm:t>
    </dgm:pt>
    <dgm:pt modelId="{855C51D2-5B42-451C-9A41-F98575826925}" type="sibTrans" cxnId="{E7F736B6-C696-4586-8FBC-7B4BB8DF3EBE}">
      <dgm:prSet/>
      <dgm:spPr/>
      <dgm:t>
        <a:bodyPr/>
        <a:lstStyle/>
        <a:p>
          <a:endParaRPr lang="en-US"/>
        </a:p>
      </dgm:t>
    </dgm:pt>
    <dgm:pt modelId="{B65FDA0D-5EB3-46DE-AE99-D70E8E1648E8}">
      <dgm:prSet/>
      <dgm:spPr/>
      <dgm:t>
        <a:bodyPr/>
        <a:lstStyle/>
        <a:p>
          <a:pPr>
            <a:lnSpc>
              <a:spcPct val="100000"/>
            </a:lnSpc>
          </a:pPr>
          <a:r>
            <a:rPr lang="en-US"/>
            <a:t>R is used for advanced data analytics and visualization.</a:t>
          </a:r>
        </a:p>
      </dgm:t>
    </dgm:pt>
    <dgm:pt modelId="{DFB3FC4E-7287-4325-B1CE-D4CA581A62E1}" type="parTrans" cxnId="{48CD761A-0945-4D87-BF4F-F0759368F72A}">
      <dgm:prSet/>
      <dgm:spPr/>
      <dgm:t>
        <a:bodyPr/>
        <a:lstStyle/>
        <a:p>
          <a:endParaRPr lang="en-US"/>
        </a:p>
      </dgm:t>
    </dgm:pt>
    <dgm:pt modelId="{5FD81571-96F2-431E-AB1B-54CBF4062F14}" type="sibTrans" cxnId="{48CD761A-0945-4D87-BF4F-F0759368F72A}">
      <dgm:prSet/>
      <dgm:spPr/>
      <dgm:t>
        <a:bodyPr/>
        <a:lstStyle/>
        <a:p>
          <a:endParaRPr lang="en-US"/>
        </a:p>
      </dgm:t>
    </dgm:pt>
    <dgm:pt modelId="{0152A33D-2ED1-4533-B992-C605D51F7460}" type="pres">
      <dgm:prSet presAssocID="{2160018C-59C5-4701-B8EA-4BEEC97BF86A}" presName="root" presStyleCnt="0">
        <dgm:presLayoutVars>
          <dgm:dir/>
          <dgm:resizeHandles val="exact"/>
        </dgm:presLayoutVars>
      </dgm:prSet>
      <dgm:spPr/>
    </dgm:pt>
    <dgm:pt modelId="{5CF00849-8633-4AD6-88B8-8A8EF807F5B6}" type="pres">
      <dgm:prSet presAssocID="{2AA7D6B0-54D5-45B0-B99B-8EA0280BE6BD}" presName="compNode" presStyleCnt="0"/>
      <dgm:spPr/>
    </dgm:pt>
    <dgm:pt modelId="{C4D14A68-3554-44C1-A2D3-024CE275B33E}" type="pres">
      <dgm:prSet presAssocID="{2AA7D6B0-54D5-45B0-B99B-8EA0280BE6BD}" presName="bgRect" presStyleLbl="bgShp" presStyleIdx="0" presStyleCnt="4"/>
      <dgm:spPr/>
    </dgm:pt>
    <dgm:pt modelId="{4BFA543A-EB50-49F7-9D9E-6AE14A6BFE3C}" type="pres">
      <dgm:prSet presAssocID="{2AA7D6B0-54D5-45B0-B99B-8EA0280BE6BD}"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Programmer"/>
        </a:ext>
      </dgm:extLst>
    </dgm:pt>
    <dgm:pt modelId="{608281DB-F005-4DFD-9C02-690C8A63AD9E}" type="pres">
      <dgm:prSet presAssocID="{2AA7D6B0-54D5-45B0-B99B-8EA0280BE6BD}" presName="spaceRect" presStyleCnt="0"/>
      <dgm:spPr/>
    </dgm:pt>
    <dgm:pt modelId="{A8A6E873-5D46-4FC4-97D9-EA06BBD491B3}" type="pres">
      <dgm:prSet presAssocID="{2AA7D6B0-54D5-45B0-B99B-8EA0280BE6BD}" presName="parTx" presStyleLbl="revTx" presStyleIdx="0" presStyleCnt="4">
        <dgm:presLayoutVars>
          <dgm:chMax val="0"/>
          <dgm:chPref val="0"/>
        </dgm:presLayoutVars>
      </dgm:prSet>
      <dgm:spPr/>
    </dgm:pt>
    <dgm:pt modelId="{6E4FA644-E107-45B0-9065-36BA38F13EC6}" type="pres">
      <dgm:prSet presAssocID="{3CF0946A-4309-4143-9966-3EF9569E6BAF}" presName="sibTrans" presStyleCnt="0"/>
      <dgm:spPr/>
    </dgm:pt>
    <dgm:pt modelId="{9CEC88D3-8D6B-4710-AA50-15C0B774B81F}" type="pres">
      <dgm:prSet presAssocID="{FF26D2F6-FB3D-49EF-A7BD-10BF841659FA}" presName="compNode" presStyleCnt="0"/>
      <dgm:spPr/>
    </dgm:pt>
    <dgm:pt modelId="{9288EE20-61FB-4B0D-BEEE-FEB1866C428E}" type="pres">
      <dgm:prSet presAssocID="{FF26D2F6-FB3D-49EF-A7BD-10BF841659FA}" presName="bgRect" presStyleLbl="bgShp" presStyleIdx="1" presStyleCnt="4"/>
      <dgm:spPr/>
    </dgm:pt>
    <dgm:pt modelId="{CD9E85A2-DDE9-4746-9AA5-C6317A692B56}" type="pres">
      <dgm:prSet presAssocID="{FF26D2F6-FB3D-49EF-A7BD-10BF841659FA}"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atabase"/>
        </a:ext>
      </dgm:extLst>
    </dgm:pt>
    <dgm:pt modelId="{1586F39B-2C5A-48AB-985B-8F0FFF15D6CA}" type="pres">
      <dgm:prSet presAssocID="{FF26D2F6-FB3D-49EF-A7BD-10BF841659FA}" presName="spaceRect" presStyleCnt="0"/>
      <dgm:spPr/>
    </dgm:pt>
    <dgm:pt modelId="{422CE0CF-3085-4F01-BCD6-EDE0297010E6}" type="pres">
      <dgm:prSet presAssocID="{FF26D2F6-FB3D-49EF-A7BD-10BF841659FA}" presName="parTx" presStyleLbl="revTx" presStyleIdx="1" presStyleCnt="4">
        <dgm:presLayoutVars>
          <dgm:chMax val="0"/>
          <dgm:chPref val="0"/>
        </dgm:presLayoutVars>
      </dgm:prSet>
      <dgm:spPr/>
    </dgm:pt>
    <dgm:pt modelId="{C037B311-4135-41A7-A125-F3EFC0E98A86}" type="pres">
      <dgm:prSet presAssocID="{F166B097-FCE8-4A3A-A8C9-CCB9F5B51195}" presName="sibTrans" presStyleCnt="0"/>
      <dgm:spPr/>
    </dgm:pt>
    <dgm:pt modelId="{EBBDB245-3062-49A2-8DA3-89FFB8AA3BCA}" type="pres">
      <dgm:prSet presAssocID="{BA428DEC-67CB-4F90-BD2F-D0B5629BF865}" presName="compNode" presStyleCnt="0"/>
      <dgm:spPr/>
    </dgm:pt>
    <dgm:pt modelId="{7C5A0247-B6A5-40BA-9C92-ED3A09D08345}" type="pres">
      <dgm:prSet presAssocID="{BA428DEC-67CB-4F90-BD2F-D0B5629BF865}" presName="bgRect" presStyleLbl="bgShp" presStyleIdx="2" presStyleCnt="4"/>
      <dgm:spPr/>
    </dgm:pt>
    <dgm:pt modelId="{A12C0829-B6BC-4CEF-9FF4-1D0BCEA002A9}" type="pres">
      <dgm:prSet presAssocID="{BA428DEC-67CB-4F90-BD2F-D0B5629BF865}"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Processor"/>
        </a:ext>
      </dgm:extLst>
    </dgm:pt>
    <dgm:pt modelId="{7A226005-B2BB-401E-A510-6F9D4C7534E6}" type="pres">
      <dgm:prSet presAssocID="{BA428DEC-67CB-4F90-BD2F-D0B5629BF865}" presName="spaceRect" presStyleCnt="0"/>
      <dgm:spPr/>
    </dgm:pt>
    <dgm:pt modelId="{400C61B4-29CE-4556-9C9E-46E77006E324}" type="pres">
      <dgm:prSet presAssocID="{BA428DEC-67CB-4F90-BD2F-D0B5629BF865}" presName="parTx" presStyleLbl="revTx" presStyleIdx="2" presStyleCnt="4">
        <dgm:presLayoutVars>
          <dgm:chMax val="0"/>
          <dgm:chPref val="0"/>
        </dgm:presLayoutVars>
      </dgm:prSet>
      <dgm:spPr/>
    </dgm:pt>
    <dgm:pt modelId="{B452F794-6DA7-4535-A349-CA847F4A5459}" type="pres">
      <dgm:prSet presAssocID="{855C51D2-5B42-451C-9A41-F98575826925}" presName="sibTrans" presStyleCnt="0"/>
      <dgm:spPr/>
    </dgm:pt>
    <dgm:pt modelId="{A47AD97B-CD8D-4A2C-A856-E754D0631B1B}" type="pres">
      <dgm:prSet presAssocID="{B65FDA0D-5EB3-46DE-AE99-D70E8E1648E8}" presName="compNode" presStyleCnt="0"/>
      <dgm:spPr/>
    </dgm:pt>
    <dgm:pt modelId="{4231D500-D548-4D0E-8CD0-00A7B204EF19}" type="pres">
      <dgm:prSet presAssocID="{B65FDA0D-5EB3-46DE-AE99-D70E8E1648E8}" presName="bgRect" presStyleLbl="bgShp" presStyleIdx="3" presStyleCnt="4"/>
      <dgm:spPr/>
    </dgm:pt>
    <dgm:pt modelId="{C5B90274-F6AD-4AD7-AA0E-FE8AFF7A5BB2}" type="pres">
      <dgm:prSet presAssocID="{B65FDA0D-5EB3-46DE-AE99-D70E8E1648E8}"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Statistics"/>
        </a:ext>
      </dgm:extLst>
    </dgm:pt>
    <dgm:pt modelId="{8F1F548D-EA8B-4150-9627-9D8474779315}" type="pres">
      <dgm:prSet presAssocID="{B65FDA0D-5EB3-46DE-AE99-D70E8E1648E8}" presName="spaceRect" presStyleCnt="0"/>
      <dgm:spPr/>
    </dgm:pt>
    <dgm:pt modelId="{9A2E5C44-8970-4024-9839-7B9EA3EF894C}" type="pres">
      <dgm:prSet presAssocID="{B65FDA0D-5EB3-46DE-AE99-D70E8E1648E8}" presName="parTx" presStyleLbl="revTx" presStyleIdx="3" presStyleCnt="4">
        <dgm:presLayoutVars>
          <dgm:chMax val="0"/>
          <dgm:chPref val="0"/>
        </dgm:presLayoutVars>
      </dgm:prSet>
      <dgm:spPr/>
    </dgm:pt>
  </dgm:ptLst>
  <dgm:cxnLst>
    <dgm:cxn modelId="{7D85FF09-918F-437D-99D6-4DF08FC663D4}" type="presOf" srcId="{2160018C-59C5-4701-B8EA-4BEEC97BF86A}" destId="{0152A33D-2ED1-4533-B992-C605D51F7460}" srcOrd="0" destOrd="0" presId="urn:microsoft.com/office/officeart/2018/2/layout/IconVerticalSolidList"/>
    <dgm:cxn modelId="{E4548010-6D17-43A7-922A-933257C6F569}" srcId="{2160018C-59C5-4701-B8EA-4BEEC97BF86A}" destId="{2AA7D6B0-54D5-45B0-B99B-8EA0280BE6BD}" srcOrd="0" destOrd="0" parTransId="{04234236-EDA4-45BB-ACAF-71F1BBF479D8}" sibTransId="{3CF0946A-4309-4143-9966-3EF9569E6BAF}"/>
    <dgm:cxn modelId="{9BB7BD19-1677-4E18-9F71-0CA71267E0A9}" type="presOf" srcId="{B65FDA0D-5EB3-46DE-AE99-D70E8E1648E8}" destId="{9A2E5C44-8970-4024-9839-7B9EA3EF894C}" srcOrd="0" destOrd="0" presId="urn:microsoft.com/office/officeart/2018/2/layout/IconVerticalSolidList"/>
    <dgm:cxn modelId="{48CD761A-0945-4D87-BF4F-F0759368F72A}" srcId="{2160018C-59C5-4701-B8EA-4BEEC97BF86A}" destId="{B65FDA0D-5EB3-46DE-AE99-D70E8E1648E8}" srcOrd="3" destOrd="0" parTransId="{DFB3FC4E-7287-4325-B1CE-D4CA581A62E1}" sibTransId="{5FD81571-96F2-431E-AB1B-54CBF4062F14}"/>
    <dgm:cxn modelId="{CE041168-B29F-4706-A9C9-1AF2DBFE12CA}" srcId="{2160018C-59C5-4701-B8EA-4BEEC97BF86A}" destId="{FF26D2F6-FB3D-49EF-A7BD-10BF841659FA}" srcOrd="1" destOrd="0" parTransId="{4B53A358-8EDD-4035-A079-F7D544C0B07E}" sibTransId="{F166B097-FCE8-4A3A-A8C9-CCB9F5B51195}"/>
    <dgm:cxn modelId="{70A60E74-6411-4BA8-8370-BDF1183C3D31}" type="presOf" srcId="{BA428DEC-67CB-4F90-BD2F-D0B5629BF865}" destId="{400C61B4-29CE-4556-9C9E-46E77006E324}" srcOrd="0" destOrd="0" presId="urn:microsoft.com/office/officeart/2018/2/layout/IconVerticalSolidList"/>
    <dgm:cxn modelId="{99916A83-9A35-4518-BD83-C9FB0B0812A0}" type="presOf" srcId="{FF26D2F6-FB3D-49EF-A7BD-10BF841659FA}" destId="{422CE0CF-3085-4F01-BCD6-EDE0297010E6}" srcOrd="0" destOrd="0" presId="urn:microsoft.com/office/officeart/2018/2/layout/IconVerticalSolidList"/>
    <dgm:cxn modelId="{E7F736B6-C696-4586-8FBC-7B4BB8DF3EBE}" srcId="{2160018C-59C5-4701-B8EA-4BEEC97BF86A}" destId="{BA428DEC-67CB-4F90-BD2F-D0B5629BF865}" srcOrd="2" destOrd="0" parTransId="{92465D0C-0C7D-400C-BCFB-686E54433B5E}" sibTransId="{855C51D2-5B42-451C-9A41-F98575826925}"/>
    <dgm:cxn modelId="{B57224E6-5914-4DA4-8A79-1F544FA4C58A}" type="presOf" srcId="{2AA7D6B0-54D5-45B0-B99B-8EA0280BE6BD}" destId="{A8A6E873-5D46-4FC4-97D9-EA06BBD491B3}" srcOrd="0" destOrd="0" presId="urn:microsoft.com/office/officeart/2018/2/layout/IconVerticalSolidList"/>
    <dgm:cxn modelId="{07A28BB3-9190-4507-AB6D-CAA26DAC81F6}" type="presParOf" srcId="{0152A33D-2ED1-4533-B992-C605D51F7460}" destId="{5CF00849-8633-4AD6-88B8-8A8EF807F5B6}" srcOrd="0" destOrd="0" presId="urn:microsoft.com/office/officeart/2018/2/layout/IconVerticalSolidList"/>
    <dgm:cxn modelId="{84CA1A98-5A43-468C-A84C-0004E85C26D3}" type="presParOf" srcId="{5CF00849-8633-4AD6-88B8-8A8EF807F5B6}" destId="{C4D14A68-3554-44C1-A2D3-024CE275B33E}" srcOrd="0" destOrd="0" presId="urn:microsoft.com/office/officeart/2018/2/layout/IconVerticalSolidList"/>
    <dgm:cxn modelId="{DC7DA2DF-4DD6-4D37-9BFD-3AA0ACE27B7C}" type="presParOf" srcId="{5CF00849-8633-4AD6-88B8-8A8EF807F5B6}" destId="{4BFA543A-EB50-49F7-9D9E-6AE14A6BFE3C}" srcOrd="1" destOrd="0" presId="urn:microsoft.com/office/officeart/2018/2/layout/IconVerticalSolidList"/>
    <dgm:cxn modelId="{DACDE3D1-D372-4B38-A3F3-367C97D75B74}" type="presParOf" srcId="{5CF00849-8633-4AD6-88B8-8A8EF807F5B6}" destId="{608281DB-F005-4DFD-9C02-690C8A63AD9E}" srcOrd="2" destOrd="0" presId="urn:microsoft.com/office/officeart/2018/2/layout/IconVerticalSolidList"/>
    <dgm:cxn modelId="{80C0F91E-BBE1-47D2-A8A9-E1E6A6273E86}" type="presParOf" srcId="{5CF00849-8633-4AD6-88B8-8A8EF807F5B6}" destId="{A8A6E873-5D46-4FC4-97D9-EA06BBD491B3}" srcOrd="3" destOrd="0" presId="urn:microsoft.com/office/officeart/2018/2/layout/IconVerticalSolidList"/>
    <dgm:cxn modelId="{FF7247EC-E1D1-4769-A85B-BF61D6564615}" type="presParOf" srcId="{0152A33D-2ED1-4533-B992-C605D51F7460}" destId="{6E4FA644-E107-45B0-9065-36BA38F13EC6}" srcOrd="1" destOrd="0" presId="urn:microsoft.com/office/officeart/2018/2/layout/IconVerticalSolidList"/>
    <dgm:cxn modelId="{124396F5-A02E-4C5C-9AC9-B11DE3F59A4C}" type="presParOf" srcId="{0152A33D-2ED1-4533-B992-C605D51F7460}" destId="{9CEC88D3-8D6B-4710-AA50-15C0B774B81F}" srcOrd="2" destOrd="0" presId="urn:microsoft.com/office/officeart/2018/2/layout/IconVerticalSolidList"/>
    <dgm:cxn modelId="{6C00ADC1-B2E3-455E-BC95-8B22D49B82DF}" type="presParOf" srcId="{9CEC88D3-8D6B-4710-AA50-15C0B774B81F}" destId="{9288EE20-61FB-4B0D-BEEE-FEB1866C428E}" srcOrd="0" destOrd="0" presId="urn:microsoft.com/office/officeart/2018/2/layout/IconVerticalSolidList"/>
    <dgm:cxn modelId="{760A7616-3C28-4E06-8FA0-DCA2EC181AA2}" type="presParOf" srcId="{9CEC88D3-8D6B-4710-AA50-15C0B774B81F}" destId="{CD9E85A2-DDE9-4746-9AA5-C6317A692B56}" srcOrd="1" destOrd="0" presId="urn:microsoft.com/office/officeart/2018/2/layout/IconVerticalSolidList"/>
    <dgm:cxn modelId="{EBC10A7C-BAAD-48DA-9F27-F3FE4597E1D4}" type="presParOf" srcId="{9CEC88D3-8D6B-4710-AA50-15C0B774B81F}" destId="{1586F39B-2C5A-48AB-985B-8F0FFF15D6CA}" srcOrd="2" destOrd="0" presId="urn:microsoft.com/office/officeart/2018/2/layout/IconVerticalSolidList"/>
    <dgm:cxn modelId="{3F735372-7B44-4BF0-8FFA-870052A66BB3}" type="presParOf" srcId="{9CEC88D3-8D6B-4710-AA50-15C0B774B81F}" destId="{422CE0CF-3085-4F01-BCD6-EDE0297010E6}" srcOrd="3" destOrd="0" presId="urn:microsoft.com/office/officeart/2018/2/layout/IconVerticalSolidList"/>
    <dgm:cxn modelId="{15ABFA87-AB11-49CC-9799-6224FC08CAE0}" type="presParOf" srcId="{0152A33D-2ED1-4533-B992-C605D51F7460}" destId="{C037B311-4135-41A7-A125-F3EFC0E98A86}" srcOrd="3" destOrd="0" presId="urn:microsoft.com/office/officeart/2018/2/layout/IconVerticalSolidList"/>
    <dgm:cxn modelId="{C21DF0E6-76E0-45A1-9310-DFF9A79688A2}" type="presParOf" srcId="{0152A33D-2ED1-4533-B992-C605D51F7460}" destId="{EBBDB245-3062-49A2-8DA3-89FFB8AA3BCA}" srcOrd="4" destOrd="0" presId="urn:microsoft.com/office/officeart/2018/2/layout/IconVerticalSolidList"/>
    <dgm:cxn modelId="{21A76375-8DE0-46F1-B831-C7D980D0F604}" type="presParOf" srcId="{EBBDB245-3062-49A2-8DA3-89FFB8AA3BCA}" destId="{7C5A0247-B6A5-40BA-9C92-ED3A09D08345}" srcOrd="0" destOrd="0" presId="urn:microsoft.com/office/officeart/2018/2/layout/IconVerticalSolidList"/>
    <dgm:cxn modelId="{8C76A928-EAFA-4055-9A78-E27CE13A4E99}" type="presParOf" srcId="{EBBDB245-3062-49A2-8DA3-89FFB8AA3BCA}" destId="{A12C0829-B6BC-4CEF-9FF4-1D0BCEA002A9}" srcOrd="1" destOrd="0" presId="urn:microsoft.com/office/officeart/2018/2/layout/IconVerticalSolidList"/>
    <dgm:cxn modelId="{86F55659-7E12-458D-A927-09E7B12A6AB9}" type="presParOf" srcId="{EBBDB245-3062-49A2-8DA3-89FFB8AA3BCA}" destId="{7A226005-B2BB-401E-A510-6F9D4C7534E6}" srcOrd="2" destOrd="0" presId="urn:microsoft.com/office/officeart/2018/2/layout/IconVerticalSolidList"/>
    <dgm:cxn modelId="{FB6D86E5-638A-4043-AAB1-315EBA577544}" type="presParOf" srcId="{EBBDB245-3062-49A2-8DA3-89FFB8AA3BCA}" destId="{400C61B4-29CE-4556-9C9E-46E77006E324}" srcOrd="3" destOrd="0" presId="urn:microsoft.com/office/officeart/2018/2/layout/IconVerticalSolidList"/>
    <dgm:cxn modelId="{C75D94A1-053E-4A00-A0D7-319BB76255AA}" type="presParOf" srcId="{0152A33D-2ED1-4533-B992-C605D51F7460}" destId="{B452F794-6DA7-4535-A349-CA847F4A5459}" srcOrd="5" destOrd="0" presId="urn:microsoft.com/office/officeart/2018/2/layout/IconVerticalSolidList"/>
    <dgm:cxn modelId="{227EFF92-91F8-4C7D-BE94-FFFEDC446DEA}" type="presParOf" srcId="{0152A33D-2ED1-4533-B992-C605D51F7460}" destId="{A47AD97B-CD8D-4A2C-A856-E754D0631B1B}" srcOrd="6" destOrd="0" presId="urn:microsoft.com/office/officeart/2018/2/layout/IconVerticalSolidList"/>
    <dgm:cxn modelId="{868DCB59-1F5D-4964-8903-B448043A23A8}" type="presParOf" srcId="{A47AD97B-CD8D-4A2C-A856-E754D0631B1B}" destId="{4231D500-D548-4D0E-8CD0-00A7B204EF19}" srcOrd="0" destOrd="0" presId="urn:microsoft.com/office/officeart/2018/2/layout/IconVerticalSolidList"/>
    <dgm:cxn modelId="{172C2E1D-7177-4587-AA87-8778394EF550}" type="presParOf" srcId="{A47AD97B-CD8D-4A2C-A856-E754D0631B1B}" destId="{C5B90274-F6AD-4AD7-AA0E-FE8AFF7A5BB2}" srcOrd="1" destOrd="0" presId="urn:microsoft.com/office/officeart/2018/2/layout/IconVerticalSolidList"/>
    <dgm:cxn modelId="{D16CF6BB-802F-41D4-83AC-06176EF79F06}" type="presParOf" srcId="{A47AD97B-CD8D-4A2C-A856-E754D0631B1B}" destId="{8F1F548D-EA8B-4150-9627-9D8474779315}" srcOrd="2" destOrd="0" presId="urn:microsoft.com/office/officeart/2018/2/layout/IconVerticalSolidList"/>
    <dgm:cxn modelId="{29F53481-47CF-48D6-9C4F-2D4F7B308FAA}" type="presParOf" srcId="{A47AD97B-CD8D-4A2C-A856-E754D0631B1B}" destId="{9A2E5C44-8970-4024-9839-7B9EA3EF894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78B92E8-FA88-4CAC-925A-00B00B3CB0C3}" type="doc">
      <dgm:prSet loTypeId="urn:microsoft.com/office/officeart/2005/8/layout/vList5" loCatId="list" qsTypeId="urn:microsoft.com/office/officeart/2005/8/quickstyle/simple1" qsCatId="simple" csTypeId="urn:microsoft.com/office/officeart/2005/8/colors/accent1_2" csCatId="accent1"/>
      <dgm:spPr/>
      <dgm:t>
        <a:bodyPr/>
        <a:lstStyle/>
        <a:p>
          <a:endParaRPr lang="en-US"/>
        </a:p>
      </dgm:t>
    </dgm:pt>
    <dgm:pt modelId="{7CD5C400-6A21-4037-92C3-553EF2878741}">
      <dgm:prSet/>
      <dgm:spPr/>
      <dgm:t>
        <a:bodyPr/>
        <a:lstStyle/>
        <a:p>
          <a:r>
            <a:rPr lang="en-US"/>
            <a:t>How does the number of adverse cases for specific medical conditions vary between different hospitals in California?</a:t>
          </a:r>
        </a:p>
      </dgm:t>
    </dgm:pt>
    <dgm:pt modelId="{E9710051-C35E-4895-85C4-B5BECEAAE6E4}" type="parTrans" cxnId="{CE73B463-FF42-4A43-BBFF-8023DAD0620F}">
      <dgm:prSet/>
      <dgm:spPr/>
      <dgm:t>
        <a:bodyPr/>
        <a:lstStyle/>
        <a:p>
          <a:endParaRPr lang="en-US"/>
        </a:p>
      </dgm:t>
    </dgm:pt>
    <dgm:pt modelId="{C88FB669-EA46-4603-9E6F-10618059DDD8}" type="sibTrans" cxnId="{CE73B463-FF42-4A43-BBFF-8023DAD0620F}">
      <dgm:prSet/>
      <dgm:spPr/>
      <dgm:t>
        <a:bodyPr/>
        <a:lstStyle/>
        <a:p>
          <a:endParaRPr lang="en-US"/>
        </a:p>
      </dgm:t>
    </dgm:pt>
    <dgm:pt modelId="{276B8605-EF95-4556-BB6A-82C773A5A167}">
      <dgm:prSet/>
      <dgm:spPr/>
      <dgm:t>
        <a:bodyPr/>
        <a:lstStyle/>
        <a:p>
          <a:r>
            <a:rPr lang="en-US" i="1"/>
            <a:t>The findings revealed that different hospitals in California exhibited varying rates of adverse events. This suggests that the quality of care provided by hospitals for specific medical conditions</a:t>
          </a:r>
          <a:r>
            <a:rPr lang="en-US"/>
            <a:t> </a:t>
          </a:r>
          <a:r>
            <a:rPr lang="en-US" i="1"/>
            <a:t>may differ.</a:t>
          </a:r>
          <a:endParaRPr lang="en-US"/>
        </a:p>
      </dgm:t>
    </dgm:pt>
    <dgm:pt modelId="{69E70609-854E-4810-B095-1A0767564D79}" type="parTrans" cxnId="{986953C3-3D1D-4121-86DA-61DFD41957EF}">
      <dgm:prSet/>
      <dgm:spPr/>
      <dgm:t>
        <a:bodyPr/>
        <a:lstStyle/>
        <a:p>
          <a:endParaRPr lang="en-US"/>
        </a:p>
      </dgm:t>
    </dgm:pt>
    <dgm:pt modelId="{CB92733B-5945-48A9-8419-8B80427D4D03}" type="sibTrans" cxnId="{986953C3-3D1D-4121-86DA-61DFD41957EF}">
      <dgm:prSet/>
      <dgm:spPr/>
      <dgm:t>
        <a:bodyPr/>
        <a:lstStyle/>
        <a:p>
          <a:endParaRPr lang="en-US"/>
        </a:p>
      </dgm:t>
    </dgm:pt>
    <dgm:pt modelId="{2D95BF14-3B97-4CDE-9A83-87EB78DD9E8F}">
      <dgm:prSet/>
      <dgm:spPr/>
      <dgm:t>
        <a:bodyPr/>
        <a:lstStyle/>
        <a:p>
          <a:r>
            <a:rPr lang="en-US"/>
            <a:t>What is the relationship between hospital performance and geographical location, and how might this information inform healthcare resource allocation?</a:t>
          </a:r>
        </a:p>
      </dgm:t>
    </dgm:pt>
    <dgm:pt modelId="{AF7686DE-1EF5-4412-B0C6-B3AE0537D1D0}" type="parTrans" cxnId="{210DE129-C4ED-47B0-A538-D88143CC1A87}">
      <dgm:prSet/>
      <dgm:spPr/>
      <dgm:t>
        <a:bodyPr/>
        <a:lstStyle/>
        <a:p>
          <a:endParaRPr lang="en-US"/>
        </a:p>
      </dgm:t>
    </dgm:pt>
    <dgm:pt modelId="{4301A3D9-9900-44C6-B516-9C808F4D53CD}" type="sibTrans" cxnId="{210DE129-C4ED-47B0-A538-D88143CC1A87}">
      <dgm:prSet/>
      <dgm:spPr/>
      <dgm:t>
        <a:bodyPr/>
        <a:lstStyle/>
        <a:p>
          <a:endParaRPr lang="en-US"/>
        </a:p>
      </dgm:t>
    </dgm:pt>
    <dgm:pt modelId="{4946F08A-28A8-4FD4-8C6F-470CCB449D21}">
      <dgm:prSet/>
      <dgm:spPr/>
      <dgm:t>
        <a:bodyPr/>
        <a:lstStyle/>
        <a:p>
          <a:r>
            <a:rPr lang="en-US" i="1"/>
            <a:t>In terms of the relationship between hospital performance and geographical location, the analysis shed light on how healthcare resource allocation could be influenced. The findings indicated that hospital performance can vary based on the geographic location of the facility.</a:t>
          </a:r>
          <a:endParaRPr lang="en-US"/>
        </a:p>
      </dgm:t>
    </dgm:pt>
    <dgm:pt modelId="{6BF7E43B-2AD9-4F04-ABFC-CDA2FC7F7D80}" type="parTrans" cxnId="{5C3B97C4-B2D5-48E2-93DB-A30FF925D20B}">
      <dgm:prSet/>
      <dgm:spPr/>
      <dgm:t>
        <a:bodyPr/>
        <a:lstStyle/>
        <a:p>
          <a:endParaRPr lang="en-US"/>
        </a:p>
      </dgm:t>
    </dgm:pt>
    <dgm:pt modelId="{F40572F8-F369-4531-BECA-11BB6C3CABBE}" type="sibTrans" cxnId="{5C3B97C4-B2D5-48E2-93DB-A30FF925D20B}">
      <dgm:prSet/>
      <dgm:spPr/>
      <dgm:t>
        <a:bodyPr/>
        <a:lstStyle/>
        <a:p>
          <a:endParaRPr lang="en-US"/>
        </a:p>
      </dgm:t>
    </dgm:pt>
    <dgm:pt modelId="{7E6CC3A3-CE51-4E1D-AFEB-F05A6877EFE6}">
      <dgm:prSet/>
      <dgm:spPr/>
      <dgm:t>
        <a:bodyPr/>
        <a:lstStyle/>
        <a:p>
          <a:r>
            <a:rPr lang="en-US"/>
            <a:t>Have hospital performance measure for each report gotten better or worse over time, and if they have, what reasons could explain this?</a:t>
          </a:r>
        </a:p>
      </dgm:t>
    </dgm:pt>
    <dgm:pt modelId="{B6A61022-08AE-4B07-8836-3E9344C0A52B}" type="parTrans" cxnId="{98D0A681-E5BA-4592-8986-7A6AF8937C91}">
      <dgm:prSet/>
      <dgm:spPr/>
      <dgm:t>
        <a:bodyPr/>
        <a:lstStyle/>
        <a:p>
          <a:endParaRPr lang="en-US"/>
        </a:p>
      </dgm:t>
    </dgm:pt>
    <dgm:pt modelId="{A5B0CB7F-D275-4A43-A072-A03DD68AAB64}" type="sibTrans" cxnId="{98D0A681-E5BA-4592-8986-7A6AF8937C91}">
      <dgm:prSet/>
      <dgm:spPr/>
      <dgm:t>
        <a:bodyPr/>
        <a:lstStyle/>
        <a:p>
          <a:endParaRPr lang="en-US"/>
        </a:p>
      </dgm:t>
    </dgm:pt>
    <dgm:pt modelId="{04978A9C-D833-4CEB-92E9-0E0767D825AB}">
      <dgm:prSet/>
      <dgm:spPr/>
      <dgm:t>
        <a:bodyPr/>
        <a:lstStyle/>
        <a:p>
          <a:r>
            <a:rPr lang="en-US" i="1"/>
            <a:t>The findings show that the hospital performance over time has reduced to a very low level and has started picking up again in the recent years.</a:t>
          </a:r>
          <a:endParaRPr lang="en-US"/>
        </a:p>
      </dgm:t>
    </dgm:pt>
    <dgm:pt modelId="{A8127886-0EC9-48B9-938F-AE61AC0910FF}" type="parTrans" cxnId="{EE57CD30-FEEA-4BDC-9292-5EE45E33B3BB}">
      <dgm:prSet/>
      <dgm:spPr/>
      <dgm:t>
        <a:bodyPr/>
        <a:lstStyle/>
        <a:p>
          <a:endParaRPr lang="en-US"/>
        </a:p>
      </dgm:t>
    </dgm:pt>
    <dgm:pt modelId="{8DF5A8CF-310D-40A0-9733-0A4ADE24F5B1}" type="sibTrans" cxnId="{EE57CD30-FEEA-4BDC-9292-5EE45E33B3BB}">
      <dgm:prSet/>
      <dgm:spPr/>
      <dgm:t>
        <a:bodyPr/>
        <a:lstStyle/>
        <a:p>
          <a:endParaRPr lang="en-US"/>
        </a:p>
      </dgm:t>
    </dgm:pt>
    <dgm:pt modelId="{18D35F4F-2838-D642-8F8B-C096A13ECA5C}" type="pres">
      <dgm:prSet presAssocID="{378B92E8-FA88-4CAC-925A-00B00B3CB0C3}" presName="Name0" presStyleCnt="0">
        <dgm:presLayoutVars>
          <dgm:dir/>
          <dgm:animLvl val="lvl"/>
          <dgm:resizeHandles val="exact"/>
        </dgm:presLayoutVars>
      </dgm:prSet>
      <dgm:spPr/>
    </dgm:pt>
    <dgm:pt modelId="{7CD415BD-B651-FC45-AB7A-0356CED7FC9A}" type="pres">
      <dgm:prSet presAssocID="{7CD5C400-6A21-4037-92C3-553EF2878741}" presName="linNode" presStyleCnt="0"/>
      <dgm:spPr/>
    </dgm:pt>
    <dgm:pt modelId="{B1D5BF4B-AED7-6E4A-9286-C5B1E049BDD7}" type="pres">
      <dgm:prSet presAssocID="{7CD5C400-6A21-4037-92C3-553EF2878741}" presName="parentText" presStyleLbl="node1" presStyleIdx="0" presStyleCnt="3">
        <dgm:presLayoutVars>
          <dgm:chMax val="1"/>
          <dgm:bulletEnabled val="1"/>
        </dgm:presLayoutVars>
      </dgm:prSet>
      <dgm:spPr/>
    </dgm:pt>
    <dgm:pt modelId="{B37B6A1F-298C-CE4B-AF4D-7D4B2A80A525}" type="pres">
      <dgm:prSet presAssocID="{7CD5C400-6A21-4037-92C3-553EF2878741}" presName="descendantText" presStyleLbl="alignAccFollowNode1" presStyleIdx="0" presStyleCnt="3">
        <dgm:presLayoutVars>
          <dgm:bulletEnabled val="1"/>
        </dgm:presLayoutVars>
      </dgm:prSet>
      <dgm:spPr/>
    </dgm:pt>
    <dgm:pt modelId="{5861C770-F7FE-D845-B52B-4EB58330DA20}" type="pres">
      <dgm:prSet presAssocID="{C88FB669-EA46-4603-9E6F-10618059DDD8}" presName="sp" presStyleCnt="0"/>
      <dgm:spPr/>
    </dgm:pt>
    <dgm:pt modelId="{C6FD091C-F8D1-914E-BC44-DB545994C4DD}" type="pres">
      <dgm:prSet presAssocID="{2D95BF14-3B97-4CDE-9A83-87EB78DD9E8F}" presName="linNode" presStyleCnt="0"/>
      <dgm:spPr/>
    </dgm:pt>
    <dgm:pt modelId="{DB9FE71B-0C1F-9849-98C8-10A46C7D9EF2}" type="pres">
      <dgm:prSet presAssocID="{2D95BF14-3B97-4CDE-9A83-87EB78DD9E8F}" presName="parentText" presStyleLbl="node1" presStyleIdx="1" presStyleCnt="3">
        <dgm:presLayoutVars>
          <dgm:chMax val="1"/>
          <dgm:bulletEnabled val="1"/>
        </dgm:presLayoutVars>
      </dgm:prSet>
      <dgm:spPr/>
    </dgm:pt>
    <dgm:pt modelId="{BB6D0DE0-0FF7-6245-8723-9A04F30D6AB2}" type="pres">
      <dgm:prSet presAssocID="{2D95BF14-3B97-4CDE-9A83-87EB78DD9E8F}" presName="descendantText" presStyleLbl="alignAccFollowNode1" presStyleIdx="1" presStyleCnt="3">
        <dgm:presLayoutVars>
          <dgm:bulletEnabled val="1"/>
        </dgm:presLayoutVars>
      </dgm:prSet>
      <dgm:spPr/>
    </dgm:pt>
    <dgm:pt modelId="{02FFE22E-F842-5D46-B205-6C8573BCBD17}" type="pres">
      <dgm:prSet presAssocID="{4301A3D9-9900-44C6-B516-9C808F4D53CD}" presName="sp" presStyleCnt="0"/>
      <dgm:spPr/>
    </dgm:pt>
    <dgm:pt modelId="{88A17191-CE62-FB4F-812D-FDEB5A0F8D3D}" type="pres">
      <dgm:prSet presAssocID="{7E6CC3A3-CE51-4E1D-AFEB-F05A6877EFE6}" presName="linNode" presStyleCnt="0"/>
      <dgm:spPr/>
    </dgm:pt>
    <dgm:pt modelId="{218D0178-D7F7-0244-8469-3B9C2C757BD3}" type="pres">
      <dgm:prSet presAssocID="{7E6CC3A3-CE51-4E1D-AFEB-F05A6877EFE6}" presName="parentText" presStyleLbl="node1" presStyleIdx="2" presStyleCnt="3">
        <dgm:presLayoutVars>
          <dgm:chMax val="1"/>
          <dgm:bulletEnabled val="1"/>
        </dgm:presLayoutVars>
      </dgm:prSet>
      <dgm:spPr/>
    </dgm:pt>
    <dgm:pt modelId="{ED37C98F-9090-F347-934B-1CDC0CCD270C}" type="pres">
      <dgm:prSet presAssocID="{7E6CC3A3-CE51-4E1D-AFEB-F05A6877EFE6}" presName="descendantText" presStyleLbl="alignAccFollowNode1" presStyleIdx="2" presStyleCnt="3">
        <dgm:presLayoutVars>
          <dgm:bulletEnabled val="1"/>
        </dgm:presLayoutVars>
      </dgm:prSet>
      <dgm:spPr/>
    </dgm:pt>
  </dgm:ptLst>
  <dgm:cxnLst>
    <dgm:cxn modelId="{210DE129-C4ED-47B0-A538-D88143CC1A87}" srcId="{378B92E8-FA88-4CAC-925A-00B00B3CB0C3}" destId="{2D95BF14-3B97-4CDE-9A83-87EB78DD9E8F}" srcOrd="1" destOrd="0" parTransId="{AF7686DE-1EF5-4412-B0C6-B3AE0537D1D0}" sibTransId="{4301A3D9-9900-44C6-B516-9C808F4D53CD}"/>
    <dgm:cxn modelId="{EE57CD30-FEEA-4BDC-9292-5EE45E33B3BB}" srcId="{7E6CC3A3-CE51-4E1D-AFEB-F05A6877EFE6}" destId="{04978A9C-D833-4CEB-92E9-0E0767D825AB}" srcOrd="0" destOrd="0" parTransId="{A8127886-0EC9-48B9-938F-AE61AC0910FF}" sibTransId="{8DF5A8CF-310D-40A0-9733-0A4ADE24F5B1}"/>
    <dgm:cxn modelId="{98FEAE3B-1F1C-2040-8A9B-34B249E22CF1}" type="presOf" srcId="{7E6CC3A3-CE51-4E1D-AFEB-F05A6877EFE6}" destId="{218D0178-D7F7-0244-8469-3B9C2C757BD3}" srcOrd="0" destOrd="0" presId="urn:microsoft.com/office/officeart/2005/8/layout/vList5"/>
    <dgm:cxn modelId="{2CEB4462-73D4-B04B-B81B-103EAE770E46}" type="presOf" srcId="{4946F08A-28A8-4FD4-8C6F-470CCB449D21}" destId="{BB6D0DE0-0FF7-6245-8723-9A04F30D6AB2}" srcOrd="0" destOrd="0" presId="urn:microsoft.com/office/officeart/2005/8/layout/vList5"/>
    <dgm:cxn modelId="{CE73B463-FF42-4A43-BBFF-8023DAD0620F}" srcId="{378B92E8-FA88-4CAC-925A-00B00B3CB0C3}" destId="{7CD5C400-6A21-4037-92C3-553EF2878741}" srcOrd="0" destOrd="0" parTransId="{E9710051-C35E-4895-85C4-B5BECEAAE6E4}" sibTransId="{C88FB669-EA46-4603-9E6F-10618059DDD8}"/>
    <dgm:cxn modelId="{98D0A681-E5BA-4592-8986-7A6AF8937C91}" srcId="{378B92E8-FA88-4CAC-925A-00B00B3CB0C3}" destId="{7E6CC3A3-CE51-4E1D-AFEB-F05A6877EFE6}" srcOrd="2" destOrd="0" parTransId="{B6A61022-08AE-4B07-8836-3E9344C0A52B}" sibTransId="{A5B0CB7F-D275-4A43-A072-A03DD68AAB64}"/>
    <dgm:cxn modelId="{0B323FA0-FBCA-894D-A12F-AFD02EC791CB}" type="presOf" srcId="{7CD5C400-6A21-4037-92C3-553EF2878741}" destId="{B1D5BF4B-AED7-6E4A-9286-C5B1E049BDD7}" srcOrd="0" destOrd="0" presId="urn:microsoft.com/office/officeart/2005/8/layout/vList5"/>
    <dgm:cxn modelId="{CF91B6B5-4BE5-B349-90CB-0F9E040E8F99}" type="presOf" srcId="{04978A9C-D833-4CEB-92E9-0E0767D825AB}" destId="{ED37C98F-9090-F347-934B-1CDC0CCD270C}" srcOrd="0" destOrd="0" presId="urn:microsoft.com/office/officeart/2005/8/layout/vList5"/>
    <dgm:cxn modelId="{5E8387BD-E2F5-1B4A-AAD9-481C48ADE8CA}" type="presOf" srcId="{2D95BF14-3B97-4CDE-9A83-87EB78DD9E8F}" destId="{DB9FE71B-0C1F-9849-98C8-10A46C7D9EF2}" srcOrd="0" destOrd="0" presId="urn:microsoft.com/office/officeart/2005/8/layout/vList5"/>
    <dgm:cxn modelId="{986953C3-3D1D-4121-86DA-61DFD41957EF}" srcId="{7CD5C400-6A21-4037-92C3-553EF2878741}" destId="{276B8605-EF95-4556-BB6A-82C773A5A167}" srcOrd="0" destOrd="0" parTransId="{69E70609-854E-4810-B095-1A0767564D79}" sibTransId="{CB92733B-5945-48A9-8419-8B80427D4D03}"/>
    <dgm:cxn modelId="{5C3B97C4-B2D5-48E2-93DB-A30FF925D20B}" srcId="{2D95BF14-3B97-4CDE-9A83-87EB78DD9E8F}" destId="{4946F08A-28A8-4FD4-8C6F-470CCB449D21}" srcOrd="0" destOrd="0" parTransId="{6BF7E43B-2AD9-4F04-ABFC-CDA2FC7F7D80}" sibTransId="{F40572F8-F369-4531-BECA-11BB6C3CABBE}"/>
    <dgm:cxn modelId="{9693B8EA-337F-EC4F-9270-C8E8923A5BE7}" type="presOf" srcId="{378B92E8-FA88-4CAC-925A-00B00B3CB0C3}" destId="{18D35F4F-2838-D642-8F8B-C096A13ECA5C}" srcOrd="0" destOrd="0" presId="urn:microsoft.com/office/officeart/2005/8/layout/vList5"/>
    <dgm:cxn modelId="{D8D930FF-A2EC-CE47-B3B0-6A8C9F39D74A}" type="presOf" srcId="{276B8605-EF95-4556-BB6A-82C773A5A167}" destId="{B37B6A1F-298C-CE4B-AF4D-7D4B2A80A525}" srcOrd="0" destOrd="0" presId="urn:microsoft.com/office/officeart/2005/8/layout/vList5"/>
    <dgm:cxn modelId="{BDA448E9-D042-8542-BDE4-4398FF99EA03}" type="presParOf" srcId="{18D35F4F-2838-D642-8F8B-C096A13ECA5C}" destId="{7CD415BD-B651-FC45-AB7A-0356CED7FC9A}" srcOrd="0" destOrd="0" presId="urn:microsoft.com/office/officeart/2005/8/layout/vList5"/>
    <dgm:cxn modelId="{BF436629-CC42-044C-AC0F-158D1AC01F56}" type="presParOf" srcId="{7CD415BD-B651-FC45-AB7A-0356CED7FC9A}" destId="{B1D5BF4B-AED7-6E4A-9286-C5B1E049BDD7}" srcOrd="0" destOrd="0" presId="urn:microsoft.com/office/officeart/2005/8/layout/vList5"/>
    <dgm:cxn modelId="{8025D497-F127-EB4D-97A0-0DFF6FC48BCC}" type="presParOf" srcId="{7CD415BD-B651-FC45-AB7A-0356CED7FC9A}" destId="{B37B6A1F-298C-CE4B-AF4D-7D4B2A80A525}" srcOrd="1" destOrd="0" presId="urn:microsoft.com/office/officeart/2005/8/layout/vList5"/>
    <dgm:cxn modelId="{E73C13BC-C3BF-DE48-97D3-C3AD2C459A76}" type="presParOf" srcId="{18D35F4F-2838-D642-8F8B-C096A13ECA5C}" destId="{5861C770-F7FE-D845-B52B-4EB58330DA20}" srcOrd="1" destOrd="0" presId="urn:microsoft.com/office/officeart/2005/8/layout/vList5"/>
    <dgm:cxn modelId="{999B5367-5625-5F48-B14E-D6B146D7E4A0}" type="presParOf" srcId="{18D35F4F-2838-D642-8F8B-C096A13ECA5C}" destId="{C6FD091C-F8D1-914E-BC44-DB545994C4DD}" srcOrd="2" destOrd="0" presId="urn:microsoft.com/office/officeart/2005/8/layout/vList5"/>
    <dgm:cxn modelId="{9606F70A-3CE1-B944-B196-FDB3430AF1F0}" type="presParOf" srcId="{C6FD091C-F8D1-914E-BC44-DB545994C4DD}" destId="{DB9FE71B-0C1F-9849-98C8-10A46C7D9EF2}" srcOrd="0" destOrd="0" presId="urn:microsoft.com/office/officeart/2005/8/layout/vList5"/>
    <dgm:cxn modelId="{5C794D7C-D8C5-2240-8ACC-69ACB9583538}" type="presParOf" srcId="{C6FD091C-F8D1-914E-BC44-DB545994C4DD}" destId="{BB6D0DE0-0FF7-6245-8723-9A04F30D6AB2}" srcOrd="1" destOrd="0" presId="urn:microsoft.com/office/officeart/2005/8/layout/vList5"/>
    <dgm:cxn modelId="{1553CB5E-93CE-E246-8E27-585E4BD40B32}" type="presParOf" srcId="{18D35F4F-2838-D642-8F8B-C096A13ECA5C}" destId="{02FFE22E-F842-5D46-B205-6C8573BCBD17}" srcOrd="3" destOrd="0" presId="urn:microsoft.com/office/officeart/2005/8/layout/vList5"/>
    <dgm:cxn modelId="{ED32439F-98D3-0745-ACAE-DAAD8775E286}" type="presParOf" srcId="{18D35F4F-2838-D642-8F8B-C096A13ECA5C}" destId="{88A17191-CE62-FB4F-812D-FDEB5A0F8D3D}" srcOrd="4" destOrd="0" presId="urn:microsoft.com/office/officeart/2005/8/layout/vList5"/>
    <dgm:cxn modelId="{F88BAE72-B8D9-6344-B903-6B1C12CD414D}" type="presParOf" srcId="{88A17191-CE62-FB4F-812D-FDEB5A0F8D3D}" destId="{218D0178-D7F7-0244-8469-3B9C2C757BD3}" srcOrd="0" destOrd="0" presId="urn:microsoft.com/office/officeart/2005/8/layout/vList5"/>
    <dgm:cxn modelId="{5ADC0521-B9F8-424E-9A5E-500560BB423A}" type="presParOf" srcId="{88A17191-CE62-FB4F-812D-FDEB5A0F8D3D}" destId="{ED37C98F-9090-F347-934B-1CDC0CCD270C}"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160018C-59C5-4701-B8EA-4BEEC97BF86A}"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2AA7D6B0-54D5-45B0-B99B-8EA0280BE6BD}">
      <dgm:prSet/>
      <dgm:spPr/>
      <dgm:t>
        <a:bodyPr/>
        <a:lstStyle/>
        <a:p>
          <a:r>
            <a:rPr lang="en-US" dirty="0"/>
            <a:t>Usage of new technology – Google Maps API</a:t>
          </a:r>
        </a:p>
      </dgm:t>
    </dgm:pt>
    <dgm:pt modelId="{04234236-EDA4-45BB-ACAF-71F1BBF479D8}" type="parTrans" cxnId="{E4548010-6D17-43A7-922A-933257C6F569}">
      <dgm:prSet/>
      <dgm:spPr/>
      <dgm:t>
        <a:bodyPr/>
        <a:lstStyle/>
        <a:p>
          <a:endParaRPr lang="en-US"/>
        </a:p>
      </dgm:t>
    </dgm:pt>
    <dgm:pt modelId="{3CF0946A-4309-4143-9966-3EF9569E6BAF}" type="sibTrans" cxnId="{E4548010-6D17-43A7-922A-933257C6F569}">
      <dgm:prSet/>
      <dgm:spPr/>
      <dgm:t>
        <a:bodyPr/>
        <a:lstStyle/>
        <a:p>
          <a:endParaRPr lang="en-US"/>
        </a:p>
      </dgm:t>
    </dgm:pt>
    <dgm:pt modelId="{FF26D2F6-FB3D-49EF-A7BD-10BF841659FA}">
      <dgm:prSet/>
      <dgm:spPr/>
      <dgm:t>
        <a:bodyPr/>
        <a:lstStyle/>
        <a:p>
          <a:r>
            <a:rPr lang="en-US" dirty="0"/>
            <a:t>Analysis of Data and formulation of effective research questions.</a:t>
          </a:r>
        </a:p>
      </dgm:t>
    </dgm:pt>
    <dgm:pt modelId="{4B53A358-8EDD-4035-A079-F7D544C0B07E}" type="parTrans" cxnId="{CE041168-B29F-4706-A9C9-1AF2DBFE12CA}">
      <dgm:prSet/>
      <dgm:spPr/>
      <dgm:t>
        <a:bodyPr/>
        <a:lstStyle/>
        <a:p>
          <a:endParaRPr lang="en-US"/>
        </a:p>
      </dgm:t>
    </dgm:pt>
    <dgm:pt modelId="{F166B097-FCE8-4A3A-A8C9-CCB9F5B51195}" type="sibTrans" cxnId="{CE041168-B29F-4706-A9C9-1AF2DBFE12CA}">
      <dgm:prSet/>
      <dgm:spPr/>
      <dgm:t>
        <a:bodyPr/>
        <a:lstStyle/>
        <a:p>
          <a:endParaRPr lang="en-US"/>
        </a:p>
      </dgm:t>
    </dgm:pt>
    <dgm:pt modelId="{BA428DEC-67CB-4F90-BD2F-D0B5629BF865}">
      <dgm:prSet/>
      <dgm:spPr/>
      <dgm:t>
        <a:bodyPr/>
        <a:lstStyle/>
        <a:p>
          <a:r>
            <a:rPr lang="en-US" dirty="0"/>
            <a:t>Domain Knowledge – Healthcare policies and systems.</a:t>
          </a:r>
        </a:p>
      </dgm:t>
    </dgm:pt>
    <dgm:pt modelId="{92465D0C-0C7D-400C-BCFB-686E54433B5E}" type="parTrans" cxnId="{E7F736B6-C696-4586-8FBC-7B4BB8DF3EBE}">
      <dgm:prSet/>
      <dgm:spPr/>
      <dgm:t>
        <a:bodyPr/>
        <a:lstStyle/>
        <a:p>
          <a:endParaRPr lang="en-US"/>
        </a:p>
      </dgm:t>
    </dgm:pt>
    <dgm:pt modelId="{855C51D2-5B42-451C-9A41-F98575826925}" type="sibTrans" cxnId="{E7F736B6-C696-4586-8FBC-7B4BB8DF3EBE}">
      <dgm:prSet/>
      <dgm:spPr/>
      <dgm:t>
        <a:bodyPr/>
        <a:lstStyle/>
        <a:p>
          <a:endParaRPr lang="en-US"/>
        </a:p>
      </dgm:t>
    </dgm:pt>
    <dgm:pt modelId="{B65FDA0D-5EB3-46DE-AE99-D70E8E1648E8}">
      <dgm:prSet/>
      <dgm:spPr/>
      <dgm:t>
        <a:bodyPr/>
        <a:lstStyle/>
        <a:p>
          <a:r>
            <a:rPr lang="en-US" b="0" i="0" dirty="0"/>
            <a:t>Reporting - Communicate the research process, methodology, results, and conclusions in written form.</a:t>
          </a:r>
          <a:endParaRPr lang="en-US" dirty="0"/>
        </a:p>
      </dgm:t>
    </dgm:pt>
    <dgm:pt modelId="{DFB3FC4E-7287-4325-B1CE-D4CA581A62E1}" type="parTrans" cxnId="{48CD761A-0945-4D87-BF4F-F0759368F72A}">
      <dgm:prSet/>
      <dgm:spPr/>
      <dgm:t>
        <a:bodyPr/>
        <a:lstStyle/>
        <a:p>
          <a:endParaRPr lang="en-US"/>
        </a:p>
      </dgm:t>
    </dgm:pt>
    <dgm:pt modelId="{5FD81571-96F2-431E-AB1B-54CBF4062F14}" type="sibTrans" cxnId="{48CD761A-0945-4D87-BF4F-F0759368F72A}">
      <dgm:prSet/>
      <dgm:spPr/>
      <dgm:t>
        <a:bodyPr/>
        <a:lstStyle/>
        <a:p>
          <a:endParaRPr lang="en-US"/>
        </a:p>
      </dgm:t>
    </dgm:pt>
    <dgm:pt modelId="{0152A33D-2ED1-4533-B992-C605D51F7460}" type="pres">
      <dgm:prSet presAssocID="{2160018C-59C5-4701-B8EA-4BEEC97BF86A}" presName="root" presStyleCnt="0">
        <dgm:presLayoutVars>
          <dgm:dir/>
          <dgm:resizeHandles val="exact"/>
        </dgm:presLayoutVars>
      </dgm:prSet>
      <dgm:spPr/>
    </dgm:pt>
    <dgm:pt modelId="{5CF00849-8633-4AD6-88B8-8A8EF807F5B6}" type="pres">
      <dgm:prSet presAssocID="{2AA7D6B0-54D5-45B0-B99B-8EA0280BE6BD}" presName="compNode" presStyleCnt="0"/>
      <dgm:spPr/>
    </dgm:pt>
    <dgm:pt modelId="{C4D14A68-3554-44C1-A2D3-024CE275B33E}" type="pres">
      <dgm:prSet presAssocID="{2AA7D6B0-54D5-45B0-B99B-8EA0280BE6BD}" presName="bgRect" presStyleLbl="bgShp" presStyleIdx="0" presStyleCnt="4"/>
      <dgm:spPr/>
    </dgm:pt>
    <dgm:pt modelId="{4BFA543A-EB50-49F7-9D9E-6AE14A6BFE3C}" type="pres">
      <dgm:prSet presAssocID="{2AA7D6B0-54D5-45B0-B99B-8EA0280BE6BD}"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grammer"/>
        </a:ext>
      </dgm:extLst>
    </dgm:pt>
    <dgm:pt modelId="{608281DB-F005-4DFD-9C02-690C8A63AD9E}" type="pres">
      <dgm:prSet presAssocID="{2AA7D6B0-54D5-45B0-B99B-8EA0280BE6BD}" presName="spaceRect" presStyleCnt="0"/>
      <dgm:spPr/>
    </dgm:pt>
    <dgm:pt modelId="{A8A6E873-5D46-4FC4-97D9-EA06BBD491B3}" type="pres">
      <dgm:prSet presAssocID="{2AA7D6B0-54D5-45B0-B99B-8EA0280BE6BD}" presName="parTx" presStyleLbl="revTx" presStyleIdx="0" presStyleCnt="4">
        <dgm:presLayoutVars>
          <dgm:chMax val="0"/>
          <dgm:chPref val="0"/>
        </dgm:presLayoutVars>
      </dgm:prSet>
      <dgm:spPr/>
    </dgm:pt>
    <dgm:pt modelId="{6E4FA644-E107-45B0-9065-36BA38F13EC6}" type="pres">
      <dgm:prSet presAssocID="{3CF0946A-4309-4143-9966-3EF9569E6BAF}" presName="sibTrans" presStyleCnt="0"/>
      <dgm:spPr/>
    </dgm:pt>
    <dgm:pt modelId="{9CEC88D3-8D6B-4710-AA50-15C0B774B81F}" type="pres">
      <dgm:prSet presAssocID="{FF26D2F6-FB3D-49EF-A7BD-10BF841659FA}" presName="compNode" presStyleCnt="0"/>
      <dgm:spPr/>
    </dgm:pt>
    <dgm:pt modelId="{9288EE20-61FB-4B0D-BEEE-FEB1866C428E}" type="pres">
      <dgm:prSet presAssocID="{FF26D2F6-FB3D-49EF-A7BD-10BF841659FA}" presName="bgRect" presStyleLbl="bgShp" presStyleIdx="1" presStyleCnt="4" custLinFactNeighborX="-2703" custLinFactNeighborY="16196"/>
      <dgm:spPr/>
    </dgm:pt>
    <dgm:pt modelId="{CD9E85A2-DDE9-4746-9AA5-C6317A692B56}" type="pres">
      <dgm:prSet presAssocID="{FF26D2F6-FB3D-49EF-A7BD-10BF841659FA}"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1586F39B-2C5A-48AB-985B-8F0FFF15D6CA}" type="pres">
      <dgm:prSet presAssocID="{FF26D2F6-FB3D-49EF-A7BD-10BF841659FA}" presName="spaceRect" presStyleCnt="0"/>
      <dgm:spPr/>
    </dgm:pt>
    <dgm:pt modelId="{422CE0CF-3085-4F01-BCD6-EDE0297010E6}" type="pres">
      <dgm:prSet presAssocID="{FF26D2F6-FB3D-49EF-A7BD-10BF841659FA}" presName="parTx" presStyleLbl="revTx" presStyleIdx="1" presStyleCnt="4" custLinFactNeighborX="0" custLinFactNeighborY="15444">
        <dgm:presLayoutVars>
          <dgm:chMax val="0"/>
          <dgm:chPref val="0"/>
        </dgm:presLayoutVars>
      </dgm:prSet>
      <dgm:spPr/>
    </dgm:pt>
    <dgm:pt modelId="{C037B311-4135-41A7-A125-F3EFC0E98A86}" type="pres">
      <dgm:prSet presAssocID="{F166B097-FCE8-4A3A-A8C9-CCB9F5B51195}" presName="sibTrans" presStyleCnt="0"/>
      <dgm:spPr/>
    </dgm:pt>
    <dgm:pt modelId="{EBBDB245-3062-49A2-8DA3-89FFB8AA3BCA}" type="pres">
      <dgm:prSet presAssocID="{BA428DEC-67CB-4F90-BD2F-D0B5629BF865}" presName="compNode" presStyleCnt="0"/>
      <dgm:spPr/>
    </dgm:pt>
    <dgm:pt modelId="{7C5A0247-B6A5-40BA-9C92-ED3A09D08345}" type="pres">
      <dgm:prSet presAssocID="{BA428DEC-67CB-4F90-BD2F-D0B5629BF865}" presName="bgRect" presStyleLbl="bgShp" presStyleIdx="2" presStyleCnt="4"/>
      <dgm:spPr/>
    </dgm:pt>
    <dgm:pt modelId="{A12C0829-B6BC-4CEF-9FF4-1D0BCEA002A9}" type="pres">
      <dgm:prSet presAssocID="{BA428DEC-67CB-4F90-BD2F-D0B5629BF865}"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ocessor"/>
        </a:ext>
      </dgm:extLst>
    </dgm:pt>
    <dgm:pt modelId="{7A226005-B2BB-401E-A510-6F9D4C7534E6}" type="pres">
      <dgm:prSet presAssocID="{BA428DEC-67CB-4F90-BD2F-D0B5629BF865}" presName="spaceRect" presStyleCnt="0"/>
      <dgm:spPr/>
    </dgm:pt>
    <dgm:pt modelId="{400C61B4-29CE-4556-9C9E-46E77006E324}" type="pres">
      <dgm:prSet presAssocID="{BA428DEC-67CB-4F90-BD2F-D0B5629BF865}" presName="parTx" presStyleLbl="revTx" presStyleIdx="2" presStyleCnt="4">
        <dgm:presLayoutVars>
          <dgm:chMax val="0"/>
          <dgm:chPref val="0"/>
        </dgm:presLayoutVars>
      </dgm:prSet>
      <dgm:spPr/>
    </dgm:pt>
    <dgm:pt modelId="{B452F794-6DA7-4535-A349-CA847F4A5459}" type="pres">
      <dgm:prSet presAssocID="{855C51D2-5B42-451C-9A41-F98575826925}" presName="sibTrans" presStyleCnt="0"/>
      <dgm:spPr/>
    </dgm:pt>
    <dgm:pt modelId="{A47AD97B-CD8D-4A2C-A856-E754D0631B1B}" type="pres">
      <dgm:prSet presAssocID="{B65FDA0D-5EB3-46DE-AE99-D70E8E1648E8}" presName="compNode" presStyleCnt="0"/>
      <dgm:spPr/>
    </dgm:pt>
    <dgm:pt modelId="{4231D500-D548-4D0E-8CD0-00A7B204EF19}" type="pres">
      <dgm:prSet presAssocID="{B65FDA0D-5EB3-46DE-AE99-D70E8E1648E8}" presName="bgRect" presStyleLbl="bgShp" presStyleIdx="3" presStyleCnt="4"/>
      <dgm:spPr/>
    </dgm:pt>
    <dgm:pt modelId="{C5B90274-F6AD-4AD7-AA0E-FE8AFF7A5BB2}" type="pres">
      <dgm:prSet presAssocID="{B65FDA0D-5EB3-46DE-AE99-D70E8E1648E8}"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tatistics"/>
        </a:ext>
      </dgm:extLst>
    </dgm:pt>
    <dgm:pt modelId="{8F1F548D-EA8B-4150-9627-9D8474779315}" type="pres">
      <dgm:prSet presAssocID="{B65FDA0D-5EB3-46DE-AE99-D70E8E1648E8}" presName="spaceRect" presStyleCnt="0"/>
      <dgm:spPr/>
    </dgm:pt>
    <dgm:pt modelId="{9A2E5C44-8970-4024-9839-7B9EA3EF894C}" type="pres">
      <dgm:prSet presAssocID="{B65FDA0D-5EB3-46DE-AE99-D70E8E1648E8}" presName="parTx" presStyleLbl="revTx" presStyleIdx="3" presStyleCnt="4">
        <dgm:presLayoutVars>
          <dgm:chMax val="0"/>
          <dgm:chPref val="0"/>
        </dgm:presLayoutVars>
      </dgm:prSet>
      <dgm:spPr/>
    </dgm:pt>
  </dgm:ptLst>
  <dgm:cxnLst>
    <dgm:cxn modelId="{E4548010-6D17-43A7-922A-933257C6F569}" srcId="{2160018C-59C5-4701-B8EA-4BEEC97BF86A}" destId="{2AA7D6B0-54D5-45B0-B99B-8EA0280BE6BD}" srcOrd="0" destOrd="0" parTransId="{04234236-EDA4-45BB-ACAF-71F1BBF479D8}" sibTransId="{3CF0946A-4309-4143-9966-3EF9569E6BAF}"/>
    <dgm:cxn modelId="{48CD761A-0945-4D87-BF4F-F0759368F72A}" srcId="{2160018C-59C5-4701-B8EA-4BEEC97BF86A}" destId="{B65FDA0D-5EB3-46DE-AE99-D70E8E1648E8}" srcOrd="3" destOrd="0" parTransId="{DFB3FC4E-7287-4325-B1CE-D4CA581A62E1}" sibTransId="{5FD81571-96F2-431E-AB1B-54CBF4062F14}"/>
    <dgm:cxn modelId="{2560253F-2AB2-674A-8B51-7CF40C320760}" type="presOf" srcId="{2160018C-59C5-4701-B8EA-4BEEC97BF86A}" destId="{0152A33D-2ED1-4533-B992-C605D51F7460}" srcOrd="0" destOrd="0" presId="urn:microsoft.com/office/officeart/2018/2/layout/IconVerticalSolidList"/>
    <dgm:cxn modelId="{CE041168-B29F-4706-A9C9-1AF2DBFE12CA}" srcId="{2160018C-59C5-4701-B8EA-4BEEC97BF86A}" destId="{FF26D2F6-FB3D-49EF-A7BD-10BF841659FA}" srcOrd="1" destOrd="0" parTransId="{4B53A358-8EDD-4035-A079-F7D544C0B07E}" sibTransId="{F166B097-FCE8-4A3A-A8C9-CCB9F5B51195}"/>
    <dgm:cxn modelId="{4F38B175-C95C-A64D-BE7B-AD68DC115751}" type="presOf" srcId="{2AA7D6B0-54D5-45B0-B99B-8EA0280BE6BD}" destId="{A8A6E873-5D46-4FC4-97D9-EA06BBD491B3}" srcOrd="0" destOrd="0" presId="urn:microsoft.com/office/officeart/2018/2/layout/IconVerticalSolidList"/>
    <dgm:cxn modelId="{AA47E17A-88DC-AF42-BEDA-356C0EF47DDC}" type="presOf" srcId="{BA428DEC-67CB-4F90-BD2F-D0B5629BF865}" destId="{400C61B4-29CE-4556-9C9E-46E77006E324}" srcOrd="0" destOrd="0" presId="urn:microsoft.com/office/officeart/2018/2/layout/IconVerticalSolidList"/>
    <dgm:cxn modelId="{845BFC81-318B-BC45-BE17-657F8CE1D9D5}" type="presOf" srcId="{B65FDA0D-5EB3-46DE-AE99-D70E8E1648E8}" destId="{9A2E5C44-8970-4024-9839-7B9EA3EF894C}" srcOrd="0" destOrd="0" presId="urn:microsoft.com/office/officeart/2018/2/layout/IconVerticalSolidList"/>
    <dgm:cxn modelId="{8D927AA7-640B-F941-8F6E-C327D12934CE}" type="presOf" srcId="{FF26D2F6-FB3D-49EF-A7BD-10BF841659FA}" destId="{422CE0CF-3085-4F01-BCD6-EDE0297010E6}" srcOrd="0" destOrd="0" presId="urn:microsoft.com/office/officeart/2018/2/layout/IconVerticalSolidList"/>
    <dgm:cxn modelId="{E7F736B6-C696-4586-8FBC-7B4BB8DF3EBE}" srcId="{2160018C-59C5-4701-B8EA-4BEEC97BF86A}" destId="{BA428DEC-67CB-4F90-BD2F-D0B5629BF865}" srcOrd="2" destOrd="0" parTransId="{92465D0C-0C7D-400C-BCFB-686E54433B5E}" sibTransId="{855C51D2-5B42-451C-9A41-F98575826925}"/>
    <dgm:cxn modelId="{22D5DAB7-5168-B34E-A2B7-1E8ABAE0ED76}" type="presParOf" srcId="{0152A33D-2ED1-4533-B992-C605D51F7460}" destId="{5CF00849-8633-4AD6-88B8-8A8EF807F5B6}" srcOrd="0" destOrd="0" presId="urn:microsoft.com/office/officeart/2018/2/layout/IconVerticalSolidList"/>
    <dgm:cxn modelId="{08EF7F34-86AD-0C4D-8802-AB5CED078294}" type="presParOf" srcId="{5CF00849-8633-4AD6-88B8-8A8EF807F5B6}" destId="{C4D14A68-3554-44C1-A2D3-024CE275B33E}" srcOrd="0" destOrd="0" presId="urn:microsoft.com/office/officeart/2018/2/layout/IconVerticalSolidList"/>
    <dgm:cxn modelId="{25B55D4A-E16F-0143-9552-B9FFA0AB523D}" type="presParOf" srcId="{5CF00849-8633-4AD6-88B8-8A8EF807F5B6}" destId="{4BFA543A-EB50-49F7-9D9E-6AE14A6BFE3C}" srcOrd="1" destOrd="0" presId="urn:microsoft.com/office/officeart/2018/2/layout/IconVerticalSolidList"/>
    <dgm:cxn modelId="{ED3CB070-EC88-F343-938C-5E825E1AFC86}" type="presParOf" srcId="{5CF00849-8633-4AD6-88B8-8A8EF807F5B6}" destId="{608281DB-F005-4DFD-9C02-690C8A63AD9E}" srcOrd="2" destOrd="0" presId="urn:microsoft.com/office/officeart/2018/2/layout/IconVerticalSolidList"/>
    <dgm:cxn modelId="{547A0388-6F3C-CD46-A934-82B540B9B653}" type="presParOf" srcId="{5CF00849-8633-4AD6-88B8-8A8EF807F5B6}" destId="{A8A6E873-5D46-4FC4-97D9-EA06BBD491B3}" srcOrd="3" destOrd="0" presId="urn:microsoft.com/office/officeart/2018/2/layout/IconVerticalSolidList"/>
    <dgm:cxn modelId="{6972EE18-48B4-3344-AAFB-8CE33278F1A3}" type="presParOf" srcId="{0152A33D-2ED1-4533-B992-C605D51F7460}" destId="{6E4FA644-E107-45B0-9065-36BA38F13EC6}" srcOrd="1" destOrd="0" presId="urn:microsoft.com/office/officeart/2018/2/layout/IconVerticalSolidList"/>
    <dgm:cxn modelId="{C3F115C0-9D58-934D-8BF0-414A652263E3}" type="presParOf" srcId="{0152A33D-2ED1-4533-B992-C605D51F7460}" destId="{9CEC88D3-8D6B-4710-AA50-15C0B774B81F}" srcOrd="2" destOrd="0" presId="urn:microsoft.com/office/officeart/2018/2/layout/IconVerticalSolidList"/>
    <dgm:cxn modelId="{E3785097-297C-3B44-BCCB-4C6F5DD106AA}" type="presParOf" srcId="{9CEC88D3-8D6B-4710-AA50-15C0B774B81F}" destId="{9288EE20-61FB-4B0D-BEEE-FEB1866C428E}" srcOrd="0" destOrd="0" presId="urn:microsoft.com/office/officeart/2018/2/layout/IconVerticalSolidList"/>
    <dgm:cxn modelId="{84B4534A-2776-5B40-BE38-9D1E8417F9B7}" type="presParOf" srcId="{9CEC88D3-8D6B-4710-AA50-15C0B774B81F}" destId="{CD9E85A2-DDE9-4746-9AA5-C6317A692B56}" srcOrd="1" destOrd="0" presId="urn:microsoft.com/office/officeart/2018/2/layout/IconVerticalSolidList"/>
    <dgm:cxn modelId="{E448117F-CDAB-9442-93F4-F2972B939874}" type="presParOf" srcId="{9CEC88D3-8D6B-4710-AA50-15C0B774B81F}" destId="{1586F39B-2C5A-48AB-985B-8F0FFF15D6CA}" srcOrd="2" destOrd="0" presId="urn:microsoft.com/office/officeart/2018/2/layout/IconVerticalSolidList"/>
    <dgm:cxn modelId="{01F38D4D-FB72-894B-9B68-7B3E3488443F}" type="presParOf" srcId="{9CEC88D3-8D6B-4710-AA50-15C0B774B81F}" destId="{422CE0CF-3085-4F01-BCD6-EDE0297010E6}" srcOrd="3" destOrd="0" presId="urn:microsoft.com/office/officeart/2018/2/layout/IconVerticalSolidList"/>
    <dgm:cxn modelId="{B570ABE7-7495-4642-8167-2A920CECDAAD}" type="presParOf" srcId="{0152A33D-2ED1-4533-B992-C605D51F7460}" destId="{C037B311-4135-41A7-A125-F3EFC0E98A86}" srcOrd="3" destOrd="0" presId="urn:microsoft.com/office/officeart/2018/2/layout/IconVerticalSolidList"/>
    <dgm:cxn modelId="{1A1E1F39-1EEA-5245-AFC9-6298E9F8F5ED}" type="presParOf" srcId="{0152A33D-2ED1-4533-B992-C605D51F7460}" destId="{EBBDB245-3062-49A2-8DA3-89FFB8AA3BCA}" srcOrd="4" destOrd="0" presId="urn:microsoft.com/office/officeart/2018/2/layout/IconVerticalSolidList"/>
    <dgm:cxn modelId="{592F7CDE-FFAD-2148-8CFC-A7458D5351D2}" type="presParOf" srcId="{EBBDB245-3062-49A2-8DA3-89FFB8AA3BCA}" destId="{7C5A0247-B6A5-40BA-9C92-ED3A09D08345}" srcOrd="0" destOrd="0" presId="urn:microsoft.com/office/officeart/2018/2/layout/IconVerticalSolidList"/>
    <dgm:cxn modelId="{CC0E7C5D-2705-8849-A29B-7BE32F22588A}" type="presParOf" srcId="{EBBDB245-3062-49A2-8DA3-89FFB8AA3BCA}" destId="{A12C0829-B6BC-4CEF-9FF4-1D0BCEA002A9}" srcOrd="1" destOrd="0" presId="urn:microsoft.com/office/officeart/2018/2/layout/IconVerticalSolidList"/>
    <dgm:cxn modelId="{65E718AE-BFA7-2649-8A6F-530762147631}" type="presParOf" srcId="{EBBDB245-3062-49A2-8DA3-89FFB8AA3BCA}" destId="{7A226005-B2BB-401E-A510-6F9D4C7534E6}" srcOrd="2" destOrd="0" presId="urn:microsoft.com/office/officeart/2018/2/layout/IconVerticalSolidList"/>
    <dgm:cxn modelId="{241A8AA9-DC59-8B46-831A-A79434283E3C}" type="presParOf" srcId="{EBBDB245-3062-49A2-8DA3-89FFB8AA3BCA}" destId="{400C61B4-29CE-4556-9C9E-46E77006E324}" srcOrd="3" destOrd="0" presId="urn:microsoft.com/office/officeart/2018/2/layout/IconVerticalSolidList"/>
    <dgm:cxn modelId="{51FEE319-14A0-534E-8CF2-9F6641B24619}" type="presParOf" srcId="{0152A33D-2ED1-4533-B992-C605D51F7460}" destId="{B452F794-6DA7-4535-A349-CA847F4A5459}" srcOrd="5" destOrd="0" presId="urn:microsoft.com/office/officeart/2018/2/layout/IconVerticalSolidList"/>
    <dgm:cxn modelId="{AD99DC50-7752-B445-A4B6-BD804F0B0226}" type="presParOf" srcId="{0152A33D-2ED1-4533-B992-C605D51F7460}" destId="{A47AD97B-CD8D-4A2C-A856-E754D0631B1B}" srcOrd="6" destOrd="0" presId="urn:microsoft.com/office/officeart/2018/2/layout/IconVerticalSolidList"/>
    <dgm:cxn modelId="{D7C53EF6-4B04-514D-91C9-CC4A4C8B2574}" type="presParOf" srcId="{A47AD97B-CD8D-4A2C-A856-E754D0631B1B}" destId="{4231D500-D548-4D0E-8CD0-00A7B204EF19}" srcOrd="0" destOrd="0" presId="urn:microsoft.com/office/officeart/2018/2/layout/IconVerticalSolidList"/>
    <dgm:cxn modelId="{B9C91157-A2B1-AE45-A883-C7C4BBF28624}" type="presParOf" srcId="{A47AD97B-CD8D-4A2C-A856-E754D0631B1B}" destId="{C5B90274-F6AD-4AD7-AA0E-FE8AFF7A5BB2}" srcOrd="1" destOrd="0" presId="urn:microsoft.com/office/officeart/2018/2/layout/IconVerticalSolidList"/>
    <dgm:cxn modelId="{A8BA5B68-45D8-DA40-98E3-DD632B45B7AB}" type="presParOf" srcId="{A47AD97B-CD8D-4A2C-A856-E754D0631B1B}" destId="{8F1F548D-EA8B-4150-9627-9D8474779315}" srcOrd="2" destOrd="0" presId="urn:microsoft.com/office/officeart/2018/2/layout/IconVerticalSolidList"/>
    <dgm:cxn modelId="{6DFA06BA-210B-AF4A-8F12-0E6A9F39AD71}" type="presParOf" srcId="{A47AD97B-CD8D-4A2C-A856-E754D0631B1B}" destId="{9A2E5C44-8970-4024-9839-7B9EA3EF894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D14A68-3554-44C1-A2D3-024CE275B33E}">
      <dsp:nvSpPr>
        <dsp:cNvPr id="0" name=""/>
        <dsp:cNvSpPr/>
      </dsp:nvSpPr>
      <dsp:spPr>
        <a:xfrm>
          <a:off x="0" y="2318"/>
          <a:ext cx="6906491" cy="117494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BFA543A-EB50-49F7-9D9E-6AE14A6BFE3C}">
      <dsp:nvSpPr>
        <dsp:cNvPr id="0" name=""/>
        <dsp:cNvSpPr/>
      </dsp:nvSpPr>
      <dsp:spPr>
        <a:xfrm>
          <a:off x="355420" y="266680"/>
          <a:ext cx="646219" cy="64621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8A6E873-5D46-4FC4-97D9-EA06BBD491B3}">
      <dsp:nvSpPr>
        <dsp:cNvPr id="0" name=""/>
        <dsp:cNvSpPr/>
      </dsp:nvSpPr>
      <dsp:spPr>
        <a:xfrm>
          <a:off x="1357059" y="2318"/>
          <a:ext cx="5549431" cy="11749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348" tIns="124348" rIns="124348" bIns="124348" numCol="1" spcCol="1270" anchor="ctr" anchorCtr="0">
          <a:noAutofit/>
        </a:bodyPr>
        <a:lstStyle/>
        <a:p>
          <a:pPr marL="0" lvl="0" indent="0" algn="l" defTabSz="977900">
            <a:lnSpc>
              <a:spcPct val="100000"/>
            </a:lnSpc>
            <a:spcBef>
              <a:spcPct val="0"/>
            </a:spcBef>
            <a:spcAft>
              <a:spcPct val="35000"/>
            </a:spcAft>
            <a:buNone/>
          </a:pPr>
          <a:r>
            <a:rPr lang="en-US" sz="2200" kern="1200"/>
            <a:t>Data Cleaning using Python on Jupyter Notebook.</a:t>
          </a:r>
        </a:p>
      </dsp:txBody>
      <dsp:txXfrm>
        <a:off x="1357059" y="2318"/>
        <a:ext cx="5549431" cy="1174943"/>
      </dsp:txXfrm>
    </dsp:sp>
    <dsp:sp modelId="{9288EE20-61FB-4B0D-BEEE-FEB1866C428E}">
      <dsp:nvSpPr>
        <dsp:cNvPr id="0" name=""/>
        <dsp:cNvSpPr/>
      </dsp:nvSpPr>
      <dsp:spPr>
        <a:xfrm>
          <a:off x="0" y="1470997"/>
          <a:ext cx="6906491" cy="117494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D9E85A2-DDE9-4746-9AA5-C6317A692B56}">
      <dsp:nvSpPr>
        <dsp:cNvPr id="0" name=""/>
        <dsp:cNvSpPr/>
      </dsp:nvSpPr>
      <dsp:spPr>
        <a:xfrm>
          <a:off x="355420" y="1735360"/>
          <a:ext cx="646219" cy="64621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22CE0CF-3085-4F01-BCD6-EDE0297010E6}">
      <dsp:nvSpPr>
        <dsp:cNvPr id="0" name=""/>
        <dsp:cNvSpPr/>
      </dsp:nvSpPr>
      <dsp:spPr>
        <a:xfrm>
          <a:off x="1357059" y="1470997"/>
          <a:ext cx="5549431" cy="11749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348" tIns="124348" rIns="124348" bIns="124348" numCol="1" spcCol="1270" anchor="ctr" anchorCtr="0">
          <a:noAutofit/>
        </a:bodyPr>
        <a:lstStyle/>
        <a:p>
          <a:pPr marL="0" lvl="0" indent="0" algn="l" defTabSz="977900">
            <a:lnSpc>
              <a:spcPct val="100000"/>
            </a:lnSpc>
            <a:spcBef>
              <a:spcPct val="0"/>
            </a:spcBef>
            <a:spcAft>
              <a:spcPct val="35000"/>
            </a:spcAft>
            <a:buNone/>
          </a:pPr>
          <a:r>
            <a:rPr lang="en-US" sz="2200" kern="1200"/>
            <a:t>Using Google maps API to load missing geo location data.</a:t>
          </a:r>
        </a:p>
      </dsp:txBody>
      <dsp:txXfrm>
        <a:off x="1357059" y="1470997"/>
        <a:ext cx="5549431" cy="1174943"/>
      </dsp:txXfrm>
    </dsp:sp>
    <dsp:sp modelId="{7C5A0247-B6A5-40BA-9C92-ED3A09D08345}">
      <dsp:nvSpPr>
        <dsp:cNvPr id="0" name=""/>
        <dsp:cNvSpPr/>
      </dsp:nvSpPr>
      <dsp:spPr>
        <a:xfrm>
          <a:off x="0" y="2939677"/>
          <a:ext cx="6906491" cy="117494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12C0829-B6BC-4CEF-9FF4-1D0BCEA002A9}">
      <dsp:nvSpPr>
        <dsp:cNvPr id="0" name=""/>
        <dsp:cNvSpPr/>
      </dsp:nvSpPr>
      <dsp:spPr>
        <a:xfrm>
          <a:off x="355420" y="3204039"/>
          <a:ext cx="646219" cy="64621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00C61B4-29CE-4556-9C9E-46E77006E324}">
      <dsp:nvSpPr>
        <dsp:cNvPr id="0" name=""/>
        <dsp:cNvSpPr/>
      </dsp:nvSpPr>
      <dsp:spPr>
        <a:xfrm>
          <a:off x="1357059" y="2939677"/>
          <a:ext cx="5549431" cy="11749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348" tIns="124348" rIns="124348" bIns="124348" numCol="1" spcCol="1270" anchor="ctr" anchorCtr="0">
          <a:noAutofit/>
        </a:bodyPr>
        <a:lstStyle/>
        <a:p>
          <a:pPr marL="0" lvl="0" indent="0" algn="l" defTabSz="977900">
            <a:lnSpc>
              <a:spcPct val="100000"/>
            </a:lnSpc>
            <a:spcBef>
              <a:spcPct val="0"/>
            </a:spcBef>
            <a:spcAft>
              <a:spcPct val="35000"/>
            </a:spcAft>
            <a:buNone/>
          </a:pPr>
          <a:r>
            <a:rPr lang="en-US" sz="2200" kern="1200"/>
            <a:t>SQL is used for data analysis and identifying patterns in the data.</a:t>
          </a:r>
        </a:p>
      </dsp:txBody>
      <dsp:txXfrm>
        <a:off x="1357059" y="2939677"/>
        <a:ext cx="5549431" cy="1174943"/>
      </dsp:txXfrm>
    </dsp:sp>
    <dsp:sp modelId="{4231D500-D548-4D0E-8CD0-00A7B204EF19}">
      <dsp:nvSpPr>
        <dsp:cNvPr id="0" name=""/>
        <dsp:cNvSpPr/>
      </dsp:nvSpPr>
      <dsp:spPr>
        <a:xfrm>
          <a:off x="0" y="4408357"/>
          <a:ext cx="6906491" cy="117494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5B90274-F6AD-4AD7-AA0E-FE8AFF7A5BB2}">
      <dsp:nvSpPr>
        <dsp:cNvPr id="0" name=""/>
        <dsp:cNvSpPr/>
      </dsp:nvSpPr>
      <dsp:spPr>
        <a:xfrm>
          <a:off x="355420" y="4672719"/>
          <a:ext cx="646219" cy="64621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A2E5C44-8970-4024-9839-7B9EA3EF894C}">
      <dsp:nvSpPr>
        <dsp:cNvPr id="0" name=""/>
        <dsp:cNvSpPr/>
      </dsp:nvSpPr>
      <dsp:spPr>
        <a:xfrm>
          <a:off x="1357059" y="4408357"/>
          <a:ext cx="5549431" cy="11749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348" tIns="124348" rIns="124348" bIns="124348" numCol="1" spcCol="1270" anchor="ctr" anchorCtr="0">
          <a:noAutofit/>
        </a:bodyPr>
        <a:lstStyle/>
        <a:p>
          <a:pPr marL="0" lvl="0" indent="0" algn="l" defTabSz="977900">
            <a:lnSpc>
              <a:spcPct val="100000"/>
            </a:lnSpc>
            <a:spcBef>
              <a:spcPct val="0"/>
            </a:spcBef>
            <a:spcAft>
              <a:spcPct val="35000"/>
            </a:spcAft>
            <a:buNone/>
          </a:pPr>
          <a:r>
            <a:rPr lang="en-US" sz="2200" kern="1200"/>
            <a:t>R is used for advanced data analytics and visualization.</a:t>
          </a:r>
        </a:p>
      </dsp:txBody>
      <dsp:txXfrm>
        <a:off x="1357059" y="4408357"/>
        <a:ext cx="5549431" cy="117494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7B6A1F-298C-CE4B-AF4D-7D4B2A80A525}">
      <dsp:nvSpPr>
        <dsp:cNvPr id="0" name=""/>
        <dsp:cNvSpPr/>
      </dsp:nvSpPr>
      <dsp:spPr>
        <a:xfrm rot="5400000">
          <a:off x="2731117" y="-625687"/>
          <a:ext cx="1684231" cy="3363042"/>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a:lnSpc>
              <a:spcPct val="90000"/>
            </a:lnSpc>
            <a:spcBef>
              <a:spcPct val="0"/>
            </a:spcBef>
            <a:spcAft>
              <a:spcPct val="15000"/>
            </a:spcAft>
            <a:buChar char="•"/>
          </a:pPr>
          <a:r>
            <a:rPr lang="en-US" sz="1400" i="1" kern="1200"/>
            <a:t>The findings revealed that different hospitals in California exhibited varying rates of adverse events. This suggests that the quality of care provided by hospitals for specific medical conditions</a:t>
          </a:r>
          <a:r>
            <a:rPr lang="en-US" sz="1400" kern="1200"/>
            <a:t> </a:t>
          </a:r>
          <a:r>
            <a:rPr lang="en-US" sz="1400" i="1" kern="1200"/>
            <a:t>may differ.</a:t>
          </a:r>
          <a:endParaRPr lang="en-US" sz="1400" kern="1200"/>
        </a:p>
      </dsp:txBody>
      <dsp:txXfrm rot="-5400000">
        <a:off x="1891712" y="295935"/>
        <a:ext cx="3280825" cy="1519797"/>
      </dsp:txXfrm>
    </dsp:sp>
    <dsp:sp modelId="{B1D5BF4B-AED7-6E4A-9286-C5B1E049BDD7}">
      <dsp:nvSpPr>
        <dsp:cNvPr id="0" name=""/>
        <dsp:cNvSpPr/>
      </dsp:nvSpPr>
      <dsp:spPr>
        <a:xfrm>
          <a:off x="0" y="3189"/>
          <a:ext cx="1891711" cy="210528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n-US" sz="1400" kern="1200"/>
            <a:t>How does the number of adverse cases for specific medical conditions vary between different hospitals in California?</a:t>
          </a:r>
        </a:p>
      </dsp:txBody>
      <dsp:txXfrm>
        <a:off x="92346" y="95535"/>
        <a:ext cx="1707019" cy="1920596"/>
      </dsp:txXfrm>
    </dsp:sp>
    <dsp:sp modelId="{BB6D0DE0-0FF7-6245-8723-9A04F30D6AB2}">
      <dsp:nvSpPr>
        <dsp:cNvPr id="0" name=""/>
        <dsp:cNvSpPr/>
      </dsp:nvSpPr>
      <dsp:spPr>
        <a:xfrm rot="5400000">
          <a:off x="2731117" y="1584866"/>
          <a:ext cx="1684231" cy="3363042"/>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a:lnSpc>
              <a:spcPct val="90000"/>
            </a:lnSpc>
            <a:spcBef>
              <a:spcPct val="0"/>
            </a:spcBef>
            <a:spcAft>
              <a:spcPct val="15000"/>
            </a:spcAft>
            <a:buChar char="•"/>
          </a:pPr>
          <a:r>
            <a:rPr lang="en-US" sz="1400" i="1" kern="1200"/>
            <a:t>In terms of the relationship between hospital performance and geographical location, the analysis shed light on how healthcare resource allocation could be influenced. The findings indicated that hospital performance can vary based on the geographic location of the facility.</a:t>
          </a:r>
          <a:endParaRPr lang="en-US" sz="1400" kern="1200"/>
        </a:p>
      </dsp:txBody>
      <dsp:txXfrm rot="-5400000">
        <a:off x="1891712" y="2506489"/>
        <a:ext cx="3280825" cy="1519797"/>
      </dsp:txXfrm>
    </dsp:sp>
    <dsp:sp modelId="{DB9FE71B-0C1F-9849-98C8-10A46C7D9EF2}">
      <dsp:nvSpPr>
        <dsp:cNvPr id="0" name=""/>
        <dsp:cNvSpPr/>
      </dsp:nvSpPr>
      <dsp:spPr>
        <a:xfrm>
          <a:off x="0" y="2213743"/>
          <a:ext cx="1891711" cy="210528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n-US" sz="1400" kern="1200"/>
            <a:t>What is the relationship between hospital performance and geographical location, and how might this information inform healthcare resource allocation?</a:t>
          </a:r>
        </a:p>
      </dsp:txBody>
      <dsp:txXfrm>
        <a:off x="92346" y="2306089"/>
        <a:ext cx="1707019" cy="1920596"/>
      </dsp:txXfrm>
    </dsp:sp>
    <dsp:sp modelId="{ED37C98F-9090-F347-934B-1CDC0CCD270C}">
      <dsp:nvSpPr>
        <dsp:cNvPr id="0" name=""/>
        <dsp:cNvSpPr/>
      </dsp:nvSpPr>
      <dsp:spPr>
        <a:xfrm rot="5400000">
          <a:off x="2731117" y="3795419"/>
          <a:ext cx="1684231" cy="3363042"/>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a:lnSpc>
              <a:spcPct val="90000"/>
            </a:lnSpc>
            <a:spcBef>
              <a:spcPct val="0"/>
            </a:spcBef>
            <a:spcAft>
              <a:spcPct val="15000"/>
            </a:spcAft>
            <a:buChar char="•"/>
          </a:pPr>
          <a:r>
            <a:rPr lang="en-US" sz="1400" i="1" kern="1200"/>
            <a:t>The findings show that the hospital performance over time has reduced to a very low level and has started picking up again in the recent years.</a:t>
          </a:r>
          <a:endParaRPr lang="en-US" sz="1400" kern="1200"/>
        </a:p>
      </dsp:txBody>
      <dsp:txXfrm rot="-5400000">
        <a:off x="1891712" y="4717042"/>
        <a:ext cx="3280825" cy="1519797"/>
      </dsp:txXfrm>
    </dsp:sp>
    <dsp:sp modelId="{218D0178-D7F7-0244-8469-3B9C2C757BD3}">
      <dsp:nvSpPr>
        <dsp:cNvPr id="0" name=""/>
        <dsp:cNvSpPr/>
      </dsp:nvSpPr>
      <dsp:spPr>
        <a:xfrm>
          <a:off x="0" y="4424296"/>
          <a:ext cx="1891711" cy="210528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n-US" sz="1400" kern="1200"/>
            <a:t>Have hospital performance measure for each report gotten better or worse over time, and if they have, what reasons could explain this?</a:t>
          </a:r>
        </a:p>
      </dsp:txBody>
      <dsp:txXfrm>
        <a:off x="92346" y="4516642"/>
        <a:ext cx="1707019" cy="192059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D14A68-3554-44C1-A2D3-024CE275B33E}">
      <dsp:nvSpPr>
        <dsp:cNvPr id="0" name=""/>
        <dsp:cNvSpPr/>
      </dsp:nvSpPr>
      <dsp:spPr>
        <a:xfrm>
          <a:off x="0" y="1806"/>
          <a:ext cx="10515600" cy="915564"/>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BFA543A-EB50-49F7-9D9E-6AE14A6BFE3C}">
      <dsp:nvSpPr>
        <dsp:cNvPr id="0" name=""/>
        <dsp:cNvSpPr/>
      </dsp:nvSpPr>
      <dsp:spPr>
        <a:xfrm>
          <a:off x="276958" y="207808"/>
          <a:ext cx="503560" cy="50356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8A6E873-5D46-4FC4-97D9-EA06BBD491B3}">
      <dsp:nvSpPr>
        <dsp:cNvPr id="0" name=""/>
        <dsp:cNvSpPr/>
      </dsp:nvSpPr>
      <dsp:spPr>
        <a:xfrm>
          <a:off x="1057476" y="1806"/>
          <a:ext cx="9458123" cy="9155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97" tIns="96897" rIns="96897" bIns="96897" numCol="1" spcCol="1270" anchor="ctr" anchorCtr="0">
          <a:noAutofit/>
        </a:bodyPr>
        <a:lstStyle/>
        <a:p>
          <a:pPr marL="0" lvl="0" indent="0" algn="l" defTabSz="977900">
            <a:lnSpc>
              <a:spcPct val="90000"/>
            </a:lnSpc>
            <a:spcBef>
              <a:spcPct val="0"/>
            </a:spcBef>
            <a:spcAft>
              <a:spcPct val="35000"/>
            </a:spcAft>
            <a:buNone/>
          </a:pPr>
          <a:r>
            <a:rPr lang="en-US" sz="2200" kern="1200" dirty="0"/>
            <a:t>Usage of new technology – Google Maps API</a:t>
          </a:r>
        </a:p>
      </dsp:txBody>
      <dsp:txXfrm>
        <a:off x="1057476" y="1806"/>
        <a:ext cx="9458123" cy="915564"/>
      </dsp:txXfrm>
    </dsp:sp>
    <dsp:sp modelId="{9288EE20-61FB-4B0D-BEEE-FEB1866C428E}">
      <dsp:nvSpPr>
        <dsp:cNvPr id="0" name=""/>
        <dsp:cNvSpPr/>
      </dsp:nvSpPr>
      <dsp:spPr>
        <a:xfrm>
          <a:off x="0" y="1294546"/>
          <a:ext cx="10515600" cy="915564"/>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D9E85A2-DDE9-4746-9AA5-C6317A692B56}">
      <dsp:nvSpPr>
        <dsp:cNvPr id="0" name=""/>
        <dsp:cNvSpPr/>
      </dsp:nvSpPr>
      <dsp:spPr>
        <a:xfrm>
          <a:off x="276958" y="1352264"/>
          <a:ext cx="503560" cy="50356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22CE0CF-3085-4F01-BCD6-EDE0297010E6}">
      <dsp:nvSpPr>
        <dsp:cNvPr id="0" name=""/>
        <dsp:cNvSpPr/>
      </dsp:nvSpPr>
      <dsp:spPr>
        <a:xfrm>
          <a:off x="1057476" y="1287661"/>
          <a:ext cx="9458123" cy="9155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97" tIns="96897" rIns="96897" bIns="96897" numCol="1" spcCol="1270" anchor="ctr" anchorCtr="0">
          <a:noAutofit/>
        </a:bodyPr>
        <a:lstStyle/>
        <a:p>
          <a:pPr marL="0" lvl="0" indent="0" algn="l" defTabSz="977900">
            <a:lnSpc>
              <a:spcPct val="90000"/>
            </a:lnSpc>
            <a:spcBef>
              <a:spcPct val="0"/>
            </a:spcBef>
            <a:spcAft>
              <a:spcPct val="35000"/>
            </a:spcAft>
            <a:buNone/>
          </a:pPr>
          <a:r>
            <a:rPr lang="en-US" sz="2200" kern="1200" dirty="0"/>
            <a:t>Analysis of Data and formulation of effective research questions.</a:t>
          </a:r>
        </a:p>
      </dsp:txBody>
      <dsp:txXfrm>
        <a:off x="1057476" y="1287661"/>
        <a:ext cx="9458123" cy="915564"/>
      </dsp:txXfrm>
    </dsp:sp>
    <dsp:sp modelId="{7C5A0247-B6A5-40BA-9C92-ED3A09D08345}">
      <dsp:nvSpPr>
        <dsp:cNvPr id="0" name=""/>
        <dsp:cNvSpPr/>
      </dsp:nvSpPr>
      <dsp:spPr>
        <a:xfrm>
          <a:off x="0" y="2290717"/>
          <a:ext cx="10515600" cy="915564"/>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12C0829-B6BC-4CEF-9FF4-1D0BCEA002A9}">
      <dsp:nvSpPr>
        <dsp:cNvPr id="0" name=""/>
        <dsp:cNvSpPr/>
      </dsp:nvSpPr>
      <dsp:spPr>
        <a:xfrm>
          <a:off x="276958" y="2496719"/>
          <a:ext cx="503560" cy="50356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00C61B4-29CE-4556-9C9E-46E77006E324}">
      <dsp:nvSpPr>
        <dsp:cNvPr id="0" name=""/>
        <dsp:cNvSpPr/>
      </dsp:nvSpPr>
      <dsp:spPr>
        <a:xfrm>
          <a:off x="1057476" y="2290717"/>
          <a:ext cx="9458123" cy="9155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97" tIns="96897" rIns="96897" bIns="96897" numCol="1" spcCol="1270" anchor="ctr" anchorCtr="0">
          <a:noAutofit/>
        </a:bodyPr>
        <a:lstStyle/>
        <a:p>
          <a:pPr marL="0" lvl="0" indent="0" algn="l" defTabSz="977900">
            <a:lnSpc>
              <a:spcPct val="90000"/>
            </a:lnSpc>
            <a:spcBef>
              <a:spcPct val="0"/>
            </a:spcBef>
            <a:spcAft>
              <a:spcPct val="35000"/>
            </a:spcAft>
            <a:buNone/>
          </a:pPr>
          <a:r>
            <a:rPr lang="en-US" sz="2200" kern="1200" dirty="0"/>
            <a:t>Domain Knowledge – Healthcare policies and systems.</a:t>
          </a:r>
        </a:p>
      </dsp:txBody>
      <dsp:txXfrm>
        <a:off x="1057476" y="2290717"/>
        <a:ext cx="9458123" cy="915564"/>
      </dsp:txXfrm>
    </dsp:sp>
    <dsp:sp modelId="{4231D500-D548-4D0E-8CD0-00A7B204EF19}">
      <dsp:nvSpPr>
        <dsp:cNvPr id="0" name=""/>
        <dsp:cNvSpPr/>
      </dsp:nvSpPr>
      <dsp:spPr>
        <a:xfrm>
          <a:off x="0" y="3435173"/>
          <a:ext cx="10515600" cy="915564"/>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5B90274-F6AD-4AD7-AA0E-FE8AFF7A5BB2}">
      <dsp:nvSpPr>
        <dsp:cNvPr id="0" name=""/>
        <dsp:cNvSpPr/>
      </dsp:nvSpPr>
      <dsp:spPr>
        <a:xfrm>
          <a:off x="276958" y="3641175"/>
          <a:ext cx="503560" cy="50356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A2E5C44-8970-4024-9839-7B9EA3EF894C}">
      <dsp:nvSpPr>
        <dsp:cNvPr id="0" name=""/>
        <dsp:cNvSpPr/>
      </dsp:nvSpPr>
      <dsp:spPr>
        <a:xfrm>
          <a:off x="1057476" y="3435173"/>
          <a:ext cx="9458123" cy="9155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97" tIns="96897" rIns="96897" bIns="96897" numCol="1" spcCol="1270" anchor="ctr" anchorCtr="0">
          <a:noAutofit/>
        </a:bodyPr>
        <a:lstStyle/>
        <a:p>
          <a:pPr marL="0" lvl="0" indent="0" algn="l" defTabSz="977900">
            <a:lnSpc>
              <a:spcPct val="90000"/>
            </a:lnSpc>
            <a:spcBef>
              <a:spcPct val="0"/>
            </a:spcBef>
            <a:spcAft>
              <a:spcPct val="35000"/>
            </a:spcAft>
            <a:buNone/>
          </a:pPr>
          <a:r>
            <a:rPr lang="en-US" sz="2200" b="0" i="0" kern="1200" dirty="0"/>
            <a:t>Reporting - Communicate the research process, methodology, results, and conclusions in written form.</a:t>
          </a:r>
          <a:endParaRPr lang="en-US" sz="2200" kern="1200" dirty="0"/>
        </a:p>
      </dsp:txBody>
      <dsp:txXfrm>
        <a:off x="1057476" y="3435173"/>
        <a:ext cx="9458123" cy="915564"/>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2DE21-D76C-93EF-8849-CD09B1E05BD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3A0DF5F-3915-794E-8568-A775D0B4D24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30A8995-9B46-BE65-44A9-B74101A14263}"/>
              </a:ext>
            </a:extLst>
          </p:cNvPr>
          <p:cNvSpPr>
            <a:spLocks noGrp="1"/>
          </p:cNvSpPr>
          <p:nvPr>
            <p:ph type="dt" sz="half" idx="10"/>
          </p:nvPr>
        </p:nvSpPr>
        <p:spPr/>
        <p:txBody>
          <a:bodyPr/>
          <a:lstStyle/>
          <a:p>
            <a:fld id="{5C0C4EB4-62B9-1046-B399-B868CC5DB147}" type="datetimeFigureOut">
              <a:rPr lang="en-US" smtClean="0"/>
              <a:t>12/5/23</a:t>
            </a:fld>
            <a:endParaRPr lang="en-US"/>
          </a:p>
        </p:txBody>
      </p:sp>
      <p:sp>
        <p:nvSpPr>
          <p:cNvPr id="5" name="Footer Placeholder 4">
            <a:extLst>
              <a:ext uri="{FF2B5EF4-FFF2-40B4-BE49-F238E27FC236}">
                <a16:creationId xmlns:a16="http://schemas.microsoft.com/office/drawing/2014/main" id="{B4C1DA7B-B0A5-2026-166D-38E7CB5F32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D37728-3E63-2682-97A5-28673D6471C9}"/>
              </a:ext>
            </a:extLst>
          </p:cNvPr>
          <p:cNvSpPr>
            <a:spLocks noGrp="1"/>
          </p:cNvSpPr>
          <p:nvPr>
            <p:ph type="sldNum" sz="quarter" idx="12"/>
          </p:nvPr>
        </p:nvSpPr>
        <p:spPr/>
        <p:txBody>
          <a:bodyPr/>
          <a:lstStyle/>
          <a:p>
            <a:fld id="{4A4D035B-09B7-2840-AFF0-8B8EB53B4915}" type="slidenum">
              <a:rPr lang="en-US" smtClean="0"/>
              <a:t>‹#›</a:t>
            </a:fld>
            <a:endParaRPr lang="en-US"/>
          </a:p>
        </p:txBody>
      </p:sp>
    </p:spTree>
    <p:extLst>
      <p:ext uri="{BB962C8B-B14F-4D97-AF65-F5344CB8AC3E}">
        <p14:creationId xmlns:p14="http://schemas.microsoft.com/office/powerpoint/2010/main" val="30356912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497CB-746E-9715-3713-D5894C58A3B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DF8386E-F67E-0FA6-BB62-367EA372085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067BCC-8A07-91EE-01CE-036C157CE1EB}"/>
              </a:ext>
            </a:extLst>
          </p:cNvPr>
          <p:cNvSpPr>
            <a:spLocks noGrp="1"/>
          </p:cNvSpPr>
          <p:nvPr>
            <p:ph type="dt" sz="half" idx="10"/>
          </p:nvPr>
        </p:nvSpPr>
        <p:spPr/>
        <p:txBody>
          <a:bodyPr/>
          <a:lstStyle/>
          <a:p>
            <a:fld id="{5C0C4EB4-62B9-1046-B399-B868CC5DB147}" type="datetimeFigureOut">
              <a:rPr lang="en-US" smtClean="0"/>
              <a:t>12/5/23</a:t>
            </a:fld>
            <a:endParaRPr lang="en-US"/>
          </a:p>
        </p:txBody>
      </p:sp>
      <p:sp>
        <p:nvSpPr>
          <p:cNvPr id="5" name="Footer Placeholder 4">
            <a:extLst>
              <a:ext uri="{FF2B5EF4-FFF2-40B4-BE49-F238E27FC236}">
                <a16:creationId xmlns:a16="http://schemas.microsoft.com/office/drawing/2014/main" id="{AA7E625D-5943-C0CB-2A11-CA44C833A8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9A55D0-5779-143D-CC57-B608753EF232}"/>
              </a:ext>
            </a:extLst>
          </p:cNvPr>
          <p:cNvSpPr>
            <a:spLocks noGrp="1"/>
          </p:cNvSpPr>
          <p:nvPr>
            <p:ph type="sldNum" sz="quarter" idx="12"/>
          </p:nvPr>
        </p:nvSpPr>
        <p:spPr/>
        <p:txBody>
          <a:bodyPr/>
          <a:lstStyle/>
          <a:p>
            <a:fld id="{4A4D035B-09B7-2840-AFF0-8B8EB53B4915}" type="slidenum">
              <a:rPr lang="en-US" smtClean="0"/>
              <a:t>‹#›</a:t>
            </a:fld>
            <a:endParaRPr lang="en-US"/>
          </a:p>
        </p:txBody>
      </p:sp>
    </p:spTree>
    <p:extLst>
      <p:ext uri="{BB962C8B-B14F-4D97-AF65-F5344CB8AC3E}">
        <p14:creationId xmlns:p14="http://schemas.microsoft.com/office/powerpoint/2010/main" val="3330037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46E576D-4B23-EAAD-5324-71FD628FD12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7C0CE15-C86B-846D-429C-C92E04B88F3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2962B4-3725-EE1E-E4E2-6021702355A5}"/>
              </a:ext>
            </a:extLst>
          </p:cNvPr>
          <p:cNvSpPr>
            <a:spLocks noGrp="1"/>
          </p:cNvSpPr>
          <p:nvPr>
            <p:ph type="dt" sz="half" idx="10"/>
          </p:nvPr>
        </p:nvSpPr>
        <p:spPr/>
        <p:txBody>
          <a:bodyPr/>
          <a:lstStyle/>
          <a:p>
            <a:fld id="{5C0C4EB4-62B9-1046-B399-B868CC5DB147}" type="datetimeFigureOut">
              <a:rPr lang="en-US" smtClean="0"/>
              <a:t>12/5/23</a:t>
            </a:fld>
            <a:endParaRPr lang="en-US"/>
          </a:p>
        </p:txBody>
      </p:sp>
      <p:sp>
        <p:nvSpPr>
          <p:cNvPr id="5" name="Footer Placeholder 4">
            <a:extLst>
              <a:ext uri="{FF2B5EF4-FFF2-40B4-BE49-F238E27FC236}">
                <a16:creationId xmlns:a16="http://schemas.microsoft.com/office/drawing/2014/main" id="{E26B3F89-6F1F-D370-5E03-09C6D5E514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DA4C20-5696-86D2-4A92-ABF975296E16}"/>
              </a:ext>
            </a:extLst>
          </p:cNvPr>
          <p:cNvSpPr>
            <a:spLocks noGrp="1"/>
          </p:cNvSpPr>
          <p:nvPr>
            <p:ph type="sldNum" sz="quarter" idx="12"/>
          </p:nvPr>
        </p:nvSpPr>
        <p:spPr/>
        <p:txBody>
          <a:bodyPr/>
          <a:lstStyle/>
          <a:p>
            <a:fld id="{4A4D035B-09B7-2840-AFF0-8B8EB53B4915}" type="slidenum">
              <a:rPr lang="en-US" smtClean="0"/>
              <a:t>‹#›</a:t>
            </a:fld>
            <a:endParaRPr lang="en-US"/>
          </a:p>
        </p:txBody>
      </p:sp>
    </p:spTree>
    <p:extLst>
      <p:ext uri="{BB962C8B-B14F-4D97-AF65-F5344CB8AC3E}">
        <p14:creationId xmlns:p14="http://schemas.microsoft.com/office/powerpoint/2010/main" val="14552719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A9E3A-12E2-77E8-F751-10604AE7ED5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9B322E6-7E24-80F5-4D1A-9BECF0F4452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C5B0F5-A1DE-E596-FCCB-7593A52AB2DB}"/>
              </a:ext>
            </a:extLst>
          </p:cNvPr>
          <p:cNvSpPr>
            <a:spLocks noGrp="1"/>
          </p:cNvSpPr>
          <p:nvPr>
            <p:ph type="dt" sz="half" idx="10"/>
          </p:nvPr>
        </p:nvSpPr>
        <p:spPr/>
        <p:txBody>
          <a:bodyPr/>
          <a:lstStyle/>
          <a:p>
            <a:fld id="{5C0C4EB4-62B9-1046-B399-B868CC5DB147}" type="datetimeFigureOut">
              <a:rPr lang="en-US" smtClean="0"/>
              <a:t>12/5/23</a:t>
            </a:fld>
            <a:endParaRPr lang="en-US"/>
          </a:p>
        </p:txBody>
      </p:sp>
      <p:sp>
        <p:nvSpPr>
          <p:cNvPr id="5" name="Footer Placeholder 4">
            <a:extLst>
              <a:ext uri="{FF2B5EF4-FFF2-40B4-BE49-F238E27FC236}">
                <a16:creationId xmlns:a16="http://schemas.microsoft.com/office/drawing/2014/main" id="{14DA67F8-8622-F5FD-BFDA-8AD1F762CE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7D0E9A-6A51-F7D9-D6DF-9D853DCBB082}"/>
              </a:ext>
            </a:extLst>
          </p:cNvPr>
          <p:cNvSpPr>
            <a:spLocks noGrp="1"/>
          </p:cNvSpPr>
          <p:nvPr>
            <p:ph type="sldNum" sz="quarter" idx="12"/>
          </p:nvPr>
        </p:nvSpPr>
        <p:spPr/>
        <p:txBody>
          <a:bodyPr/>
          <a:lstStyle/>
          <a:p>
            <a:fld id="{4A4D035B-09B7-2840-AFF0-8B8EB53B4915}" type="slidenum">
              <a:rPr lang="en-US" smtClean="0"/>
              <a:t>‹#›</a:t>
            </a:fld>
            <a:endParaRPr lang="en-US"/>
          </a:p>
        </p:txBody>
      </p:sp>
    </p:spTree>
    <p:extLst>
      <p:ext uri="{BB962C8B-B14F-4D97-AF65-F5344CB8AC3E}">
        <p14:creationId xmlns:p14="http://schemas.microsoft.com/office/powerpoint/2010/main" val="32894967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ADF20-A6A7-EC5A-52B5-EA43EC3B9CA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A03C48B-F0B4-832C-4118-BCF29035C5C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87E76BA-8238-19C8-19C9-E86C52390E93}"/>
              </a:ext>
            </a:extLst>
          </p:cNvPr>
          <p:cNvSpPr>
            <a:spLocks noGrp="1"/>
          </p:cNvSpPr>
          <p:nvPr>
            <p:ph type="dt" sz="half" idx="10"/>
          </p:nvPr>
        </p:nvSpPr>
        <p:spPr/>
        <p:txBody>
          <a:bodyPr/>
          <a:lstStyle/>
          <a:p>
            <a:fld id="{5C0C4EB4-62B9-1046-B399-B868CC5DB147}" type="datetimeFigureOut">
              <a:rPr lang="en-US" smtClean="0"/>
              <a:t>12/5/23</a:t>
            </a:fld>
            <a:endParaRPr lang="en-US"/>
          </a:p>
        </p:txBody>
      </p:sp>
      <p:sp>
        <p:nvSpPr>
          <p:cNvPr id="5" name="Footer Placeholder 4">
            <a:extLst>
              <a:ext uri="{FF2B5EF4-FFF2-40B4-BE49-F238E27FC236}">
                <a16:creationId xmlns:a16="http://schemas.microsoft.com/office/drawing/2014/main" id="{8EF3D3D4-0FD3-5BC2-E550-FABAAF3D03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6076FF-1011-FFD0-2BCA-6B7EA936F743}"/>
              </a:ext>
            </a:extLst>
          </p:cNvPr>
          <p:cNvSpPr>
            <a:spLocks noGrp="1"/>
          </p:cNvSpPr>
          <p:nvPr>
            <p:ph type="sldNum" sz="quarter" idx="12"/>
          </p:nvPr>
        </p:nvSpPr>
        <p:spPr/>
        <p:txBody>
          <a:bodyPr/>
          <a:lstStyle/>
          <a:p>
            <a:fld id="{4A4D035B-09B7-2840-AFF0-8B8EB53B4915}" type="slidenum">
              <a:rPr lang="en-US" smtClean="0"/>
              <a:t>‹#›</a:t>
            </a:fld>
            <a:endParaRPr lang="en-US"/>
          </a:p>
        </p:txBody>
      </p:sp>
    </p:spTree>
    <p:extLst>
      <p:ext uri="{BB962C8B-B14F-4D97-AF65-F5344CB8AC3E}">
        <p14:creationId xmlns:p14="http://schemas.microsoft.com/office/powerpoint/2010/main" val="21535206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44962-3F14-A1C0-2401-A5B95D96793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2AE44B3-803B-4EFB-AEBC-B48625C9034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C0B4294-C381-209E-09AB-377ABF0EE1A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BAD9183-FD19-90F2-B017-D760ACB598E2}"/>
              </a:ext>
            </a:extLst>
          </p:cNvPr>
          <p:cNvSpPr>
            <a:spLocks noGrp="1"/>
          </p:cNvSpPr>
          <p:nvPr>
            <p:ph type="dt" sz="half" idx="10"/>
          </p:nvPr>
        </p:nvSpPr>
        <p:spPr/>
        <p:txBody>
          <a:bodyPr/>
          <a:lstStyle/>
          <a:p>
            <a:fld id="{5C0C4EB4-62B9-1046-B399-B868CC5DB147}" type="datetimeFigureOut">
              <a:rPr lang="en-US" smtClean="0"/>
              <a:t>12/5/23</a:t>
            </a:fld>
            <a:endParaRPr lang="en-US"/>
          </a:p>
        </p:txBody>
      </p:sp>
      <p:sp>
        <p:nvSpPr>
          <p:cNvPr id="6" name="Footer Placeholder 5">
            <a:extLst>
              <a:ext uri="{FF2B5EF4-FFF2-40B4-BE49-F238E27FC236}">
                <a16:creationId xmlns:a16="http://schemas.microsoft.com/office/drawing/2014/main" id="{2AB4527D-BFEB-C0F2-05D3-EB6AF6BC1F5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0B265EB-2E77-B5E8-904B-2A971357BB0A}"/>
              </a:ext>
            </a:extLst>
          </p:cNvPr>
          <p:cNvSpPr>
            <a:spLocks noGrp="1"/>
          </p:cNvSpPr>
          <p:nvPr>
            <p:ph type="sldNum" sz="quarter" idx="12"/>
          </p:nvPr>
        </p:nvSpPr>
        <p:spPr/>
        <p:txBody>
          <a:bodyPr/>
          <a:lstStyle/>
          <a:p>
            <a:fld id="{4A4D035B-09B7-2840-AFF0-8B8EB53B4915}" type="slidenum">
              <a:rPr lang="en-US" smtClean="0"/>
              <a:t>‹#›</a:t>
            </a:fld>
            <a:endParaRPr lang="en-US"/>
          </a:p>
        </p:txBody>
      </p:sp>
    </p:spTree>
    <p:extLst>
      <p:ext uri="{BB962C8B-B14F-4D97-AF65-F5344CB8AC3E}">
        <p14:creationId xmlns:p14="http://schemas.microsoft.com/office/powerpoint/2010/main" val="26391220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54204-90AF-64E5-90A8-C95F9307562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5A51741-C72E-A7D8-21D9-93D2A472AEC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630C9EB-8D1C-9BCF-9EDC-80A7AB130B1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C4B00CB-1C14-AEC6-6B73-46576EB0E3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7EEF3D5-C9BA-2E97-24DB-078928CAD1A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44C3BA7-D1D9-008E-83BC-4B1731BE5432}"/>
              </a:ext>
            </a:extLst>
          </p:cNvPr>
          <p:cNvSpPr>
            <a:spLocks noGrp="1"/>
          </p:cNvSpPr>
          <p:nvPr>
            <p:ph type="dt" sz="half" idx="10"/>
          </p:nvPr>
        </p:nvSpPr>
        <p:spPr/>
        <p:txBody>
          <a:bodyPr/>
          <a:lstStyle/>
          <a:p>
            <a:fld id="{5C0C4EB4-62B9-1046-B399-B868CC5DB147}" type="datetimeFigureOut">
              <a:rPr lang="en-US" smtClean="0"/>
              <a:t>12/5/23</a:t>
            </a:fld>
            <a:endParaRPr lang="en-US"/>
          </a:p>
        </p:txBody>
      </p:sp>
      <p:sp>
        <p:nvSpPr>
          <p:cNvPr id="8" name="Footer Placeholder 7">
            <a:extLst>
              <a:ext uri="{FF2B5EF4-FFF2-40B4-BE49-F238E27FC236}">
                <a16:creationId xmlns:a16="http://schemas.microsoft.com/office/drawing/2014/main" id="{AF21A43B-4510-C1A3-2A78-B870893535C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E7E24B0-49BE-92CF-C888-A5B7463D56A4}"/>
              </a:ext>
            </a:extLst>
          </p:cNvPr>
          <p:cNvSpPr>
            <a:spLocks noGrp="1"/>
          </p:cNvSpPr>
          <p:nvPr>
            <p:ph type="sldNum" sz="quarter" idx="12"/>
          </p:nvPr>
        </p:nvSpPr>
        <p:spPr/>
        <p:txBody>
          <a:bodyPr/>
          <a:lstStyle/>
          <a:p>
            <a:fld id="{4A4D035B-09B7-2840-AFF0-8B8EB53B4915}" type="slidenum">
              <a:rPr lang="en-US" smtClean="0"/>
              <a:t>‹#›</a:t>
            </a:fld>
            <a:endParaRPr lang="en-US"/>
          </a:p>
        </p:txBody>
      </p:sp>
    </p:spTree>
    <p:extLst>
      <p:ext uri="{BB962C8B-B14F-4D97-AF65-F5344CB8AC3E}">
        <p14:creationId xmlns:p14="http://schemas.microsoft.com/office/powerpoint/2010/main" val="273212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6EF30-2FDC-9905-5013-8742E38A5A8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44D85B2-14D5-3588-4259-4ED2E209E73B}"/>
              </a:ext>
            </a:extLst>
          </p:cNvPr>
          <p:cNvSpPr>
            <a:spLocks noGrp="1"/>
          </p:cNvSpPr>
          <p:nvPr>
            <p:ph type="dt" sz="half" idx="10"/>
          </p:nvPr>
        </p:nvSpPr>
        <p:spPr/>
        <p:txBody>
          <a:bodyPr/>
          <a:lstStyle/>
          <a:p>
            <a:fld id="{5C0C4EB4-62B9-1046-B399-B868CC5DB147}" type="datetimeFigureOut">
              <a:rPr lang="en-US" smtClean="0"/>
              <a:t>12/5/23</a:t>
            </a:fld>
            <a:endParaRPr lang="en-US"/>
          </a:p>
        </p:txBody>
      </p:sp>
      <p:sp>
        <p:nvSpPr>
          <p:cNvPr id="4" name="Footer Placeholder 3">
            <a:extLst>
              <a:ext uri="{FF2B5EF4-FFF2-40B4-BE49-F238E27FC236}">
                <a16:creationId xmlns:a16="http://schemas.microsoft.com/office/drawing/2014/main" id="{BB6D95F7-1CB6-0CF4-C73B-869FC13BEEE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DC6059B-510D-56F8-7186-0A838C74E0B1}"/>
              </a:ext>
            </a:extLst>
          </p:cNvPr>
          <p:cNvSpPr>
            <a:spLocks noGrp="1"/>
          </p:cNvSpPr>
          <p:nvPr>
            <p:ph type="sldNum" sz="quarter" idx="12"/>
          </p:nvPr>
        </p:nvSpPr>
        <p:spPr/>
        <p:txBody>
          <a:bodyPr/>
          <a:lstStyle/>
          <a:p>
            <a:fld id="{4A4D035B-09B7-2840-AFF0-8B8EB53B4915}" type="slidenum">
              <a:rPr lang="en-US" smtClean="0"/>
              <a:t>‹#›</a:t>
            </a:fld>
            <a:endParaRPr lang="en-US"/>
          </a:p>
        </p:txBody>
      </p:sp>
    </p:spTree>
    <p:extLst>
      <p:ext uri="{BB962C8B-B14F-4D97-AF65-F5344CB8AC3E}">
        <p14:creationId xmlns:p14="http://schemas.microsoft.com/office/powerpoint/2010/main" val="12093642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162154E-13EC-1526-990E-64007C6C565B}"/>
              </a:ext>
            </a:extLst>
          </p:cNvPr>
          <p:cNvSpPr>
            <a:spLocks noGrp="1"/>
          </p:cNvSpPr>
          <p:nvPr>
            <p:ph type="dt" sz="half" idx="10"/>
          </p:nvPr>
        </p:nvSpPr>
        <p:spPr/>
        <p:txBody>
          <a:bodyPr/>
          <a:lstStyle/>
          <a:p>
            <a:fld id="{5C0C4EB4-62B9-1046-B399-B868CC5DB147}" type="datetimeFigureOut">
              <a:rPr lang="en-US" smtClean="0"/>
              <a:t>12/5/23</a:t>
            </a:fld>
            <a:endParaRPr lang="en-US"/>
          </a:p>
        </p:txBody>
      </p:sp>
      <p:sp>
        <p:nvSpPr>
          <p:cNvPr id="3" name="Footer Placeholder 2">
            <a:extLst>
              <a:ext uri="{FF2B5EF4-FFF2-40B4-BE49-F238E27FC236}">
                <a16:creationId xmlns:a16="http://schemas.microsoft.com/office/drawing/2014/main" id="{EECEB675-853D-D5F2-09F6-8EC9CD57BCF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5473F5C-8C40-7A56-F41F-F54B7F9506A8}"/>
              </a:ext>
            </a:extLst>
          </p:cNvPr>
          <p:cNvSpPr>
            <a:spLocks noGrp="1"/>
          </p:cNvSpPr>
          <p:nvPr>
            <p:ph type="sldNum" sz="quarter" idx="12"/>
          </p:nvPr>
        </p:nvSpPr>
        <p:spPr/>
        <p:txBody>
          <a:bodyPr/>
          <a:lstStyle/>
          <a:p>
            <a:fld id="{4A4D035B-09B7-2840-AFF0-8B8EB53B4915}" type="slidenum">
              <a:rPr lang="en-US" smtClean="0"/>
              <a:t>‹#›</a:t>
            </a:fld>
            <a:endParaRPr lang="en-US"/>
          </a:p>
        </p:txBody>
      </p:sp>
    </p:spTree>
    <p:extLst>
      <p:ext uri="{BB962C8B-B14F-4D97-AF65-F5344CB8AC3E}">
        <p14:creationId xmlns:p14="http://schemas.microsoft.com/office/powerpoint/2010/main" val="23931658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FD5DE-262B-CC15-300E-A826171011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4637123-2DAE-1E70-742B-0FC9E305057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D690293-BF71-5A6C-8309-02BBB978B9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08CC579-0E7C-ECAC-AAE4-FDDBC78E3A0E}"/>
              </a:ext>
            </a:extLst>
          </p:cNvPr>
          <p:cNvSpPr>
            <a:spLocks noGrp="1"/>
          </p:cNvSpPr>
          <p:nvPr>
            <p:ph type="dt" sz="half" idx="10"/>
          </p:nvPr>
        </p:nvSpPr>
        <p:spPr/>
        <p:txBody>
          <a:bodyPr/>
          <a:lstStyle/>
          <a:p>
            <a:fld id="{5C0C4EB4-62B9-1046-B399-B868CC5DB147}" type="datetimeFigureOut">
              <a:rPr lang="en-US" smtClean="0"/>
              <a:t>12/5/23</a:t>
            </a:fld>
            <a:endParaRPr lang="en-US"/>
          </a:p>
        </p:txBody>
      </p:sp>
      <p:sp>
        <p:nvSpPr>
          <p:cNvPr id="6" name="Footer Placeholder 5">
            <a:extLst>
              <a:ext uri="{FF2B5EF4-FFF2-40B4-BE49-F238E27FC236}">
                <a16:creationId xmlns:a16="http://schemas.microsoft.com/office/drawing/2014/main" id="{3152AC06-B0CB-F209-85EF-4F7EE14E6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F19CC0E-97CE-968C-59ED-9B1A8E2FDCE3}"/>
              </a:ext>
            </a:extLst>
          </p:cNvPr>
          <p:cNvSpPr>
            <a:spLocks noGrp="1"/>
          </p:cNvSpPr>
          <p:nvPr>
            <p:ph type="sldNum" sz="quarter" idx="12"/>
          </p:nvPr>
        </p:nvSpPr>
        <p:spPr/>
        <p:txBody>
          <a:bodyPr/>
          <a:lstStyle/>
          <a:p>
            <a:fld id="{4A4D035B-09B7-2840-AFF0-8B8EB53B4915}" type="slidenum">
              <a:rPr lang="en-US" smtClean="0"/>
              <a:t>‹#›</a:t>
            </a:fld>
            <a:endParaRPr lang="en-US"/>
          </a:p>
        </p:txBody>
      </p:sp>
    </p:spTree>
    <p:extLst>
      <p:ext uri="{BB962C8B-B14F-4D97-AF65-F5344CB8AC3E}">
        <p14:creationId xmlns:p14="http://schemas.microsoft.com/office/powerpoint/2010/main" val="3272696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CB6F1-18A7-C416-7B83-9D3B0F5AF5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0CD7B28-F68D-09FF-3D1B-CDE4634E9CF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641F1E67-B4C7-8BE4-CD86-490EE148BC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A2DCE5B-6DC9-400F-16A5-6FD4194D691A}"/>
              </a:ext>
            </a:extLst>
          </p:cNvPr>
          <p:cNvSpPr>
            <a:spLocks noGrp="1"/>
          </p:cNvSpPr>
          <p:nvPr>
            <p:ph type="dt" sz="half" idx="10"/>
          </p:nvPr>
        </p:nvSpPr>
        <p:spPr/>
        <p:txBody>
          <a:bodyPr/>
          <a:lstStyle/>
          <a:p>
            <a:fld id="{5C0C4EB4-62B9-1046-B399-B868CC5DB147}" type="datetimeFigureOut">
              <a:rPr lang="en-US" smtClean="0"/>
              <a:t>12/5/23</a:t>
            </a:fld>
            <a:endParaRPr lang="en-US"/>
          </a:p>
        </p:txBody>
      </p:sp>
      <p:sp>
        <p:nvSpPr>
          <p:cNvPr id="6" name="Footer Placeholder 5">
            <a:extLst>
              <a:ext uri="{FF2B5EF4-FFF2-40B4-BE49-F238E27FC236}">
                <a16:creationId xmlns:a16="http://schemas.microsoft.com/office/drawing/2014/main" id="{93C39227-8534-E5CB-92C9-02B079051B0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55ECBEA-25AE-5CF5-58DC-44327B33CA5A}"/>
              </a:ext>
            </a:extLst>
          </p:cNvPr>
          <p:cNvSpPr>
            <a:spLocks noGrp="1"/>
          </p:cNvSpPr>
          <p:nvPr>
            <p:ph type="sldNum" sz="quarter" idx="12"/>
          </p:nvPr>
        </p:nvSpPr>
        <p:spPr/>
        <p:txBody>
          <a:bodyPr/>
          <a:lstStyle/>
          <a:p>
            <a:fld id="{4A4D035B-09B7-2840-AFF0-8B8EB53B4915}" type="slidenum">
              <a:rPr lang="en-US" smtClean="0"/>
              <a:t>‹#›</a:t>
            </a:fld>
            <a:endParaRPr lang="en-US"/>
          </a:p>
        </p:txBody>
      </p:sp>
    </p:spTree>
    <p:extLst>
      <p:ext uri="{BB962C8B-B14F-4D97-AF65-F5344CB8AC3E}">
        <p14:creationId xmlns:p14="http://schemas.microsoft.com/office/powerpoint/2010/main" val="25060912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B5BAEF6-CE95-BE0C-F00C-7E8987D6640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09F0DD4-BBF0-85BD-A0B1-6ACED836E3A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3ADC70-9951-EF32-4965-244C140BE44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0C4EB4-62B9-1046-B399-B868CC5DB147}" type="datetimeFigureOut">
              <a:rPr lang="en-US" smtClean="0"/>
              <a:t>12/5/23</a:t>
            </a:fld>
            <a:endParaRPr lang="en-US"/>
          </a:p>
        </p:txBody>
      </p:sp>
      <p:sp>
        <p:nvSpPr>
          <p:cNvPr id="5" name="Footer Placeholder 4">
            <a:extLst>
              <a:ext uri="{FF2B5EF4-FFF2-40B4-BE49-F238E27FC236}">
                <a16:creationId xmlns:a16="http://schemas.microsoft.com/office/drawing/2014/main" id="{A4F3A113-4405-B2CA-1709-3F3CF09CC22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2F070B0-66FD-A782-50B5-C8E3B825196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4D035B-09B7-2840-AFF0-8B8EB53B4915}" type="slidenum">
              <a:rPr lang="en-US" smtClean="0"/>
              <a:t>‹#›</a:t>
            </a:fld>
            <a:endParaRPr lang="en-US"/>
          </a:p>
        </p:txBody>
      </p:sp>
    </p:spTree>
    <p:extLst>
      <p:ext uri="{BB962C8B-B14F-4D97-AF65-F5344CB8AC3E}">
        <p14:creationId xmlns:p14="http://schemas.microsoft.com/office/powerpoint/2010/main" val="16036582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46F1F2C8-798B-4CCE-A851-94AFAF350B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4CB0E2C-BE83-3E1F-5165-E0AC446B38E9}"/>
              </a:ext>
            </a:extLst>
          </p:cNvPr>
          <p:cNvSpPr>
            <a:spLocks noGrp="1"/>
          </p:cNvSpPr>
          <p:nvPr>
            <p:ph type="ctrTitle"/>
          </p:nvPr>
        </p:nvSpPr>
        <p:spPr>
          <a:xfrm>
            <a:off x="970908" y="1220919"/>
            <a:ext cx="5425781" cy="2387600"/>
          </a:xfrm>
        </p:spPr>
        <p:txBody>
          <a:bodyPr>
            <a:normAutofit/>
          </a:bodyPr>
          <a:lstStyle/>
          <a:p>
            <a:pPr algn="l"/>
            <a:r>
              <a:rPr lang="en-US" sz="4700" dirty="0"/>
              <a:t>California Hospital Performance Ratings </a:t>
            </a:r>
          </a:p>
        </p:txBody>
      </p:sp>
      <p:sp>
        <p:nvSpPr>
          <p:cNvPr id="3" name="Subtitle 2">
            <a:extLst>
              <a:ext uri="{FF2B5EF4-FFF2-40B4-BE49-F238E27FC236}">
                <a16:creationId xmlns:a16="http://schemas.microsoft.com/office/drawing/2014/main" id="{30E2CC74-4C43-16AA-F05F-76F0BB3C5B6B}"/>
              </a:ext>
            </a:extLst>
          </p:cNvPr>
          <p:cNvSpPr>
            <a:spLocks noGrp="1"/>
          </p:cNvSpPr>
          <p:nvPr>
            <p:ph type="subTitle" idx="1"/>
          </p:nvPr>
        </p:nvSpPr>
        <p:spPr>
          <a:xfrm>
            <a:off x="970908" y="3700594"/>
            <a:ext cx="5425781" cy="1655762"/>
          </a:xfrm>
        </p:spPr>
        <p:txBody>
          <a:bodyPr>
            <a:normAutofit/>
          </a:bodyPr>
          <a:lstStyle/>
          <a:p>
            <a:pPr algn="l"/>
            <a:r>
              <a:rPr lang="en-US" dirty="0"/>
              <a:t>Mukesh Rajmohan</a:t>
            </a:r>
          </a:p>
          <a:p>
            <a:pPr algn="l"/>
            <a:r>
              <a:rPr lang="en-US" dirty="0"/>
              <a:t>G01456275</a:t>
            </a:r>
          </a:p>
        </p:txBody>
      </p:sp>
      <p:sp>
        <p:nvSpPr>
          <p:cNvPr id="56" name="Freeform: Shape 39">
            <a:extLst>
              <a:ext uri="{FF2B5EF4-FFF2-40B4-BE49-F238E27FC236}">
                <a16:creationId xmlns:a16="http://schemas.microsoft.com/office/drawing/2014/main" id="{755E9CD0-04B0-4A3C-B291-AD913379C7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7" name="Oval 56">
            <a:extLst>
              <a:ext uri="{FF2B5EF4-FFF2-40B4-BE49-F238E27FC236}">
                <a16:creationId xmlns:a16="http://schemas.microsoft.com/office/drawing/2014/main" id="{1DD8BF3B-6066-418C-8D1A-75C5E396FC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2624479"/>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Block Arc 57">
            <a:extLst>
              <a:ext uri="{FF2B5EF4-FFF2-40B4-BE49-F238E27FC236}">
                <a16:creationId xmlns:a16="http://schemas.microsoft.com/office/drawing/2014/main" id="{80BC66F9-7A74-4286-AD22-1174052CC2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12417" y="1202394"/>
            <a:ext cx="2387600" cy="23876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9" name="Freeform: Shape 45">
            <a:extLst>
              <a:ext uri="{FF2B5EF4-FFF2-40B4-BE49-F238E27FC236}">
                <a16:creationId xmlns:a16="http://schemas.microsoft.com/office/drawing/2014/main" id="{D8142CC3-2B5C-48E6-9DF0-6C8ACBAF23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dirty="0"/>
          </a:p>
        </p:txBody>
      </p:sp>
      <p:cxnSp>
        <p:nvCxnSpPr>
          <p:cNvPr id="60" name="Straight Connector 59">
            <a:extLst>
              <a:ext uri="{FF2B5EF4-FFF2-40B4-BE49-F238E27FC236}">
                <a16:creationId xmlns:a16="http://schemas.microsoft.com/office/drawing/2014/main" id="{7B2D303B-3DD0-4319-9EAD-361847FEC71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463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61" name="Freeform: Shape 49">
            <a:extLst>
              <a:ext uri="{FF2B5EF4-FFF2-40B4-BE49-F238E27FC236}">
                <a16:creationId xmlns:a16="http://schemas.microsoft.com/office/drawing/2014/main" id="{46A89C79-8EF3-4AF9-B3D9-59A883F41C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62" name="Arc 61">
            <a:extLst>
              <a:ext uri="{FF2B5EF4-FFF2-40B4-BE49-F238E27FC236}">
                <a16:creationId xmlns:a16="http://schemas.microsoft.com/office/drawing/2014/main" id="{EFE5CE34-4543-42E5-B82C-1F3D12422C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6086940" y="4145122"/>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4" name="Freeform: Shape 53">
            <a:extLst>
              <a:ext uri="{FF2B5EF4-FFF2-40B4-BE49-F238E27FC236}">
                <a16:creationId xmlns:a16="http://schemas.microsoft.com/office/drawing/2014/main" id="{72AF41FE-63D7-4695-81D2-66D2510E4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688593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C05CBC3C-2E5A-4839-8B9B-2E5A6ADF0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827FF362-FC97-4BF5-949B-D4ADFA26E4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888549">
            <a:off x="-1059473" y="-1108988"/>
            <a:ext cx="7179830" cy="5226565"/>
          </a:xfrm>
          <a:custGeom>
            <a:avLst/>
            <a:gdLst>
              <a:gd name="connsiteX0" fmla="*/ 5217841 w 7179830"/>
              <a:gd name="connsiteY0" fmla="*/ 464824 h 5226565"/>
              <a:gd name="connsiteX1" fmla="*/ 5222490 w 7179830"/>
              <a:gd name="connsiteY1" fmla="*/ 464289 h 5226565"/>
              <a:gd name="connsiteX2" fmla="*/ 5216768 w 7179830"/>
              <a:gd name="connsiteY2" fmla="*/ 463394 h 5226565"/>
              <a:gd name="connsiteX3" fmla="*/ 5217841 w 7179830"/>
              <a:gd name="connsiteY3" fmla="*/ 464824 h 5226565"/>
              <a:gd name="connsiteX4" fmla="*/ 4945201 w 7179830"/>
              <a:gd name="connsiteY4" fmla="*/ 5226565 h 5226565"/>
              <a:gd name="connsiteX5" fmla="*/ 140449 w 7179830"/>
              <a:gd name="connsiteY5" fmla="*/ 2240811 h 5226565"/>
              <a:gd name="connsiteX6" fmla="*/ 232913 w 7179830"/>
              <a:gd name="connsiteY6" fmla="*/ 2052782 h 5226565"/>
              <a:gd name="connsiteX7" fmla="*/ 375714 w 7179830"/>
              <a:gd name="connsiteY7" fmla="*/ 1803205 h 5226565"/>
              <a:gd name="connsiteX8" fmla="*/ 1512756 w 7179830"/>
              <a:gd name="connsiteY8" fmla="*/ 638448 h 5226565"/>
              <a:gd name="connsiteX9" fmla="*/ 2902095 w 7179830"/>
              <a:gd name="connsiteY9" fmla="*/ 120440 h 5226565"/>
              <a:gd name="connsiteX10" fmla="*/ 2848453 w 7179830"/>
              <a:gd name="connsiteY10" fmla="*/ 125626 h 5226565"/>
              <a:gd name="connsiteX11" fmla="*/ 1837830 w 7179830"/>
              <a:gd name="connsiteY11" fmla="*/ 426203 h 5226565"/>
              <a:gd name="connsiteX12" fmla="*/ 214608 w 7179830"/>
              <a:gd name="connsiteY12" fmla="*/ 1882239 h 5226565"/>
              <a:gd name="connsiteX13" fmla="*/ 91317 w 7179830"/>
              <a:gd name="connsiteY13" fmla="*/ 2123701 h 5226565"/>
              <a:gd name="connsiteX14" fmla="*/ 64092 w 7179830"/>
              <a:gd name="connsiteY14" fmla="*/ 2193361 h 5226565"/>
              <a:gd name="connsiteX15" fmla="*/ 0 w 7179830"/>
              <a:gd name="connsiteY15" fmla="*/ 2153533 h 5226565"/>
              <a:gd name="connsiteX16" fmla="*/ 42834 w 7179830"/>
              <a:gd name="connsiteY16" fmla="*/ 2047277 h 5226565"/>
              <a:gd name="connsiteX17" fmla="*/ 923582 w 7179830"/>
              <a:gd name="connsiteY17" fmla="*/ 915600 h 5226565"/>
              <a:gd name="connsiteX18" fmla="*/ 2686989 w 7179830"/>
              <a:gd name="connsiteY18" fmla="*/ 73950 h 5226565"/>
              <a:gd name="connsiteX19" fmla="*/ 3059983 w 7179830"/>
              <a:gd name="connsiteY19" fmla="*/ 20308 h 5226565"/>
              <a:gd name="connsiteX20" fmla="*/ 3454435 w 7179830"/>
              <a:gd name="connsiteY20" fmla="*/ 1176 h 5226565"/>
              <a:gd name="connsiteX21" fmla="*/ 3923806 w 7179830"/>
              <a:gd name="connsiteY21" fmla="*/ 49990 h 5226565"/>
              <a:gd name="connsiteX22" fmla="*/ 5350874 w 7179830"/>
              <a:gd name="connsiteY22" fmla="*/ 426917 h 5226565"/>
              <a:gd name="connsiteX23" fmla="*/ 6607360 w 7179830"/>
              <a:gd name="connsiteY23" fmla="*/ 1075097 h 5226565"/>
              <a:gd name="connsiteX24" fmla="*/ 7110534 w 7179830"/>
              <a:gd name="connsiteY24" fmla="*/ 1541421 h 5226565"/>
              <a:gd name="connsiteX25" fmla="*/ 7179830 w 7179830"/>
              <a:gd name="connsiteY25" fmla="*/ 1630542 h 5226565"/>
              <a:gd name="connsiteX26" fmla="*/ 7136295 w 7179830"/>
              <a:gd name="connsiteY26" fmla="*/ 1700600 h 5226565"/>
              <a:gd name="connsiteX27" fmla="*/ 7131140 w 7179830"/>
              <a:gd name="connsiteY27" fmla="*/ 1693045 h 5226565"/>
              <a:gd name="connsiteX28" fmla="*/ 6577499 w 7179830"/>
              <a:gd name="connsiteY28" fmla="*/ 1148230 h 5226565"/>
              <a:gd name="connsiteX29" fmla="*/ 5494816 w 7179830"/>
              <a:gd name="connsiteY29" fmla="*/ 563527 h 5226565"/>
              <a:gd name="connsiteX30" fmla="*/ 5366967 w 7179830"/>
              <a:gd name="connsiteY30" fmla="*/ 514176 h 5226565"/>
              <a:gd name="connsiteX31" fmla="*/ 5244661 w 7179830"/>
              <a:gd name="connsiteY31" fmla="*/ 470725 h 5226565"/>
              <a:gd name="connsiteX32" fmla="*/ 5904822 w 7179830"/>
              <a:gd name="connsiteY32" fmla="*/ 815468 h 5226565"/>
              <a:gd name="connsiteX33" fmla="*/ 7015222 w 7179830"/>
              <a:gd name="connsiteY33" fmla="*/ 1815185 h 5226565"/>
              <a:gd name="connsiteX34" fmla="*/ 7040454 w 7179830"/>
              <a:gd name="connsiteY34" fmla="*/ 1854830 h 5226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7179830" h="5226565">
                <a:moveTo>
                  <a:pt x="5217841" y="464824"/>
                </a:moveTo>
                <a:lnTo>
                  <a:pt x="5222490" y="464289"/>
                </a:lnTo>
                <a:lnTo>
                  <a:pt x="5216768" y="463394"/>
                </a:lnTo>
                <a:cubicBezTo>
                  <a:pt x="5216768" y="463394"/>
                  <a:pt x="5216768" y="464646"/>
                  <a:pt x="5217841" y="464824"/>
                </a:cubicBezTo>
                <a:close/>
                <a:moveTo>
                  <a:pt x="4945201" y="5226565"/>
                </a:moveTo>
                <a:lnTo>
                  <a:pt x="140449" y="2240811"/>
                </a:lnTo>
                <a:lnTo>
                  <a:pt x="232913" y="2052782"/>
                </a:lnTo>
                <a:cubicBezTo>
                  <a:pt x="277693" y="1968290"/>
                  <a:pt x="325201" y="1885054"/>
                  <a:pt x="375714" y="1803205"/>
                </a:cubicBezTo>
                <a:cubicBezTo>
                  <a:pt x="667528" y="1329721"/>
                  <a:pt x="1039629" y="935091"/>
                  <a:pt x="1512756" y="638448"/>
                </a:cubicBezTo>
                <a:cubicBezTo>
                  <a:pt x="1939392" y="370950"/>
                  <a:pt x="2405724" y="210560"/>
                  <a:pt x="2902095" y="120440"/>
                </a:cubicBezTo>
                <a:cubicBezTo>
                  <a:pt x="2884054" y="118134"/>
                  <a:pt x="2865727" y="119904"/>
                  <a:pt x="2848453" y="125626"/>
                </a:cubicBezTo>
                <a:cubicBezTo>
                  <a:pt x="2498704" y="175943"/>
                  <a:pt x="2158217" y="277201"/>
                  <a:pt x="1837830" y="426203"/>
                </a:cubicBezTo>
                <a:cubicBezTo>
                  <a:pt x="1147094" y="744660"/>
                  <a:pt x="593502" y="1217071"/>
                  <a:pt x="214608" y="1882239"/>
                </a:cubicBezTo>
                <a:cubicBezTo>
                  <a:pt x="169441" y="1960776"/>
                  <a:pt x="128308" y="2041369"/>
                  <a:pt x="91317" y="2123701"/>
                </a:cubicBezTo>
                <a:lnTo>
                  <a:pt x="64092" y="2193361"/>
                </a:lnTo>
                <a:lnTo>
                  <a:pt x="0" y="2153533"/>
                </a:lnTo>
                <a:lnTo>
                  <a:pt x="42834" y="2047277"/>
                </a:lnTo>
                <a:cubicBezTo>
                  <a:pt x="241792" y="1615775"/>
                  <a:pt x="541268" y="1241591"/>
                  <a:pt x="923582" y="915600"/>
                </a:cubicBezTo>
                <a:cubicBezTo>
                  <a:pt x="1435331" y="478415"/>
                  <a:pt x="2028081" y="205375"/>
                  <a:pt x="2686989" y="73950"/>
                </a:cubicBezTo>
                <a:cubicBezTo>
                  <a:pt x="2810367" y="49274"/>
                  <a:pt x="2934818" y="32466"/>
                  <a:pt x="3059983" y="20308"/>
                </a:cubicBezTo>
                <a:cubicBezTo>
                  <a:pt x="3185149" y="8148"/>
                  <a:pt x="3308706" y="2963"/>
                  <a:pt x="3454435" y="1176"/>
                </a:cubicBezTo>
                <a:cubicBezTo>
                  <a:pt x="3599805" y="-5977"/>
                  <a:pt x="3761985" y="20665"/>
                  <a:pt x="3923806" y="49990"/>
                </a:cubicBezTo>
                <a:cubicBezTo>
                  <a:pt x="4409449" y="137964"/>
                  <a:pt x="4886867" y="257228"/>
                  <a:pt x="5350874" y="426917"/>
                </a:cubicBezTo>
                <a:cubicBezTo>
                  <a:pt x="5797001" y="589991"/>
                  <a:pt x="6223101" y="792223"/>
                  <a:pt x="6607360" y="1075097"/>
                </a:cubicBezTo>
                <a:cubicBezTo>
                  <a:pt x="6794438" y="1212779"/>
                  <a:pt x="6965102" y="1365689"/>
                  <a:pt x="7110534" y="1541421"/>
                </a:cubicBezTo>
                <a:lnTo>
                  <a:pt x="7179830" y="1630542"/>
                </a:lnTo>
                <a:lnTo>
                  <a:pt x="7136295" y="1700600"/>
                </a:lnTo>
                <a:lnTo>
                  <a:pt x="7131140" y="1693045"/>
                </a:lnTo>
                <a:cubicBezTo>
                  <a:pt x="6977874" y="1483026"/>
                  <a:pt x="6788448" y="1305671"/>
                  <a:pt x="6577499" y="1148230"/>
                </a:cubicBezTo>
                <a:cubicBezTo>
                  <a:pt x="6245452" y="900401"/>
                  <a:pt x="5878538" y="716408"/>
                  <a:pt x="5494816" y="563527"/>
                </a:cubicBezTo>
                <a:cubicBezTo>
                  <a:pt x="5452491" y="546487"/>
                  <a:pt x="5409881" y="530036"/>
                  <a:pt x="5366967" y="514176"/>
                </a:cubicBezTo>
                <a:cubicBezTo>
                  <a:pt x="5326377" y="499156"/>
                  <a:pt x="5285430" y="485210"/>
                  <a:pt x="5244661" y="470725"/>
                </a:cubicBezTo>
                <a:cubicBezTo>
                  <a:pt x="5471517" y="572127"/>
                  <a:pt x="5691970" y="687263"/>
                  <a:pt x="5904822" y="815468"/>
                </a:cubicBezTo>
                <a:cubicBezTo>
                  <a:pt x="6336645" y="1080104"/>
                  <a:pt x="6718758" y="1400351"/>
                  <a:pt x="7015222" y="1815185"/>
                </a:cubicBezTo>
                <a:lnTo>
                  <a:pt x="7040454" y="1854830"/>
                </a:lnTo>
                <a:close/>
              </a:path>
            </a:pathLst>
          </a:custGeom>
          <a:solidFill>
            <a:schemeClr val="accent2"/>
          </a:solidFill>
          <a:ln w="12700"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BE226923-2D4A-FB2E-784D-399025A8353C}"/>
              </a:ext>
            </a:extLst>
          </p:cNvPr>
          <p:cNvSpPr>
            <a:spLocks noGrp="1"/>
          </p:cNvSpPr>
          <p:nvPr>
            <p:ph type="title"/>
          </p:nvPr>
        </p:nvSpPr>
        <p:spPr>
          <a:xfrm>
            <a:off x="841246" y="673770"/>
            <a:ext cx="3644489" cy="2414488"/>
          </a:xfrm>
          <a:prstGeom prst="ellipse">
            <a:avLst/>
          </a:prstGeom>
        </p:spPr>
        <p:txBody>
          <a:bodyPr vert="horz" lIns="91440" tIns="45720" rIns="91440" bIns="45720" rtlCol="0" anchor="t">
            <a:normAutofit/>
          </a:bodyPr>
          <a:lstStyle/>
          <a:p>
            <a:r>
              <a:rPr lang="en-US" sz="5400" kern="1200">
                <a:solidFill>
                  <a:srgbClr val="FFFFFF"/>
                </a:solidFill>
                <a:latin typeface="+mj-lt"/>
                <a:ea typeface="+mj-ea"/>
                <a:cs typeface="+mj-cs"/>
              </a:rPr>
              <a:t>DATASET</a:t>
            </a:r>
          </a:p>
        </p:txBody>
      </p:sp>
      <p:sp>
        <p:nvSpPr>
          <p:cNvPr id="4" name="Content Placeholder 3">
            <a:extLst>
              <a:ext uri="{FF2B5EF4-FFF2-40B4-BE49-F238E27FC236}">
                <a16:creationId xmlns:a16="http://schemas.microsoft.com/office/drawing/2014/main" id="{61543E9E-2919-86C8-B55D-2947E728C548}"/>
              </a:ext>
            </a:extLst>
          </p:cNvPr>
          <p:cNvSpPr>
            <a:spLocks noGrp="1"/>
          </p:cNvSpPr>
          <p:nvPr>
            <p:ph idx="1"/>
          </p:nvPr>
        </p:nvSpPr>
        <p:spPr>
          <a:xfrm>
            <a:off x="6096000" y="1239290"/>
            <a:ext cx="5254754" cy="4731221"/>
          </a:xfrm>
        </p:spPr>
        <p:txBody>
          <a:bodyPr>
            <a:noAutofit/>
          </a:bodyPr>
          <a:lstStyle/>
          <a:p>
            <a:r>
              <a:rPr lang="en-US" sz="1600" i="1" dirty="0">
                <a:effectLst/>
              </a:rPr>
              <a:t>The dataset provides detailed information about hospital performance ratings in</a:t>
            </a:r>
            <a:r>
              <a:rPr lang="en-US" sz="1600" dirty="0"/>
              <a:t> </a:t>
            </a:r>
            <a:r>
              <a:rPr lang="en-US" sz="1600" i="1" dirty="0">
                <a:effectLst/>
              </a:rPr>
              <a:t>California. </a:t>
            </a:r>
          </a:p>
          <a:p>
            <a:r>
              <a:rPr lang="en-US" sz="1600" i="1" dirty="0">
                <a:effectLst/>
              </a:rPr>
              <a:t>It includes data points such as the year in which the ratings were recorded, the</a:t>
            </a:r>
            <a:r>
              <a:rPr lang="en-US" sz="1600" dirty="0"/>
              <a:t> </a:t>
            </a:r>
            <a:r>
              <a:rPr lang="en-US" sz="1600" i="1" dirty="0">
                <a:effectLst/>
              </a:rPr>
              <a:t>county where the hospital is located, the name of the hospital, its unique OSHPDID</a:t>
            </a:r>
            <a:r>
              <a:rPr lang="en-US" sz="1600" dirty="0"/>
              <a:t> </a:t>
            </a:r>
            <a:r>
              <a:rPr lang="en-US" sz="1600" i="1" dirty="0">
                <a:effectLst/>
              </a:rPr>
              <a:t>identifier, the health system it belongs to, and the type of report associated with the</a:t>
            </a:r>
            <a:r>
              <a:rPr lang="en-US" sz="1600" dirty="0"/>
              <a:t> </a:t>
            </a:r>
            <a:r>
              <a:rPr lang="en-US" sz="1600" i="1" dirty="0">
                <a:effectLst/>
              </a:rPr>
              <a:t>performance ratings.</a:t>
            </a:r>
            <a:endParaRPr lang="en-US" sz="1600" dirty="0">
              <a:effectLst/>
            </a:endParaRPr>
          </a:p>
          <a:p>
            <a:r>
              <a:rPr lang="en-US" sz="1600" i="1" dirty="0">
                <a:effectLst/>
              </a:rPr>
              <a:t>Additionally, the dataset contains performance measures for different medical</a:t>
            </a:r>
            <a:r>
              <a:rPr lang="en-US" sz="1600" dirty="0"/>
              <a:t> </a:t>
            </a:r>
            <a:r>
              <a:rPr lang="en-US" sz="1600" i="1" dirty="0">
                <a:effectLst/>
              </a:rPr>
              <a:t>conditions or procedures, heart failure, hip fracture, and pneumonia etc.,</a:t>
            </a:r>
            <a:endParaRPr lang="en-US" sz="1600" dirty="0">
              <a:effectLst/>
            </a:endParaRPr>
          </a:p>
          <a:p>
            <a:r>
              <a:rPr lang="en-US" sz="1600" i="1" dirty="0">
                <a:effectLst/>
              </a:rPr>
              <a:t>For each performance measure, the dataset provides the number of adverse events,</a:t>
            </a:r>
            <a:r>
              <a:rPr lang="en-US" sz="1600" dirty="0"/>
              <a:t> </a:t>
            </a:r>
            <a:r>
              <a:rPr lang="en-US" sz="1600" i="1" dirty="0">
                <a:effectLst/>
              </a:rPr>
              <a:t>the number of cases, and the risk-adjusted rate. </a:t>
            </a:r>
          </a:p>
          <a:p>
            <a:r>
              <a:rPr lang="en-US" sz="1600" i="1" dirty="0">
                <a:effectLst/>
              </a:rPr>
              <a:t>It also includes hospital ratings, longitude,</a:t>
            </a:r>
            <a:r>
              <a:rPr lang="en-US" sz="1600" dirty="0"/>
              <a:t> </a:t>
            </a:r>
            <a:r>
              <a:rPr lang="en-US" sz="1600" i="1" dirty="0">
                <a:effectLst/>
              </a:rPr>
              <a:t>and latitude coordinates for geolocation purposes.</a:t>
            </a:r>
          </a:p>
          <a:p>
            <a:r>
              <a:rPr lang="en-US" sz="1600" i="1" dirty="0">
                <a:effectLst/>
              </a:rPr>
              <a:t>This dataset can be used to analyze and compare hospital performance across</a:t>
            </a:r>
            <a:r>
              <a:rPr lang="en-US" sz="1600" dirty="0"/>
              <a:t> </a:t>
            </a:r>
            <a:r>
              <a:rPr lang="en-US" sz="1600" i="1" dirty="0">
                <a:effectLst/>
              </a:rPr>
              <a:t>different categories and locations in California, helping to assess the quality of healthcare</a:t>
            </a:r>
            <a:r>
              <a:rPr lang="en-US" sz="1600" dirty="0"/>
              <a:t> </a:t>
            </a:r>
            <a:r>
              <a:rPr lang="en-US" sz="1600" i="1" dirty="0">
                <a:effectLst/>
              </a:rPr>
              <a:t>services provided by various hospitals in the state.</a:t>
            </a:r>
            <a:endParaRPr lang="en-US" sz="1600" dirty="0">
              <a:effectLst/>
            </a:endParaRPr>
          </a:p>
          <a:p>
            <a:pPr marL="0" indent="0">
              <a:buNone/>
            </a:pPr>
            <a:endParaRPr lang="en-US" sz="1600" dirty="0"/>
          </a:p>
        </p:txBody>
      </p:sp>
    </p:spTree>
    <p:extLst>
      <p:ext uri="{BB962C8B-B14F-4D97-AF65-F5344CB8AC3E}">
        <p14:creationId xmlns:p14="http://schemas.microsoft.com/office/powerpoint/2010/main" val="16885295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C05CBC3C-2E5A-4839-8B9B-2E5A6ADF0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827FF362-FC97-4BF5-949B-D4ADFA26E4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888549">
            <a:off x="-1059473" y="-1108988"/>
            <a:ext cx="7179830" cy="5226565"/>
          </a:xfrm>
          <a:custGeom>
            <a:avLst/>
            <a:gdLst>
              <a:gd name="connsiteX0" fmla="*/ 5217841 w 7179830"/>
              <a:gd name="connsiteY0" fmla="*/ 464824 h 5226565"/>
              <a:gd name="connsiteX1" fmla="*/ 5222490 w 7179830"/>
              <a:gd name="connsiteY1" fmla="*/ 464289 h 5226565"/>
              <a:gd name="connsiteX2" fmla="*/ 5216768 w 7179830"/>
              <a:gd name="connsiteY2" fmla="*/ 463394 h 5226565"/>
              <a:gd name="connsiteX3" fmla="*/ 5217841 w 7179830"/>
              <a:gd name="connsiteY3" fmla="*/ 464824 h 5226565"/>
              <a:gd name="connsiteX4" fmla="*/ 4945201 w 7179830"/>
              <a:gd name="connsiteY4" fmla="*/ 5226565 h 5226565"/>
              <a:gd name="connsiteX5" fmla="*/ 140449 w 7179830"/>
              <a:gd name="connsiteY5" fmla="*/ 2240811 h 5226565"/>
              <a:gd name="connsiteX6" fmla="*/ 232913 w 7179830"/>
              <a:gd name="connsiteY6" fmla="*/ 2052782 h 5226565"/>
              <a:gd name="connsiteX7" fmla="*/ 375714 w 7179830"/>
              <a:gd name="connsiteY7" fmla="*/ 1803205 h 5226565"/>
              <a:gd name="connsiteX8" fmla="*/ 1512756 w 7179830"/>
              <a:gd name="connsiteY8" fmla="*/ 638448 h 5226565"/>
              <a:gd name="connsiteX9" fmla="*/ 2902095 w 7179830"/>
              <a:gd name="connsiteY9" fmla="*/ 120440 h 5226565"/>
              <a:gd name="connsiteX10" fmla="*/ 2848453 w 7179830"/>
              <a:gd name="connsiteY10" fmla="*/ 125626 h 5226565"/>
              <a:gd name="connsiteX11" fmla="*/ 1837830 w 7179830"/>
              <a:gd name="connsiteY11" fmla="*/ 426203 h 5226565"/>
              <a:gd name="connsiteX12" fmla="*/ 214608 w 7179830"/>
              <a:gd name="connsiteY12" fmla="*/ 1882239 h 5226565"/>
              <a:gd name="connsiteX13" fmla="*/ 91317 w 7179830"/>
              <a:gd name="connsiteY13" fmla="*/ 2123701 h 5226565"/>
              <a:gd name="connsiteX14" fmla="*/ 64092 w 7179830"/>
              <a:gd name="connsiteY14" fmla="*/ 2193361 h 5226565"/>
              <a:gd name="connsiteX15" fmla="*/ 0 w 7179830"/>
              <a:gd name="connsiteY15" fmla="*/ 2153533 h 5226565"/>
              <a:gd name="connsiteX16" fmla="*/ 42834 w 7179830"/>
              <a:gd name="connsiteY16" fmla="*/ 2047277 h 5226565"/>
              <a:gd name="connsiteX17" fmla="*/ 923582 w 7179830"/>
              <a:gd name="connsiteY17" fmla="*/ 915600 h 5226565"/>
              <a:gd name="connsiteX18" fmla="*/ 2686989 w 7179830"/>
              <a:gd name="connsiteY18" fmla="*/ 73950 h 5226565"/>
              <a:gd name="connsiteX19" fmla="*/ 3059983 w 7179830"/>
              <a:gd name="connsiteY19" fmla="*/ 20308 h 5226565"/>
              <a:gd name="connsiteX20" fmla="*/ 3454435 w 7179830"/>
              <a:gd name="connsiteY20" fmla="*/ 1176 h 5226565"/>
              <a:gd name="connsiteX21" fmla="*/ 3923806 w 7179830"/>
              <a:gd name="connsiteY21" fmla="*/ 49990 h 5226565"/>
              <a:gd name="connsiteX22" fmla="*/ 5350874 w 7179830"/>
              <a:gd name="connsiteY22" fmla="*/ 426917 h 5226565"/>
              <a:gd name="connsiteX23" fmla="*/ 6607360 w 7179830"/>
              <a:gd name="connsiteY23" fmla="*/ 1075097 h 5226565"/>
              <a:gd name="connsiteX24" fmla="*/ 7110534 w 7179830"/>
              <a:gd name="connsiteY24" fmla="*/ 1541421 h 5226565"/>
              <a:gd name="connsiteX25" fmla="*/ 7179830 w 7179830"/>
              <a:gd name="connsiteY25" fmla="*/ 1630542 h 5226565"/>
              <a:gd name="connsiteX26" fmla="*/ 7136295 w 7179830"/>
              <a:gd name="connsiteY26" fmla="*/ 1700600 h 5226565"/>
              <a:gd name="connsiteX27" fmla="*/ 7131140 w 7179830"/>
              <a:gd name="connsiteY27" fmla="*/ 1693045 h 5226565"/>
              <a:gd name="connsiteX28" fmla="*/ 6577499 w 7179830"/>
              <a:gd name="connsiteY28" fmla="*/ 1148230 h 5226565"/>
              <a:gd name="connsiteX29" fmla="*/ 5494816 w 7179830"/>
              <a:gd name="connsiteY29" fmla="*/ 563527 h 5226565"/>
              <a:gd name="connsiteX30" fmla="*/ 5366967 w 7179830"/>
              <a:gd name="connsiteY30" fmla="*/ 514176 h 5226565"/>
              <a:gd name="connsiteX31" fmla="*/ 5244661 w 7179830"/>
              <a:gd name="connsiteY31" fmla="*/ 470725 h 5226565"/>
              <a:gd name="connsiteX32" fmla="*/ 5904822 w 7179830"/>
              <a:gd name="connsiteY32" fmla="*/ 815468 h 5226565"/>
              <a:gd name="connsiteX33" fmla="*/ 7015222 w 7179830"/>
              <a:gd name="connsiteY33" fmla="*/ 1815185 h 5226565"/>
              <a:gd name="connsiteX34" fmla="*/ 7040454 w 7179830"/>
              <a:gd name="connsiteY34" fmla="*/ 1854830 h 5226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7179830" h="5226565">
                <a:moveTo>
                  <a:pt x="5217841" y="464824"/>
                </a:moveTo>
                <a:lnTo>
                  <a:pt x="5222490" y="464289"/>
                </a:lnTo>
                <a:lnTo>
                  <a:pt x="5216768" y="463394"/>
                </a:lnTo>
                <a:cubicBezTo>
                  <a:pt x="5216768" y="463394"/>
                  <a:pt x="5216768" y="464646"/>
                  <a:pt x="5217841" y="464824"/>
                </a:cubicBezTo>
                <a:close/>
                <a:moveTo>
                  <a:pt x="4945201" y="5226565"/>
                </a:moveTo>
                <a:lnTo>
                  <a:pt x="140449" y="2240811"/>
                </a:lnTo>
                <a:lnTo>
                  <a:pt x="232913" y="2052782"/>
                </a:lnTo>
                <a:cubicBezTo>
                  <a:pt x="277693" y="1968290"/>
                  <a:pt x="325201" y="1885054"/>
                  <a:pt x="375714" y="1803205"/>
                </a:cubicBezTo>
                <a:cubicBezTo>
                  <a:pt x="667528" y="1329721"/>
                  <a:pt x="1039629" y="935091"/>
                  <a:pt x="1512756" y="638448"/>
                </a:cubicBezTo>
                <a:cubicBezTo>
                  <a:pt x="1939392" y="370950"/>
                  <a:pt x="2405724" y="210560"/>
                  <a:pt x="2902095" y="120440"/>
                </a:cubicBezTo>
                <a:cubicBezTo>
                  <a:pt x="2884054" y="118134"/>
                  <a:pt x="2865727" y="119904"/>
                  <a:pt x="2848453" y="125626"/>
                </a:cubicBezTo>
                <a:cubicBezTo>
                  <a:pt x="2498704" y="175943"/>
                  <a:pt x="2158217" y="277201"/>
                  <a:pt x="1837830" y="426203"/>
                </a:cubicBezTo>
                <a:cubicBezTo>
                  <a:pt x="1147094" y="744660"/>
                  <a:pt x="593502" y="1217071"/>
                  <a:pt x="214608" y="1882239"/>
                </a:cubicBezTo>
                <a:cubicBezTo>
                  <a:pt x="169441" y="1960776"/>
                  <a:pt x="128308" y="2041369"/>
                  <a:pt x="91317" y="2123701"/>
                </a:cubicBezTo>
                <a:lnTo>
                  <a:pt x="64092" y="2193361"/>
                </a:lnTo>
                <a:lnTo>
                  <a:pt x="0" y="2153533"/>
                </a:lnTo>
                <a:lnTo>
                  <a:pt x="42834" y="2047277"/>
                </a:lnTo>
                <a:cubicBezTo>
                  <a:pt x="241792" y="1615775"/>
                  <a:pt x="541268" y="1241591"/>
                  <a:pt x="923582" y="915600"/>
                </a:cubicBezTo>
                <a:cubicBezTo>
                  <a:pt x="1435331" y="478415"/>
                  <a:pt x="2028081" y="205375"/>
                  <a:pt x="2686989" y="73950"/>
                </a:cubicBezTo>
                <a:cubicBezTo>
                  <a:pt x="2810367" y="49274"/>
                  <a:pt x="2934818" y="32466"/>
                  <a:pt x="3059983" y="20308"/>
                </a:cubicBezTo>
                <a:cubicBezTo>
                  <a:pt x="3185149" y="8148"/>
                  <a:pt x="3308706" y="2963"/>
                  <a:pt x="3454435" y="1176"/>
                </a:cubicBezTo>
                <a:cubicBezTo>
                  <a:pt x="3599805" y="-5977"/>
                  <a:pt x="3761985" y="20665"/>
                  <a:pt x="3923806" y="49990"/>
                </a:cubicBezTo>
                <a:cubicBezTo>
                  <a:pt x="4409449" y="137964"/>
                  <a:pt x="4886867" y="257228"/>
                  <a:pt x="5350874" y="426917"/>
                </a:cubicBezTo>
                <a:cubicBezTo>
                  <a:pt x="5797001" y="589991"/>
                  <a:pt x="6223101" y="792223"/>
                  <a:pt x="6607360" y="1075097"/>
                </a:cubicBezTo>
                <a:cubicBezTo>
                  <a:pt x="6794438" y="1212779"/>
                  <a:pt x="6965102" y="1365689"/>
                  <a:pt x="7110534" y="1541421"/>
                </a:cubicBezTo>
                <a:lnTo>
                  <a:pt x="7179830" y="1630542"/>
                </a:lnTo>
                <a:lnTo>
                  <a:pt x="7136295" y="1700600"/>
                </a:lnTo>
                <a:lnTo>
                  <a:pt x="7131140" y="1693045"/>
                </a:lnTo>
                <a:cubicBezTo>
                  <a:pt x="6977874" y="1483026"/>
                  <a:pt x="6788448" y="1305671"/>
                  <a:pt x="6577499" y="1148230"/>
                </a:cubicBezTo>
                <a:cubicBezTo>
                  <a:pt x="6245452" y="900401"/>
                  <a:pt x="5878538" y="716408"/>
                  <a:pt x="5494816" y="563527"/>
                </a:cubicBezTo>
                <a:cubicBezTo>
                  <a:pt x="5452491" y="546487"/>
                  <a:pt x="5409881" y="530036"/>
                  <a:pt x="5366967" y="514176"/>
                </a:cubicBezTo>
                <a:cubicBezTo>
                  <a:pt x="5326377" y="499156"/>
                  <a:pt x="5285430" y="485210"/>
                  <a:pt x="5244661" y="470725"/>
                </a:cubicBezTo>
                <a:cubicBezTo>
                  <a:pt x="5471517" y="572127"/>
                  <a:pt x="5691970" y="687263"/>
                  <a:pt x="5904822" y="815468"/>
                </a:cubicBezTo>
                <a:cubicBezTo>
                  <a:pt x="6336645" y="1080104"/>
                  <a:pt x="6718758" y="1400351"/>
                  <a:pt x="7015222" y="1815185"/>
                </a:cubicBezTo>
                <a:lnTo>
                  <a:pt x="7040454" y="1854830"/>
                </a:lnTo>
                <a:close/>
              </a:path>
            </a:pathLst>
          </a:custGeom>
          <a:solidFill>
            <a:schemeClr val="accent2"/>
          </a:solidFill>
          <a:ln w="12700"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BE226923-2D4A-FB2E-784D-399025A8353C}"/>
              </a:ext>
            </a:extLst>
          </p:cNvPr>
          <p:cNvSpPr>
            <a:spLocks noGrp="1"/>
          </p:cNvSpPr>
          <p:nvPr>
            <p:ph type="title"/>
          </p:nvPr>
        </p:nvSpPr>
        <p:spPr>
          <a:xfrm>
            <a:off x="841246" y="673770"/>
            <a:ext cx="3644489" cy="2414488"/>
          </a:xfrm>
          <a:prstGeom prst="ellipse">
            <a:avLst/>
          </a:prstGeom>
        </p:spPr>
        <p:txBody>
          <a:bodyPr vert="horz" lIns="91440" tIns="45720" rIns="91440" bIns="45720" rtlCol="0" anchor="t">
            <a:normAutofit/>
          </a:bodyPr>
          <a:lstStyle/>
          <a:p>
            <a:r>
              <a:rPr lang="en-US" sz="3800" kern="1200">
                <a:solidFill>
                  <a:srgbClr val="FFFFFF"/>
                </a:solidFill>
                <a:latin typeface="+mj-lt"/>
                <a:ea typeface="+mj-ea"/>
                <a:cs typeface="+mj-cs"/>
              </a:rPr>
              <a:t>RESEARCH</a:t>
            </a:r>
            <a:br>
              <a:rPr lang="en-US" sz="3800" kern="1200">
                <a:solidFill>
                  <a:srgbClr val="FFFFFF"/>
                </a:solidFill>
                <a:latin typeface="+mj-lt"/>
                <a:ea typeface="+mj-ea"/>
                <a:cs typeface="+mj-cs"/>
              </a:rPr>
            </a:br>
            <a:r>
              <a:rPr lang="en-US" sz="3800" kern="1200">
                <a:solidFill>
                  <a:srgbClr val="FFFFFF"/>
                </a:solidFill>
                <a:latin typeface="+mj-lt"/>
                <a:ea typeface="+mj-ea"/>
                <a:cs typeface="+mj-cs"/>
              </a:rPr>
              <a:t>QUESTIONS</a:t>
            </a:r>
          </a:p>
        </p:txBody>
      </p:sp>
      <p:sp>
        <p:nvSpPr>
          <p:cNvPr id="4" name="Content Placeholder 3">
            <a:extLst>
              <a:ext uri="{FF2B5EF4-FFF2-40B4-BE49-F238E27FC236}">
                <a16:creationId xmlns:a16="http://schemas.microsoft.com/office/drawing/2014/main" id="{85EC2674-DB6A-4EA6-D777-15C8F7661160}"/>
              </a:ext>
            </a:extLst>
          </p:cNvPr>
          <p:cNvSpPr>
            <a:spLocks noGrp="1"/>
          </p:cNvSpPr>
          <p:nvPr>
            <p:ph idx="1"/>
          </p:nvPr>
        </p:nvSpPr>
        <p:spPr>
          <a:xfrm>
            <a:off x="6124078" y="1632464"/>
            <a:ext cx="5254754" cy="3986246"/>
          </a:xfrm>
        </p:spPr>
        <p:txBody>
          <a:bodyPr>
            <a:normAutofit/>
          </a:bodyPr>
          <a:lstStyle/>
          <a:p>
            <a:r>
              <a:rPr lang="en-US" sz="2200" dirty="0"/>
              <a:t>How does the number of adverse cases for specific medical conditions vary between different hospitals in California?</a:t>
            </a:r>
          </a:p>
          <a:p>
            <a:r>
              <a:rPr lang="en-US" sz="2200" dirty="0"/>
              <a:t>What is the relationship between hospital performance and geographical location, and how might this information inform healthcare resource allocation?</a:t>
            </a:r>
          </a:p>
          <a:p>
            <a:r>
              <a:rPr lang="en-US" sz="2200" dirty="0"/>
              <a:t>Have hospital performance measure for each report gotten better or worse over time, and if they have, what reasons could explain this?</a:t>
            </a:r>
          </a:p>
          <a:p>
            <a:endParaRPr lang="en-US" sz="2200" dirty="0"/>
          </a:p>
        </p:txBody>
      </p:sp>
    </p:spTree>
    <p:extLst>
      <p:ext uri="{BB962C8B-B14F-4D97-AF65-F5344CB8AC3E}">
        <p14:creationId xmlns:p14="http://schemas.microsoft.com/office/powerpoint/2010/main" val="297532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823EBBE-6A74-C1B6-7D24-2C4B9DA41F5B}"/>
              </a:ext>
            </a:extLst>
          </p:cNvPr>
          <p:cNvSpPr>
            <a:spLocks noGrp="1"/>
          </p:cNvSpPr>
          <p:nvPr>
            <p:ph type="title"/>
          </p:nvPr>
        </p:nvSpPr>
        <p:spPr>
          <a:xfrm>
            <a:off x="686834" y="1153572"/>
            <a:ext cx="3200400" cy="4461163"/>
          </a:xfrm>
        </p:spPr>
        <p:txBody>
          <a:bodyPr>
            <a:normAutofit/>
          </a:bodyPr>
          <a:lstStyle/>
          <a:p>
            <a:r>
              <a:rPr lang="en-US" dirty="0">
                <a:solidFill>
                  <a:srgbClr val="FFFFFF"/>
                </a:solidFill>
              </a:rPr>
              <a:t>SUMMARY OF METHODS</a:t>
            </a:r>
          </a:p>
        </p:txBody>
      </p:sp>
      <p:sp>
        <p:nvSpPr>
          <p:cNvPr id="28" name="Arc 27">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aphicFrame>
        <p:nvGraphicFramePr>
          <p:cNvPr id="31" name="Content Placeholder 2">
            <a:extLst>
              <a:ext uri="{FF2B5EF4-FFF2-40B4-BE49-F238E27FC236}">
                <a16:creationId xmlns:a16="http://schemas.microsoft.com/office/drawing/2014/main" id="{7CCDF314-C867-81C7-4330-A7C69BAB26D0}"/>
              </a:ext>
            </a:extLst>
          </p:cNvPr>
          <p:cNvGraphicFramePr>
            <a:graphicFrameLocks noGrp="1"/>
          </p:cNvGraphicFramePr>
          <p:nvPr>
            <p:ph idx="1"/>
          </p:nvPr>
        </p:nvGraphicFramePr>
        <p:xfrm>
          <a:off x="4447308" y="591344"/>
          <a:ext cx="6906491" cy="55856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531518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C05CBC3C-2E5A-4839-8B9B-2E5A6ADF0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827FF362-FC97-4BF5-949B-D4ADFA26E4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888549">
            <a:off x="-1059473" y="-1108988"/>
            <a:ext cx="7179830" cy="5226565"/>
          </a:xfrm>
          <a:custGeom>
            <a:avLst/>
            <a:gdLst>
              <a:gd name="connsiteX0" fmla="*/ 5217841 w 7179830"/>
              <a:gd name="connsiteY0" fmla="*/ 464824 h 5226565"/>
              <a:gd name="connsiteX1" fmla="*/ 5222490 w 7179830"/>
              <a:gd name="connsiteY1" fmla="*/ 464289 h 5226565"/>
              <a:gd name="connsiteX2" fmla="*/ 5216768 w 7179830"/>
              <a:gd name="connsiteY2" fmla="*/ 463394 h 5226565"/>
              <a:gd name="connsiteX3" fmla="*/ 5217841 w 7179830"/>
              <a:gd name="connsiteY3" fmla="*/ 464824 h 5226565"/>
              <a:gd name="connsiteX4" fmla="*/ 4945201 w 7179830"/>
              <a:gd name="connsiteY4" fmla="*/ 5226565 h 5226565"/>
              <a:gd name="connsiteX5" fmla="*/ 140449 w 7179830"/>
              <a:gd name="connsiteY5" fmla="*/ 2240811 h 5226565"/>
              <a:gd name="connsiteX6" fmla="*/ 232913 w 7179830"/>
              <a:gd name="connsiteY6" fmla="*/ 2052782 h 5226565"/>
              <a:gd name="connsiteX7" fmla="*/ 375714 w 7179830"/>
              <a:gd name="connsiteY7" fmla="*/ 1803205 h 5226565"/>
              <a:gd name="connsiteX8" fmla="*/ 1512756 w 7179830"/>
              <a:gd name="connsiteY8" fmla="*/ 638448 h 5226565"/>
              <a:gd name="connsiteX9" fmla="*/ 2902095 w 7179830"/>
              <a:gd name="connsiteY9" fmla="*/ 120440 h 5226565"/>
              <a:gd name="connsiteX10" fmla="*/ 2848453 w 7179830"/>
              <a:gd name="connsiteY10" fmla="*/ 125626 h 5226565"/>
              <a:gd name="connsiteX11" fmla="*/ 1837830 w 7179830"/>
              <a:gd name="connsiteY11" fmla="*/ 426203 h 5226565"/>
              <a:gd name="connsiteX12" fmla="*/ 214608 w 7179830"/>
              <a:gd name="connsiteY12" fmla="*/ 1882239 h 5226565"/>
              <a:gd name="connsiteX13" fmla="*/ 91317 w 7179830"/>
              <a:gd name="connsiteY13" fmla="*/ 2123701 h 5226565"/>
              <a:gd name="connsiteX14" fmla="*/ 64092 w 7179830"/>
              <a:gd name="connsiteY14" fmla="*/ 2193361 h 5226565"/>
              <a:gd name="connsiteX15" fmla="*/ 0 w 7179830"/>
              <a:gd name="connsiteY15" fmla="*/ 2153533 h 5226565"/>
              <a:gd name="connsiteX16" fmla="*/ 42834 w 7179830"/>
              <a:gd name="connsiteY16" fmla="*/ 2047277 h 5226565"/>
              <a:gd name="connsiteX17" fmla="*/ 923582 w 7179830"/>
              <a:gd name="connsiteY17" fmla="*/ 915600 h 5226565"/>
              <a:gd name="connsiteX18" fmla="*/ 2686989 w 7179830"/>
              <a:gd name="connsiteY18" fmla="*/ 73950 h 5226565"/>
              <a:gd name="connsiteX19" fmla="*/ 3059983 w 7179830"/>
              <a:gd name="connsiteY19" fmla="*/ 20308 h 5226565"/>
              <a:gd name="connsiteX20" fmla="*/ 3454435 w 7179830"/>
              <a:gd name="connsiteY20" fmla="*/ 1176 h 5226565"/>
              <a:gd name="connsiteX21" fmla="*/ 3923806 w 7179830"/>
              <a:gd name="connsiteY21" fmla="*/ 49990 h 5226565"/>
              <a:gd name="connsiteX22" fmla="*/ 5350874 w 7179830"/>
              <a:gd name="connsiteY22" fmla="*/ 426917 h 5226565"/>
              <a:gd name="connsiteX23" fmla="*/ 6607360 w 7179830"/>
              <a:gd name="connsiteY23" fmla="*/ 1075097 h 5226565"/>
              <a:gd name="connsiteX24" fmla="*/ 7110534 w 7179830"/>
              <a:gd name="connsiteY24" fmla="*/ 1541421 h 5226565"/>
              <a:gd name="connsiteX25" fmla="*/ 7179830 w 7179830"/>
              <a:gd name="connsiteY25" fmla="*/ 1630542 h 5226565"/>
              <a:gd name="connsiteX26" fmla="*/ 7136295 w 7179830"/>
              <a:gd name="connsiteY26" fmla="*/ 1700600 h 5226565"/>
              <a:gd name="connsiteX27" fmla="*/ 7131140 w 7179830"/>
              <a:gd name="connsiteY27" fmla="*/ 1693045 h 5226565"/>
              <a:gd name="connsiteX28" fmla="*/ 6577499 w 7179830"/>
              <a:gd name="connsiteY28" fmla="*/ 1148230 h 5226565"/>
              <a:gd name="connsiteX29" fmla="*/ 5494816 w 7179830"/>
              <a:gd name="connsiteY29" fmla="*/ 563527 h 5226565"/>
              <a:gd name="connsiteX30" fmla="*/ 5366967 w 7179830"/>
              <a:gd name="connsiteY30" fmla="*/ 514176 h 5226565"/>
              <a:gd name="connsiteX31" fmla="*/ 5244661 w 7179830"/>
              <a:gd name="connsiteY31" fmla="*/ 470725 h 5226565"/>
              <a:gd name="connsiteX32" fmla="*/ 5904822 w 7179830"/>
              <a:gd name="connsiteY32" fmla="*/ 815468 h 5226565"/>
              <a:gd name="connsiteX33" fmla="*/ 7015222 w 7179830"/>
              <a:gd name="connsiteY33" fmla="*/ 1815185 h 5226565"/>
              <a:gd name="connsiteX34" fmla="*/ 7040454 w 7179830"/>
              <a:gd name="connsiteY34" fmla="*/ 1854830 h 5226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7179830" h="5226565">
                <a:moveTo>
                  <a:pt x="5217841" y="464824"/>
                </a:moveTo>
                <a:lnTo>
                  <a:pt x="5222490" y="464289"/>
                </a:lnTo>
                <a:lnTo>
                  <a:pt x="5216768" y="463394"/>
                </a:lnTo>
                <a:cubicBezTo>
                  <a:pt x="5216768" y="463394"/>
                  <a:pt x="5216768" y="464646"/>
                  <a:pt x="5217841" y="464824"/>
                </a:cubicBezTo>
                <a:close/>
                <a:moveTo>
                  <a:pt x="4945201" y="5226565"/>
                </a:moveTo>
                <a:lnTo>
                  <a:pt x="140449" y="2240811"/>
                </a:lnTo>
                <a:lnTo>
                  <a:pt x="232913" y="2052782"/>
                </a:lnTo>
                <a:cubicBezTo>
                  <a:pt x="277693" y="1968290"/>
                  <a:pt x="325201" y="1885054"/>
                  <a:pt x="375714" y="1803205"/>
                </a:cubicBezTo>
                <a:cubicBezTo>
                  <a:pt x="667528" y="1329721"/>
                  <a:pt x="1039629" y="935091"/>
                  <a:pt x="1512756" y="638448"/>
                </a:cubicBezTo>
                <a:cubicBezTo>
                  <a:pt x="1939392" y="370950"/>
                  <a:pt x="2405724" y="210560"/>
                  <a:pt x="2902095" y="120440"/>
                </a:cubicBezTo>
                <a:cubicBezTo>
                  <a:pt x="2884054" y="118134"/>
                  <a:pt x="2865727" y="119904"/>
                  <a:pt x="2848453" y="125626"/>
                </a:cubicBezTo>
                <a:cubicBezTo>
                  <a:pt x="2498704" y="175943"/>
                  <a:pt x="2158217" y="277201"/>
                  <a:pt x="1837830" y="426203"/>
                </a:cubicBezTo>
                <a:cubicBezTo>
                  <a:pt x="1147094" y="744660"/>
                  <a:pt x="593502" y="1217071"/>
                  <a:pt x="214608" y="1882239"/>
                </a:cubicBezTo>
                <a:cubicBezTo>
                  <a:pt x="169441" y="1960776"/>
                  <a:pt x="128308" y="2041369"/>
                  <a:pt x="91317" y="2123701"/>
                </a:cubicBezTo>
                <a:lnTo>
                  <a:pt x="64092" y="2193361"/>
                </a:lnTo>
                <a:lnTo>
                  <a:pt x="0" y="2153533"/>
                </a:lnTo>
                <a:lnTo>
                  <a:pt x="42834" y="2047277"/>
                </a:lnTo>
                <a:cubicBezTo>
                  <a:pt x="241792" y="1615775"/>
                  <a:pt x="541268" y="1241591"/>
                  <a:pt x="923582" y="915600"/>
                </a:cubicBezTo>
                <a:cubicBezTo>
                  <a:pt x="1435331" y="478415"/>
                  <a:pt x="2028081" y="205375"/>
                  <a:pt x="2686989" y="73950"/>
                </a:cubicBezTo>
                <a:cubicBezTo>
                  <a:pt x="2810367" y="49274"/>
                  <a:pt x="2934818" y="32466"/>
                  <a:pt x="3059983" y="20308"/>
                </a:cubicBezTo>
                <a:cubicBezTo>
                  <a:pt x="3185149" y="8148"/>
                  <a:pt x="3308706" y="2963"/>
                  <a:pt x="3454435" y="1176"/>
                </a:cubicBezTo>
                <a:cubicBezTo>
                  <a:pt x="3599805" y="-5977"/>
                  <a:pt x="3761985" y="20665"/>
                  <a:pt x="3923806" y="49990"/>
                </a:cubicBezTo>
                <a:cubicBezTo>
                  <a:pt x="4409449" y="137964"/>
                  <a:pt x="4886867" y="257228"/>
                  <a:pt x="5350874" y="426917"/>
                </a:cubicBezTo>
                <a:cubicBezTo>
                  <a:pt x="5797001" y="589991"/>
                  <a:pt x="6223101" y="792223"/>
                  <a:pt x="6607360" y="1075097"/>
                </a:cubicBezTo>
                <a:cubicBezTo>
                  <a:pt x="6794438" y="1212779"/>
                  <a:pt x="6965102" y="1365689"/>
                  <a:pt x="7110534" y="1541421"/>
                </a:cubicBezTo>
                <a:lnTo>
                  <a:pt x="7179830" y="1630542"/>
                </a:lnTo>
                <a:lnTo>
                  <a:pt x="7136295" y="1700600"/>
                </a:lnTo>
                <a:lnTo>
                  <a:pt x="7131140" y="1693045"/>
                </a:lnTo>
                <a:cubicBezTo>
                  <a:pt x="6977874" y="1483026"/>
                  <a:pt x="6788448" y="1305671"/>
                  <a:pt x="6577499" y="1148230"/>
                </a:cubicBezTo>
                <a:cubicBezTo>
                  <a:pt x="6245452" y="900401"/>
                  <a:pt x="5878538" y="716408"/>
                  <a:pt x="5494816" y="563527"/>
                </a:cubicBezTo>
                <a:cubicBezTo>
                  <a:pt x="5452491" y="546487"/>
                  <a:pt x="5409881" y="530036"/>
                  <a:pt x="5366967" y="514176"/>
                </a:cubicBezTo>
                <a:cubicBezTo>
                  <a:pt x="5326377" y="499156"/>
                  <a:pt x="5285430" y="485210"/>
                  <a:pt x="5244661" y="470725"/>
                </a:cubicBezTo>
                <a:cubicBezTo>
                  <a:pt x="5471517" y="572127"/>
                  <a:pt x="5691970" y="687263"/>
                  <a:pt x="5904822" y="815468"/>
                </a:cubicBezTo>
                <a:cubicBezTo>
                  <a:pt x="6336645" y="1080104"/>
                  <a:pt x="6718758" y="1400351"/>
                  <a:pt x="7015222" y="1815185"/>
                </a:cubicBezTo>
                <a:lnTo>
                  <a:pt x="7040454" y="1854830"/>
                </a:lnTo>
                <a:close/>
              </a:path>
            </a:pathLst>
          </a:custGeom>
          <a:solidFill>
            <a:schemeClr val="accent2"/>
          </a:solidFill>
          <a:ln w="12700"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BE226923-2D4A-FB2E-784D-399025A8353C}"/>
              </a:ext>
            </a:extLst>
          </p:cNvPr>
          <p:cNvSpPr>
            <a:spLocks noGrp="1"/>
          </p:cNvSpPr>
          <p:nvPr>
            <p:ph type="title"/>
          </p:nvPr>
        </p:nvSpPr>
        <p:spPr>
          <a:xfrm>
            <a:off x="841246" y="673770"/>
            <a:ext cx="3644489" cy="2414488"/>
          </a:xfrm>
          <a:prstGeom prst="ellipse">
            <a:avLst/>
          </a:prstGeom>
        </p:spPr>
        <p:txBody>
          <a:bodyPr vert="horz" lIns="91440" tIns="45720" rIns="91440" bIns="45720" rtlCol="0" anchor="t">
            <a:normAutofit/>
          </a:bodyPr>
          <a:lstStyle/>
          <a:p>
            <a:r>
              <a:rPr lang="en-US" sz="3800" kern="1200" dirty="0">
                <a:solidFill>
                  <a:srgbClr val="FFFFFF"/>
                </a:solidFill>
                <a:latin typeface="+mj-lt"/>
                <a:ea typeface="+mj-ea"/>
                <a:cs typeface="+mj-cs"/>
              </a:rPr>
              <a:t>SUMMARY OF FINDINGS</a:t>
            </a:r>
          </a:p>
        </p:txBody>
      </p:sp>
      <p:graphicFrame>
        <p:nvGraphicFramePr>
          <p:cNvPr id="21" name="Content Placeholder 3">
            <a:extLst>
              <a:ext uri="{FF2B5EF4-FFF2-40B4-BE49-F238E27FC236}">
                <a16:creationId xmlns:a16="http://schemas.microsoft.com/office/drawing/2014/main" id="{C9004DFD-655E-E7BB-EE05-ED9DEB8929B1}"/>
              </a:ext>
            </a:extLst>
          </p:cNvPr>
          <p:cNvGraphicFramePr>
            <a:graphicFrameLocks noGrp="1"/>
          </p:cNvGraphicFramePr>
          <p:nvPr>
            <p:ph idx="1"/>
          </p:nvPr>
        </p:nvGraphicFramePr>
        <p:xfrm>
          <a:off x="6124078" y="197963"/>
          <a:ext cx="5254754" cy="65327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756324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3" name="Rectangle 52">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823EBBE-6A74-C1B6-7D24-2C4B9DA41F5B}"/>
              </a:ext>
            </a:extLst>
          </p:cNvPr>
          <p:cNvSpPr>
            <a:spLocks noGrp="1"/>
          </p:cNvSpPr>
          <p:nvPr>
            <p:ph type="title"/>
          </p:nvPr>
        </p:nvSpPr>
        <p:spPr>
          <a:xfrm>
            <a:off x="838200" y="557188"/>
            <a:ext cx="10515600" cy="1133499"/>
          </a:xfrm>
        </p:spPr>
        <p:txBody>
          <a:bodyPr>
            <a:normAutofit/>
          </a:bodyPr>
          <a:lstStyle/>
          <a:p>
            <a:pPr algn="ctr"/>
            <a:r>
              <a:rPr lang="en-US" sz="5200"/>
              <a:t>LESSONS LEARNT</a:t>
            </a:r>
          </a:p>
        </p:txBody>
      </p:sp>
      <p:graphicFrame>
        <p:nvGraphicFramePr>
          <p:cNvPr id="31" name="Content Placeholder 2">
            <a:extLst>
              <a:ext uri="{FF2B5EF4-FFF2-40B4-BE49-F238E27FC236}">
                <a16:creationId xmlns:a16="http://schemas.microsoft.com/office/drawing/2014/main" id="{7CCDF314-C867-81C7-4330-A7C69BAB26D0}"/>
              </a:ext>
            </a:extLst>
          </p:cNvPr>
          <p:cNvGraphicFramePr>
            <a:graphicFrameLocks noGrp="1"/>
          </p:cNvGraphicFramePr>
          <p:nvPr>
            <p:ph idx="1"/>
            <p:extLst>
              <p:ext uri="{D42A27DB-BD31-4B8C-83A1-F6EECF244321}">
                <p14:modId xmlns:p14="http://schemas.microsoft.com/office/powerpoint/2010/main" val="3620298497"/>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281282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ukeshRajmohan_CognitiveQuestions" id="{A0ADA4FE-1408-5A4A-9458-FC5B95AA6C7B}" vid="{1B286E72-D43E-C04A-B166-077FFD3CCC88}"/>
    </a:ext>
  </a:extLst>
</a:theme>
</file>

<file path=docProps/app.xml><?xml version="1.0" encoding="utf-8"?>
<Properties xmlns="http://schemas.openxmlformats.org/officeDocument/2006/extended-properties" xmlns:vt="http://schemas.openxmlformats.org/officeDocument/2006/docPropsVTypes">
  <Template>Office Theme</Template>
  <TotalTime>34</TotalTime>
  <Words>495</Words>
  <Application>Microsoft Macintosh PowerPoint</Application>
  <PresentationFormat>Widescreen</PresentationFormat>
  <Paragraphs>31</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California Hospital Performance Ratings </vt:lpstr>
      <vt:lpstr>DATASET</vt:lpstr>
      <vt:lpstr>RESEARCH QUESTIONS</vt:lpstr>
      <vt:lpstr>SUMMARY OF METHODS</vt:lpstr>
      <vt:lpstr>SUMMARY OF FINDINGS</vt:lpstr>
      <vt:lpstr>LESSONS LEARNT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California Hospital Performance Ratings </dc:title>
  <dc:creator>Mukesh Rajmohan</dc:creator>
  <cp:lastModifiedBy>Mukesh Rajmohan</cp:lastModifiedBy>
  <cp:revision>5</cp:revision>
  <dcterms:created xsi:type="dcterms:W3CDTF">2023-12-05T05:53:51Z</dcterms:created>
  <dcterms:modified xsi:type="dcterms:W3CDTF">2023-12-05T06:32:52Z</dcterms:modified>
</cp:coreProperties>
</file>