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8"/>
    <p:restoredTop sz="94703"/>
  </p:normalViewPr>
  <p:slideViewPr>
    <p:cSldViewPr snapToGrid="0">
      <p:cViewPr varScale="1">
        <p:scale>
          <a:sx n="128" d="100"/>
          <a:sy n="128" d="100"/>
        </p:scale>
        <p:origin x="3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17C596-EC59-442B-9DEB-BD24666F959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209FA5-7C2B-4DAB-802C-10C961BE84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National Centers for Environmental Information.</a:t>
          </a:r>
        </a:p>
      </dgm:t>
    </dgm:pt>
    <dgm:pt modelId="{742E8D20-75AA-48A4-91A3-69CBB0F5A92D}" type="parTrans" cxnId="{19072375-81AD-4FC0-A938-E4491A1A31B4}">
      <dgm:prSet/>
      <dgm:spPr/>
      <dgm:t>
        <a:bodyPr/>
        <a:lstStyle/>
        <a:p>
          <a:endParaRPr lang="en-US"/>
        </a:p>
      </dgm:t>
    </dgm:pt>
    <dgm:pt modelId="{08999FF9-5904-4701-BDB8-C0AC98AF4EE9}" type="sibTrans" cxnId="{19072375-81AD-4FC0-A938-E4491A1A31B4}">
      <dgm:prSet/>
      <dgm:spPr/>
      <dgm:t>
        <a:bodyPr/>
        <a:lstStyle/>
        <a:p>
          <a:endParaRPr lang="en-US"/>
        </a:p>
      </dgm:t>
    </dgm:pt>
    <dgm:pt modelId="{8F0FBA16-A59A-4C99-A6C6-821CAAEB07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of all natural disasters that happened between 1982 – 2022.</a:t>
          </a:r>
        </a:p>
      </dgm:t>
    </dgm:pt>
    <dgm:pt modelId="{A34918F3-C55A-4051-A2B1-C2D35D60EA85}" type="parTrans" cxnId="{4EB85D67-A4E1-4389-82E8-107E82673045}">
      <dgm:prSet/>
      <dgm:spPr/>
      <dgm:t>
        <a:bodyPr/>
        <a:lstStyle/>
        <a:p>
          <a:endParaRPr lang="en-US"/>
        </a:p>
      </dgm:t>
    </dgm:pt>
    <dgm:pt modelId="{B77D42CA-9ADB-4795-816D-4E3BA4F01B8A}" type="sibTrans" cxnId="{4EB85D67-A4E1-4389-82E8-107E82673045}">
      <dgm:prSet/>
      <dgm:spPr/>
      <dgm:t>
        <a:bodyPr/>
        <a:lstStyle/>
        <a:p>
          <a:endParaRPr lang="en-US"/>
        </a:p>
      </dgm:t>
    </dgm:pt>
    <dgm:pt modelId="{36D6F3BE-1CAE-4F84-B2E8-2E05F2E931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of the total cost of each disaster type in each state.</a:t>
          </a:r>
        </a:p>
      </dgm:t>
    </dgm:pt>
    <dgm:pt modelId="{93300EBA-DA8D-459F-A4D7-998D09350988}" type="parTrans" cxnId="{15A14756-88CE-47B1-B3A4-EFDDD6C10D7E}">
      <dgm:prSet/>
      <dgm:spPr/>
      <dgm:t>
        <a:bodyPr/>
        <a:lstStyle/>
        <a:p>
          <a:endParaRPr lang="en-US"/>
        </a:p>
      </dgm:t>
    </dgm:pt>
    <dgm:pt modelId="{F46B4DC6-1598-4AFE-B931-DBC65D6BCDB6}" type="sibTrans" cxnId="{15A14756-88CE-47B1-B3A4-EFDDD6C10D7E}">
      <dgm:prSet/>
      <dgm:spPr/>
      <dgm:t>
        <a:bodyPr/>
        <a:lstStyle/>
        <a:p>
          <a:endParaRPr lang="en-US"/>
        </a:p>
      </dgm:t>
    </dgm:pt>
    <dgm:pt modelId="{E7E1E9AD-7087-42E2-AF79-8945DDC433A6}" type="pres">
      <dgm:prSet presAssocID="{0B17C596-EC59-442B-9DEB-BD24666F959B}" presName="root" presStyleCnt="0">
        <dgm:presLayoutVars>
          <dgm:dir/>
          <dgm:resizeHandles val="exact"/>
        </dgm:presLayoutVars>
      </dgm:prSet>
      <dgm:spPr/>
    </dgm:pt>
    <dgm:pt modelId="{39112E00-D4A6-44B7-AA08-4C47254DB0C9}" type="pres">
      <dgm:prSet presAssocID="{10209FA5-7C2B-4DAB-802C-10C961BE84E1}" presName="compNode" presStyleCnt="0"/>
      <dgm:spPr/>
    </dgm:pt>
    <dgm:pt modelId="{F102F09C-DE66-4BB0-8C68-2E84C33DB1C4}" type="pres">
      <dgm:prSet presAssocID="{10209FA5-7C2B-4DAB-802C-10C961BE84E1}" presName="bgRect" presStyleLbl="bgShp" presStyleIdx="0" presStyleCnt="3"/>
      <dgm:spPr/>
    </dgm:pt>
    <dgm:pt modelId="{D4E65DCD-99A6-4FDF-8B2E-FC3C9F164D41}" type="pres">
      <dgm:prSet presAssocID="{10209FA5-7C2B-4DAB-802C-10C961BE84E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179EDCDE-BCE4-4EE1-BDD2-4DBAD2F6D4F0}" type="pres">
      <dgm:prSet presAssocID="{10209FA5-7C2B-4DAB-802C-10C961BE84E1}" presName="spaceRect" presStyleCnt="0"/>
      <dgm:spPr/>
    </dgm:pt>
    <dgm:pt modelId="{1E7EF692-44D7-4F3C-BE3D-7ECD1ABF349D}" type="pres">
      <dgm:prSet presAssocID="{10209FA5-7C2B-4DAB-802C-10C961BE84E1}" presName="parTx" presStyleLbl="revTx" presStyleIdx="0" presStyleCnt="3">
        <dgm:presLayoutVars>
          <dgm:chMax val="0"/>
          <dgm:chPref val="0"/>
        </dgm:presLayoutVars>
      </dgm:prSet>
      <dgm:spPr/>
    </dgm:pt>
    <dgm:pt modelId="{528028B6-4A45-423B-A836-0A2A943180C5}" type="pres">
      <dgm:prSet presAssocID="{08999FF9-5904-4701-BDB8-C0AC98AF4EE9}" presName="sibTrans" presStyleCnt="0"/>
      <dgm:spPr/>
    </dgm:pt>
    <dgm:pt modelId="{8030CB3B-DFCD-4A22-9F80-55E80A056DB0}" type="pres">
      <dgm:prSet presAssocID="{8F0FBA16-A59A-4C99-A6C6-821CAAEB071D}" presName="compNode" presStyleCnt="0"/>
      <dgm:spPr/>
    </dgm:pt>
    <dgm:pt modelId="{F6313D36-2E4A-4C29-8C08-E4BD2FE289C0}" type="pres">
      <dgm:prSet presAssocID="{8F0FBA16-A59A-4C99-A6C6-821CAAEB071D}" presName="bgRect" presStyleLbl="bgShp" presStyleIdx="1" presStyleCnt="3"/>
      <dgm:spPr/>
    </dgm:pt>
    <dgm:pt modelId="{B4B2F6D8-C082-48DA-B7D8-6080108534EC}" type="pres">
      <dgm:prSet presAssocID="{8F0FBA16-A59A-4C99-A6C6-821CAAEB071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7524E417-5DDF-448F-BFC9-57DABC790F43}" type="pres">
      <dgm:prSet presAssocID="{8F0FBA16-A59A-4C99-A6C6-821CAAEB071D}" presName="spaceRect" presStyleCnt="0"/>
      <dgm:spPr/>
    </dgm:pt>
    <dgm:pt modelId="{A4635D05-DC42-4343-A64A-241AEE0E50D2}" type="pres">
      <dgm:prSet presAssocID="{8F0FBA16-A59A-4C99-A6C6-821CAAEB071D}" presName="parTx" presStyleLbl="revTx" presStyleIdx="1" presStyleCnt="3">
        <dgm:presLayoutVars>
          <dgm:chMax val="0"/>
          <dgm:chPref val="0"/>
        </dgm:presLayoutVars>
      </dgm:prSet>
      <dgm:spPr/>
    </dgm:pt>
    <dgm:pt modelId="{505DCB4A-44D6-466D-A223-8C986A1DFA08}" type="pres">
      <dgm:prSet presAssocID="{B77D42CA-9ADB-4795-816D-4E3BA4F01B8A}" presName="sibTrans" presStyleCnt="0"/>
      <dgm:spPr/>
    </dgm:pt>
    <dgm:pt modelId="{F82DF21C-E928-41CD-B865-259EAC7EEE2E}" type="pres">
      <dgm:prSet presAssocID="{36D6F3BE-1CAE-4F84-B2E8-2E05F2E9315B}" presName="compNode" presStyleCnt="0"/>
      <dgm:spPr/>
    </dgm:pt>
    <dgm:pt modelId="{308CB647-3349-40B5-8CDB-EA8904AFE004}" type="pres">
      <dgm:prSet presAssocID="{36D6F3BE-1CAE-4F84-B2E8-2E05F2E9315B}" presName="bgRect" presStyleLbl="bgShp" presStyleIdx="2" presStyleCnt="3"/>
      <dgm:spPr/>
    </dgm:pt>
    <dgm:pt modelId="{BFB04117-5CC9-4798-9CDC-3198ACACDC50}" type="pres">
      <dgm:prSet presAssocID="{36D6F3BE-1CAE-4F84-B2E8-2E05F2E9315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E1C851B4-921A-41E6-A974-B8983235113F}" type="pres">
      <dgm:prSet presAssocID="{36D6F3BE-1CAE-4F84-B2E8-2E05F2E9315B}" presName="spaceRect" presStyleCnt="0"/>
      <dgm:spPr/>
    </dgm:pt>
    <dgm:pt modelId="{6CA17EA1-B534-40D6-B4DC-28163885D485}" type="pres">
      <dgm:prSet presAssocID="{36D6F3BE-1CAE-4F84-B2E8-2E05F2E9315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7D8F737-19F7-4197-B9AC-5B2169E3C588}" type="presOf" srcId="{0B17C596-EC59-442B-9DEB-BD24666F959B}" destId="{E7E1E9AD-7087-42E2-AF79-8945DDC433A6}" srcOrd="0" destOrd="0" presId="urn:microsoft.com/office/officeart/2018/2/layout/IconVerticalSolidList"/>
    <dgm:cxn modelId="{198F5746-EDDC-49AF-A78E-66137B0D8F20}" type="presOf" srcId="{8F0FBA16-A59A-4C99-A6C6-821CAAEB071D}" destId="{A4635D05-DC42-4343-A64A-241AEE0E50D2}" srcOrd="0" destOrd="0" presId="urn:microsoft.com/office/officeart/2018/2/layout/IconVerticalSolidList"/>
    <dgm:cxn modelId="{15A14756-88CE-47B1-B3A4-EFDDD6C10D7E}" srcId="{0B17C596-EC59-442B-9DEB-BD24666F959B}" destId="{36D6F3BE-1CAE-4F84-B2E8-2E05F2E9315B}" srcOrd="2" destOrd="0" parTransId="{93300EBA-DA8D-459F-A4D7-998D09350988}" sibTransId="{F46B4DC6-1598-4AFE-B931-DBC65D6BCDB6}"/>
    <dgm:cxn modelId="{4EB85D67-A4E1-4389-82E8-107E82673045}" srcId="{0B17C596-EC59-442B-9DEB-BD24666F959B}" destId="{8F0FBA16-A59A-4C99-A6C6-821CAAEB071D}" srcOrd="1" destOrd="0" parTransId="{A34918F3-C55A-4051-A2B1-C2D35D60EA85}" sibTransId="{B77D42CA-9ADB-4795-816D-4E3BA4F01B8A}"/>
    <dgm:cxn modelId="{19072375-81AD-4FC0-A938-E4491A1A31B4}" srcId="{0B17C596-EC59-442B-9DEB-BD24666F959B}" destId="{10209FA5-7C2B-4DAB-802C-10C961BE84E1}" srcOrd="0" destOrd="0" parTransId="{742E8D20-75AA-48A4-91A3-69CBB0F5A92D}" sibTransId="{08999FF9-5904-4701-BDB8-C0AC98AF4EE9}"/>
    <dgm:cxn modelId="{39FE40BF-6862-4918-BCFC-3F808B3E8E10}" type="presOf" srcId="{36D6F3BE-1CAE-4F84-B2E8-2E05F2E9315B}" destId="{6CA17EA1-B534-40D6-B4DC-28163885D485}" srcOrd="0" destOrd="0" presId="urn:microsoft.com/office/officeart/2018/2/layout/IconVerticalSolidList"/>
    <dgm:cxn modelId="{5541DBE2-760F-47D1-B05A-5821A8185D65}" type="presOf" srcId="{10209FA5-7C2B-4DAB-802C-10C961BE84E1}" destId="{1E7EF692-44D7-4F3C-BE3D-7ECD1ABF349D}" srcOrd="0" destOrd="0" presId="urn:microsoft.com/office/officeart/2018/2/layout/IconVerticalSolidList"/>
    <dgm:cxn modelId="{71716566-5760-4794-A46B-548DC70C8A7D}" type="presParOf" srcId="{E7E1E9AD-7087-42E2-AF79-8945DDC433A6}" destId="{39112E00-D4A6-44B7-AA08-4C47254DB0C9}" srcOrd="0" destOrd="0" presId="urn:microsoft.com/office/officeart/2018/2/layout/IconVerticalSolidList"/>
    <dgm:cxn modelId="{5B5116B8-0B6B-4113-8171-5DB0AC961A9C}" type="presParOf" srcId="{39112E00-D4A6-44B7-AA08-4C47254DB0C9}" destId="{F102F09C-DE66-4BB0-8C68-2E84C33DB1C4}" srcOrd="0" destOrd="0" presId="urn:microsoft.com/office/officeart/2018/2/layout/IconVerticalSolidList"/>
    <dgm:cxn modelId="{8F94EB63-9433-4A96-A95A-F29B64EEF8DC}" type="presParOf" srcId="{39112E00-D4A6-44B7-AA08-4C47254DB0C9}" destId="{D4E65DCD-99A6-4FDF-8B2E-FC3C9F164D41}" srcOrd="1" destOrd="0" presId="urn:microsoft.com/office/officeart/2018/2/layout/IconVerticalSolidList"/>
    <dgm:cxn modelId="{811BA1E3-C153-429A-AEA4-52BAC31FC27F}" type="presParOf" srcId="{39112E00-D4A6-44B7-AA08-4C47254DB0C9}" destId="{179EDCDE-BCE4-4EE1-BDD2-4DBAD2F6D4F0}" srcOrd="2" destOrd="0" presId="urn:microsoft.com/office/officeart/2018/2/layout/IconVerticalSolidList"/>
    <dgm:cxn modelId="{2DB98738-48A4-4EE2-A8ED-A571FC374E65}" type="presParOf" srcId="{39112E00-D4A6-44B7-AA08-4C47254DB0C9}" destId="{1E7EF692-44D7-4F3C-BE3D-7ECD1ABF349D}" srcOrd="3" destOrd="0" presId="urn:microsoft.com/office/officeart/2018/2/layout/IconVerticalSolidList"/>
    <dgm:cxn modelId="{85CF6B47-719D-481D-8E82-17BA7C768E73}" type="presParOf" srcId="{E7E1E9AD-7087-42E2-AF79-8945DDC433A6}" destId="{528028B6-4A45-423B-A836-0A2A943180C5}" srcOrd="1" destOrd="0" presId="urn:microsoft.com/office/officeart/2018/2/layout/IconVerticalSolidList"/>
    <dgm:cxn modelId="{9F1982BB-E381-4C32-AFDB-7F8744715A88}" type="presParOf" srcId="{E7E1E9AD-7087-42E2-AF79-8945DDC433A6}" destId="{8030CB3B-DFCD-4A22-9F80-55E80A056DB0}" srcOrd="2" destOrd="0" presId="urn:microsoft.com/office/officeart/2018/2/layout/IconVerticalSolidList"/>
    <dgm:cxn modelId="{22B582C2-D688-473B-AA0F-66FAC37C000F}" type="presParOf" srcId="{8030CB3B-DFCD-4A22-9F80-55E80A056DB0}" destId="{F6313D36-2E4A-4C29-8C08-E4BD2FE289C0}" srcOrd="0" destOrd="0" presId="urn:microsoft.com/office/officeart/2018/2/layout/IconVerticalSolidList"/>
    <dgm:cxn modelId="{7A68634E-BBD7-4320-8E20-516CCA45619B}" type="presParOf" srcId="{8030CB3B-DFCD-4A22-9F80-55E80A056DB0}" destId="{B4B2F6D8-C082-48DA-B7D8-6080108534EC}" srcOrd="1" destOrd="0" presId="urn:microsoft.com/office/officeart/2018/2/layout/IconVerticalSolidList"/>
    <dgm:cxn modelId="{4AEBFF2D-E04F-4E64-A6B5-82FE93B84C6E}" type="presParOf" srcId="{8030CB3B-DFCD-4A22-9F80-55E80A056DB0}" destId="{7524E417-5DDF-448F-BFC9-57DABC790F43}" srcOrd="2" destOrd="0" presId="urn:microsoft.com/office/officeart/2018/2/layout/IconVerticalSolidList"/>
    <dgm:cxn modelId="{79F3FB7D-F73E-46F2-855E-C0FBEA85159C}" type="presParOf" srcId="{8030CB3B-DFCD-4A22-9F80-55E80A056DB0}" destId="{A4635D05-DC42-4343-A64A-241AEE0E50D2}" srcOrd="3" destOrd="0" presId="urn:microsoft.com/office/officeart/2018/2/layout/IconVerticalSolidList"/>
    <dgm:cxn modelId="{2E1FE5EB-4267-4FCF-A9A5-3CDEB33B9F8F}" type="presParOf" srcId="{E7E1E9AD-7087-42E2-AF79-8945DDC433A6}" destId="{505DCB4A-44D6-466D-A223-8C986A1DFA08}" srcOrd="3" destOrd="0" presId="urn:microsoft.com/office/officeart/2018/2/layout/IconVerticalSolidList"/>
    <dgm:cxn modelId="{5A9ABEF4-2EC8-45D6-9BA7-EC51C884D694}" type="presParOf" srcId="{E7E1E9AD-7087-42E2-AF79-8945DDC433A6}" destId="{F82DF21C-E928-41CD-B865-259EAC7EEE2E}" srcOrd="4" destOrd="0" presId="urn:microsoft.com/office/officeart/2018/2/layout/IconVerticalSolidList"/>
    <dgm:cxn modelId="{576EF9C4-538E-406B-901E-0016D6D1167C}" type="presParOf" srcId="{F82DF21C-E928-41CD-B865-259EAC7EEE2E}" destId="{308CB647-3349-40B5-8CDB-EA8904AFE004}" srcOrd="0" destOrd="0" presId="urn:microsoft.com/office/officeart/2018/2/layout/IconVerticalSolidList"/>
    <dgm:cxn modelId="{4A84E40F-9ED5-49AC-A822-D84300D4C642}" type="presParOf" srcId="{F82DF21C-E928-41CD-B865-259EAC7EEE2E}" destId="{BFB04117-5CC9-4798-9CDC-3198ACACDC50}" srcOrd="1" destOrd="0" presId="urn:microsoft.com/office/officeart/2018/2/layout/IconVerticalSolidList"/>
    <dgm:cxn modelId="{0B552184-E2A1-46C2-9785-83BDE7CD561E}" type="presParOf" srcId="{F82DF21C-E928-41CD-B865-259EAC7EEE2E}" destId="{E1C851B4-921A-41E6-A974-B8983235113F}" srcOrd="2" destOrd="0" presId="urn:microsoft.com/office/officeart/2018/2/layout/IconVerticalSolidList"/>
    <dgm:cxn modelId="{BABA4E31-CB80-4379-8121-D0E7F183731D}" type="presParOf" srcId="{F82DF21C-E928-41CD-B865-259EAC7EEE2E}" destId="{6CA17EA1-B534-40D6-B4DC-28163885D4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02F09C-DE66-4BB0-8C68-2E84C33DB1C4}">
      <dsp:nvSpPr>
        <dsp:cNvPr id="0" name=""/>
        <dsp:cNvSpPr/>
      </dsp:nvSpPr>
      <dsp:spPr>
        <a:xfrm>
          <a:off x="0" y="224"/>
          <a:ext cx="10515600" cy="5251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E65DCD-99A6-4FDF-8B2E-FC3C9F164D41}">
      <dsp:nvSpPr>
        <dsp:cNvPr id="0" name=""/>
        <dsp:cNvSpPr/>
      </dsp:nvSpPr>
      <dsp:spPr>
        <a:xfrm>
          <a:off x="158868" y="118391"/>
          <a:ext cx="288852" cy="2888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EF692-44D7-4F3C-BE3D-7ECD1ABF349D}">
      <dsp:nvSpPr>
        <dsp:cNvPr id="0" name=""/>
        <dsp:cNvSpPr/>
      </dsp:nvSpPr>
      <dsp:spPr>
        <a:xfrm>
          <a:off x="606590" y="224"/>
          <a:ext cx="9909009" cy="525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582" tIns="55582" rIns="55582" bIns="5558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National Centers for Environmental Information.</a:t>
          </a:r>
        </a:p>
      </dsp:txBody>
      <dsp:txXfrm>
        <a:off x="606590" y="224"/>
        <a:ext cx="9909009" cy="525186"/>
      </dsp:txXfrm>
    </dsp:sp>
    <dsp:sp modelId="{F6313D36-2E4A-4C29-8C08-E4BD2FE289C0}">
      <dsp:nvSpPr>
        <dsp:cNvPr id="0" name=""/>
        <dsp:cNvSpPr/>
      </dsp:nvSpPr>
      <dsp:spPr>
        <a:xfrm>
          <a:off x="0" y="656707"/>
          <a:ext cx="10515600" cy="5251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B2F6D8-C082-48DA-B7D8-6080108534EC}">
      <dsp:nvSpPr>
        <dsp:cNvPr id="0" name=""/>
        <dsp:cNvSpPr/>
      </dsp:nvSpPr>
      <dsp:spPr>
        <a:xfrm>
          <a:off x="158868" y="774874"/>
          <a:ext cx="288852" cy="2888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635D05-DC42-4343-A64A-241AEE0E50D2}">
      <dsp:nvSpPr>
        <dsp:cNvPr id="0" name=""/>
        <dsp:cNvSpPr/>
      </dsp:nvSpPr>
      <dsp:spPr>
        <a:xfrm>
          <a:off x="606590" y="656707"/>
          <a:ext cx="9909009" cy="525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582" tIns="55582" rIns="55582" bIns="5558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of all natural disasters that happened between 1982 – 2022.</a:t>
          </a:r>
        </a:p>
      </dsp:txBody>
      <dsp:txXfrm>
        <a:off x="606590" y="656707"/>
        <a:ext cx="9909009" cy="525186"/>
      </dsp:txXfrm>
    </dsp:sp>
    <dsp:sp modelId="{308CB647-3349-40B5-8CDB-EA8904AFE004}">
      <dsp:nvSpPr>
        <dsp:cNvPr id="0" name=""/>
        <dsp:cNvSpPr/>
      </dsp:nvSpPr>
      <dsp:spPr>
        <a:xfrm>
          <a:off x="0" y="1313190"/>
          <a:ext cx="10515600" cy="5251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B04117-5CC9-4798-9CDC-3198ACACDC50}">
      <dsp:nvSpPr>
        <dsp:cNvPr id="0" name=""/>
        <dsp:cNvSpPr/>
      </dsp:nvSpPr>
      <dsp:spPr>
        <a:xfrm>
          <a:off x="158868" y="1431357"/>
          <a:ext cx="288852" cy="2888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17EA1-B534-40D6-B4DC-28163885D485}">
      <dsp:nvSpPr>
        <dsp:cNvPr id="0" name=""/>
        <dsp:cNvSpPr/>
      </dsp:nvSpPr>
      <dsp:spPr>
        <a:xfrm>
          <a:off x="606590" y="1313190"/>
          <a:ext cx="9909009" cy="525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582" tIns="55582" rIns="55582" bIns="5558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of the total cost of each disaster type in each state.</a:t>
          </a:r>
        </a:p>
      </dsp:txBody>
      <dsp:txXfrm>
        <a:off x="606590" y="1313190"/>
        <a:ext cx="9909009" cy="525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8DCF8-B73B-6A9A-04F5-3218D7AED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F2B99-E9A6-D2D8-236C-9B5ACFBED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9ED89-7122-DB10-CAAE-F80986FDF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2415-B08C-2743-9CAD-8DB1D3850FBC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9EA48-5F12-DB55-FC83-8BB3885DA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65D7E-CC3F-E001-6036-CA44E32C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63D4-97A2-BF40-9B71-C0BDB3036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5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E86E9-9C8B-D368-3A9D-0ACE26E0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8378E-D086-0B68-7050-0F69D61C3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90D6-585B-1B2D-63FA-3F04F334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2415-B08C-2743-9CAD-8DB1D3850FBC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E48FA-E41A-7484-201E-7E1A8128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C9CC2-CFD5-D2CF-8D59-33AB1852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63D4-97A2-BF40-9B71-C0BDB3036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35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B13F3A-D80D-EAA5-312B-80448EEE6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97B92-F628-383B-F7B2-F05B99BB3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9CBFB-99F9-F43D-A257-604995BC2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2415-B08C-2743-9CAD-8DB1D3850FBC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6D68D-5704-7041-1836-F84287D2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DD343-FFD0-583D-0677-3CCB06D0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63D4-97A2-BF40-9B71-C0BDB3036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7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1900B-2ED3-9785-D5BC-E25DA970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A8E5D-1AAD-780E-EFAB-8E7D0335D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191D4-168D-423A-A3CA-3EFE1077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2415-B08C-2743-9CAD-8DB1D3850FBC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321EE-64AE-48E2-E9E8-4D6640215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BFB75-D6C8-2FAC-B621-141E8E4F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63D4-97A2-BF40-9B71-C0BDB3036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7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87938-D40E-5BF8-0455-39B465407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7BA69-E21B-545E-38B3-845F8E1A2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75CF4-5FAF-6473-2136-19D49EFFD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2415-B08C-2743-9CAD-8DB1D3850FBC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777FF-BE79-BFAE-FAC5-F3410BA1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FE000-B116-78E2-E920-E88ED293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63D4-97A2-BF40-9B71-C0BDB3036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6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537EB-BA10-858B-97E3-67E2B4C1A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5133B-8E7F-5179-D7F7-11D1D4A46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A10AE-F9EB-8A46-7284-3EA91C633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88E7F-A2D7-479B-D38D-50DC3A89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2415-B08C-2743-9CAD-8DB1D3850FBC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F3CFD-4D13-9758-5C4B-8C97835B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BE489-D1F6-C086-AAB8-F5AEB6D8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63D4-97A2-BF40-9B71-C0BDB3036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3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65202-2180-0E4F-3F3C-54C7CBA2B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BF8B2-852E-E67E-B286-2FF661690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0E355-18C0-5D8E-A12D-B18F2FC51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9454B-E8C8-CCF6-E357-281B03612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57C2C-2885-2445-DB72-C1014F288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E01A6B-A89F-3D9D-CFE6-CE45AEE4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2415-B08C-2743-9CAD-8DB1D3850FBC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6DE0DF-7670-475E-B3FB-D66C2D75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65BBDC-9B1A-58C9-E894-E380E8FA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63D4-97A2-BF40-9B71-C0BDB3036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3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32C1-81E1-DAAF-D947-BF2E5F049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366C1F-CC29-3777-8F16-3F2439BE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2415-B08C-2743-9CAD-8DB1D3850FBC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34939-7BFC-721C-DA9E-85C210F21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AA96F-7F7C-2E39-422F-2D0078CCD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63D4-97A2-BF40-9B71-C0BDB3036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D84C64-19F7-17AA-02B2-C860625AB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2415-B08C-2743-9CAD-8DB1D3850FBC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77898B-E024-B237-9E83-F4F28371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F8E87-276A-1540-66F5-4D276FFDC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63D4-97A2-BF40-9B71-C0BDB3036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29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1F44A-7528-9C2A-1DEB-762F7BE40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5AA3C-8502-3BD8-618B-6BA242273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A6C63-DCBE-9572-B55D-01801C4D8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59863-FAE5-F55E-5E06-A492D2F06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2415-B08C-2743-9CAD-8DB1D3850FBC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0B18B-5345-E879-C267-B1E5830C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668E6-2232-0D05-8F02-68477F81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63D4-97A2-BF40-9B71-C0BDB3036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17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A07F-8E34-68F9-A442-C187237AC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72476-640E-C1A3-0655-43486134E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F7BB9-FD3E-A273-A7D1-C11D67845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DA1AC-CD67-121C-53D8-A41546E03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52415-B08C-2743-9CAD-8DB1D3850FBC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8F4DD-500F-3F0B-2B77-C44DA54C7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14C2D-82C1-2865-FC3B-23E7D15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F63D4-97A2-BF40-9B71-C0BDB3036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5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8BCCD1-3C9C-206A-55F9-34E32860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26561-55FA-FD8C-7562-29D5435D1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209DC-D8D8-D496-4BAA-389779AB93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2415-B08C-2743-9CAD-8DB1D3850FBC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DB030-C512-0BEC-A401-9B0E866BD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C536E-3E35-5682-3ABB-7B1A940ED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F63D4-97A2-BF40-9B71-C0BDB3036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7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DB63BB-A28F-5AB4-6473-A0CE1EEBE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321056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Most Expensive Weather and Climate Disasters in USA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4A5AD-9995-7E89-38F1-799D2F5C5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1395" y="3525490"/>
            <a:ext cx="9469211" cy="865639"/>
          </a:xfrm>
        </p:spPr>
        <p:txBody>
          <a:bodyPr anchor="t">
            <a:normAutofit/>
          </a:bodyPr>
          <a:lstStyle/>
          <a:p>
            <a:r>
              <a:rPr lang="en-US" sz="2200">
                <a:solidFill>
                  <a:schemeClr val="tx2"/>
                </a:solidFill>
              </a:rPr>
              <a:t>Mukesh Rajmohan</a:t>
            </a:r>
          </a:p>
          <a:p>
            <a:r>
              <a:rPr lang="en-US" sz="2200">
                <a:solidFill>
                  <a:schemeClr val="tx2"/>
                </a:solidFill>
              </a:rPr>
              <a:t>G01456275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2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420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8AC8E79-ECD6-4F34-BE5A-9F5E850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BE1BB-2AB2-4D7E-9E27-8D245181B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A1615C-2156-4B15-BF3E-39794B37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97691"/>
            <a:ext cx="5378624" cy="6402614"/>
            <a:chOff x="-19221" y="197691"/>
            <a:chExt cx="5378624" cy="64026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AAA4B8-4E08-4663-9835-BA403F00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B4869D1-3E13-4881-A292-2F38ECC0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FEDB7CE-BB3D-4A0D-A73F-3117044F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E0C6E1-7FBF-471E-849C-A54AF1D4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2BFAA38-D910-41AD-BBED-0608E4AE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F3761C-95CB-BDC2-7C34-AE629517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3476488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Bad Graph</a:t>
            </a:r>
          </a:p>
        </p:txBody>
      </p:sp>
      <p:pic>
        <p:nvPicPr>
          <p:cNvPr id="5" name="Content Placeholder 4" descr="A diagram of the most expensive weather and climate disasters&#10;&#10;Description automatically generated">
            <a:extLst>
              <a:ext uri="{FF2B5EF4-FFF2-40B4-BE49-F238E27FC236}">
                <a16:creationId xmlns:a16="http://schemas.microsoft.com/office/drawing/2014/main" id="{729C7614-C750-2060-8D13-94663471C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8362" y="874644"/>
            <a:ext cx="6785805" cy="5208104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1576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F90A0-B5F1-61D1-4172-EA7DEF8EF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1877" y="1916857"/>
            <a:ext cx="5014030" cy="339918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The Graph attempts to handle all the disasters from 1980 to 2020.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Depiction of one dot = $1B is not necessary since the cost is shown.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No information on what type of disaster cost the most in each region.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The names of the disaster are not clear for human view.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The Y-axis information doesn’t provide accurate info on which year it happened.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The X-axis intervals are also too far to match the cost with the disaster.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The information is not grouped properly to find the most expensive natural disasters.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Content Placeholder 5" descr="A diagram of the most expensive weather and climate disasters&#10;&#10;Description automatically generated">
            <a:extLst>
              <a:ext uri="{FF2B5EF4-FFF2-40B4-BE49-F238E27FC236}">
                <a16:creationId xmlns:a16="http://schemas.microsoft.com/office/drawing/2014/main" id="{3C27D78D-39DC-F6AF-6A58-FBD54BC3E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4988" y="1457740"/>
            <a:ext cx="5625302" cy="431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14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8AC8E79-ECD6-4F34-BE5A-9F5E850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BE1BB-2AB2-4D7E-9E27-8D245181B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A1615C-2156-4B15-BF3E-39794B37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97691"/>
            <a:ext cx="5378624" cy="6402614"/>
            <a:chOff x="-19221" y="197691"/>
            <a:chExt cx="5378624" cy="64026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AAA4B8-4E08-4663-9835-BA403F00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B4869D1-3E13-4881-A292-2F38ECC0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FEDB7CE-BB3D-4A0D-A73F-3117044F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E0C6E1-7FBF-471E-849C-A54AF1D4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2BFAA38-D910-41AD-BBED-0608E4AE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F3761C-95CB-BDC2-7C34-AE629517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776" y="3086507"/>
            <a:ext cx="4224528" cy="7843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Redesigned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Graph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9C7614-C750-2060-8D13-94663471C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18" r="118"/>
          <a:stretch/>
        </p:blipFill>
        <p:spPr>
          <a:xfrm>
            <a:off x="5328362" y="914400"/>
            <a:ext cx="6565861" cy="5168348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2732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0FF2-50DB-3F4D-EA49-F8B0A868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059"/>
            <a:ext cx="10515600" cy="985013"/>
          </a:xfrm>
        </p:spPr>
        <p:txBody>
          <a:bodyPr/>
          <a:lstStyle/>
          <a:p>
            <a:r>
              <a:rPr lang="en-US" dirty="0"/>
              <a:t>Data Source 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A495FEF-5CB6-BBFC-25B4-5A9D3915C4D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88144"/>
          <a:ext cx="10515600" cy="1838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12AB4341-B048-13BF-435E-08C667B6D3D7}"/>
              </a:ext>
            </a:extLst>
          </p:cNvPr>
          <p:cNvSpPr txBox="1">
            <a:spLocks/>
          </p:cNvSpPr>
          <p:nvPr/>
        </p:nvSpPr>
        <p:spPr>
          <a:xfrm>
            <a:off x="838200" y="3421804"/>
            <a:ext cx="10515600" cy="933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Software Solution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DC403D-1C56-53F3-525A-886811388114}"/>
              </a:ext>
            </a:extLst>
          </p:cNvPr>
          <p:cNvSpPr txBox="1">
            <a:spLocks/>
          </p:cNvSpPr>
          <p:nvPr/>
        </p:nvSpPr>
        <p:spPr>
          <a:xfrm>
            <a:off x="838200" y="4450555"/>
            <a:ext cx="10515600" cy="1838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 –&gt; Pre-processing of the data source to get usable data for 	visualization.</a:t>
            </a:r>
          </a:p>
          <a:p>
            <a:r>
              <a:rPr lang="en-US" dirty="0"/>
              <a:t>Tableau –&gt; To visualize the graphs and create dashboards.</a:t>
            </a:r>
          </a:p>
        </p:txBody>
      </p:sp>
    </p:spTree>
    <p:extLst>
      <p:ext uri="{BB962C8B-B14F-4D97-AF65-F5344CB8AC3E}">
        <p14:creationId xmlns:p14="http://schemas.microsoft.com/office/powerpoint/2010/main" val="175026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135BE-983D-9152-8DC7-899A33FB4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289" y="972604"/>
            <a:ext cx="4766330" cy="6879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Improvements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F90A0-B5F1-61D1-4172-EA7DEF8EF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289" y="1748766"/>
            <a:ext cx="4765949" cy="14744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Display of highest costing disaster each year.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Clear distinction between the different disaster types.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Labelling of the expenses stemming from each disaster.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Marking of the 5 highest costing disasters over time.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8" name="Freeform: Shape 1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1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1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Content Placeholder 5" descr="A graph of the most severe weather&#10;&#10;Description automatically generated">
            <a:extLst>
              <a:ext uri="{FF2B5EF4-FFF2-40B4-BE49-F238E27FC236}">
                <a16:creationId xmlns:a16="http://schemas.microsoft.com/office/drawing/2014/main" id="{3C27D78D-39DC-F6AF-6A58-FBD54BC3E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5986637" y="999217"/>
            <a:ext cx="6084001" cy="477594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E33F7E6-98AB-FE6B-854C-BE9C0FBD5290}"/>
              </a:ext>
            </a:extLst>
          </p:cNvPr>
          <p:cNvSpPr txBox="1">
            <a:spLocks/>
          </p:cNvSpPr>
          <p:nvPr/>
        </p:nvSpPr>
        <p:spPr>
          <a:xfrm>
            <a:off x="804290" y="3525073"/>
            <a:ext cx="4766330" cy="687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/>
                </a:solidFill>
              </a:rPr>
              <a:t>Possible Additional Approach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145B47B-ECAD-AD6C-6ABF-5C73063EF7E7}"/>
              </a:ext>
            </a:extLst>
          </p:cNvPr>
          <p:cNvSpPr txBox="1">
            <a:spLocks/>
          </p:cNvSpPr>
          <p:nvPr/>
        </p:nvSpPr>
        <p:spPr>
          <a:xfrm>
            <a:off x="804290" y="4301235"/>
            <a:ext cx="4765949" cy="147445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Order the disaster based on expenses.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Show a map with high costing disaster types respective to each state.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Label the expenses of the highest costing states.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Mark the highest costing disaster of each type.</a:t>
            </a:r>
          </a:p>
        </p:txBody>
      </p:sp>
    </p:spTree>
    <p:extLst>
      <p:ext uri="{BB962C8B-B14F-4D97-AF65-F5344CB8AC3E}">
        <p14:creationId xmlns:p14="http://schemas.microsoft.com/office/powerpoint/2010/main" val="312074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8AC8E79-ECD6-4F34-BE5A-9F5E850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BE1BB-2AB2-4D7E-9E27-8D245181B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A1615C-2156-4B15-BF3E-39794B37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97691"/>
            <a:ext cx="5378624" cy="6402614"/>
            <a:chOff x="-19221" y="197691"/>
            <a:chExt cx="5378624" cy="64026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AAA4B8-4E08-4663-9835-BA403F00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B4869D1-3E13-4881-A292-2F38ECC0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FEDB7CE-BB3D-4A0D-A73F-3117044F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E0C6E1-7FBF-471E-849C-A54AF1D4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2BFAA38-D910-41AD-BBED-0608E4AE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F3761C-95CB-BDC2-7C34-AE629517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776" y="3086507"/>
            <a:ext cx="3121285" cy="108792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Redesigned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Graph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9C7614-C750-2060-8D13-94663471C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26" t="2059" r="718" b="1334"/>
          <a:stretch/>
        </p:blipFill>
        <p:spPr>
          <a:xfrm>
            <a:off x="4696534" y="764116"/>
            <a:ext cx="7359630" cy="5173955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89885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251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Most Expensive Weather and Climate Disasters in USA</vt:lpstr>
      <vt:lpstr>Bad Graph</vt:lpstr>
      <vt:lpstr>PowerPoint Presentation</vt:lpstr>
      <vt:lpstr>Redesigned Graph</vt:lpstr>
      <vt:lpstr>Data Source </vt:lpstr>
      <vt:lpstr>Improvements</vt:lpstr>
      <vt:lpstr>Redesigned 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Most Expensive Weather and Climate Disasters in USA</dc:title>
  <dc:creator>Mukesh Rajmohan</dc:creator>
  <cp:lastModifiedBy>Mukesh Rajmohan</cp:lastModifiedBy>
  <cp:revision>2</cp:revision>
  <dcterms:created xsi:type="dcterms:W3CDTF">2023-10-10T16:20:59Z</dcterms:created>
  <dcterms:modified xsi:type="dcterms:W3CDTF">2023-10-10T17:46:13Z</dcterms:modified>
</cp:coreProperties>
</file>