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Georgia" panose="02040502050405020303" pitchFamily="18"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5"/>
  </p:normalViewPr>
  <p:slideViewPr>
    <p:cSldViewPr snapToGrid="0">
      <p:cViewPr varScale="1">
        <p:scale>
          <a:sx n="133" d="100"/>
          <a:sy n="133" d="100"/>
        </p:scale>
        <p:origin x="10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400">
                <a:solidFill>
                  <a:srgbClr val="737373"/>
                </a:solidFill>
                <a:latin typeface="Roboto"/>
                <a:ea typeface="Roboto"/>
                <a:cs typeface="Roboto"/>
                <a:sym typeface="Roboto"/>
              </a:rPr>
              <a:t>Presenter: Tanmaya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c8cc1e1f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c8cc1e1f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rgbClr val="737373"/>
                </a:solidFill>
                <a:latin typeface="Roboto"/>
                <a:ea typeface="Roboto"/>
                <a:cs typeface="Roboto"/>
                <a:sym typeface="Roboto"/>
              </a:rPr>
              <a:t>Presenter: Taravat</a:t>
            </a:r>
            <a:endParaRPr sz="1400">
              <a:solidFill>
                <a:srgbClr val="737373"/>
              </a:solidFill>
              <a:latin typeface="Roboto"/>
              <a:ea typeface="Roboto"/>
              <a:cs typeface="Roboto"/>
              <a:sym typeface="Roboto"/>
            </a:endParaRPr>
          </a:p>
          <a:p>
            <a:pPr marL="0" lvl="0" indent="0" algn="l" rtl="0">
              <a:lnSpc>
                <a:spcPct val="115000"/>
              </a:lnSpc>
              <a:spcBef>
                <a:spcPts val="1200"/>
              </a:spcBef>
              <a:spcAft>
                <a:spcPts val="0"/>
              </a:spcAft>
              <a:buNone/>
            </a:pPr>
            <a:r>
              <a:rPr lang="en" sz="1400">
                <a:solidFill>
                  <a:srgbClr val="737373"/>
                </a:solidFill>
                <a:latin typeface="Roboto"/>
                <a:ea typeface="Roboto"/>
                <a:cs typeface="Roboto"/>
                <a:sym typeface="Roboto"/>
              </a:rPr>
              <a:t>We chose a dataset from kaggle for Used Car Prices w/ 7 different variables on 58 different car models </a:t>
            </a:r>
            <a:endParaRPr sz="1400">
              <a:solidFill>
                <a:srgbClr val="737373"/>
              </a:solidFill>
              <a:latin typeface="Roboto"/>
              <a:ea typeface="Roboto"/>
              <a:cs typeface="Roboto"/>
              <a:sym typeface="Roboto"/>
            </a:endParaRPr>
          </a:p>
          <a:p>
            <a:pPr marL="0" lvl="0" indent="0" algn="l" rtl="0">
              <a:lnSpc>
                <a:spcPct val="115000"/>
              </a:lnSpc>
              <a:spcBef>
                <a:spcPts val="1200"/>
              </a:spcBef>
              <a:spcAft>
                <a:spcPts val="0"/>
              </a:spcAft>
              <a:buNone/>
            </a:pPr>
            <a:r>
              <a:rPr lang="en" sz="1400">
                <a:solidFill>
                  <a:srgbClr val="737373"/>
                </a:solidFill>
                <a:latin typeface="Roboto"/>
                <a:ea typeface="Roboto"/>
                <a:cs typeface="Roboto"/>
                <a:sym typeface="Roboto"/>
              </a:rPr>
              <a:t>Which helps </a:t>
            </a:r>
            <a:r>
              <a:rPr lang="en">
                <a:solidFill>
                  <a:srgbClr val="29261B"/>
                </a:solidFill>
                <a:latin typeface="Georgia"/>
                <a:ea typeface="Georgia"/>
                <a:cs typeface="Georgia"/>
                <a:sym typeface="Georgia"/>
              </a:rPr>
              <a:t>provides valuable information for predicting the prices of  used cars  </a:t>
            </a:r>
            <a:endParaRPr>
              <a:solidFill>
                <a:srgbClr val="29261B"/>
              </a:solidFill>
              <a:latin typeface="Georgia"/>
              <a:ea typeface="Georgia"/>
              <a:cs typeface="Georgia"/>
              <a:sym typeface="Georgia"/>
            </a:endParaRPr>
          </a:p>
          <a:p>
            <a:pPr marL="0" lvl="0" indent="0" algn="l" rtl="0">
              <a:lnSpc>
                <a:spcPct val="115000"/>
              </a:lnSpc>
              <a:spcBef>
                <a:spcPts val="1200"/>
              </a:spcBef>
              <a:spcAft>
                <a:spcPts val="0"/>
              </a:spcAft>
              <a:buNone/>
            </a:pPr>
            <a:endParaRPr>
              <a:solidFill>
                <a:srgbClr val="29261B"/>
              </a:solidFill>
              <a:latin typeface="Georgia"/>
              <a:ea typeface="Georgia"/>
              <a:cs typeface="Georgia"/>
              <a:sym typeface="Georgia"/>
            </a:endParaRPr>
          </a:p>
          <a:p>
            <a:pPr marL="0" lvl="0" indent="0" algn="l" rtl="0">
              <a:lnSpc>
                <a:spcPct val="115000"/>
              </a:lnSpc>
              <a:spcBef>
                <a:spcPts val="1200"/>
              </a:spcBef>
              <a:spcAft>
                <a:spcPts val="0"/>
              </a:spcAft>
              <a:buNone/>
            </a:pPr>
            <a:endParaRPr>
              <a:solidFill>
                <a:srgbClr val="29261B"/>
              </a:solidFill>
              <a:latin typeface="Georgia"/>
              <a:ea typeface="Georgia"/>
              <a:cs typeface="Georgia"/>
              <a:sym typeface="Georgia"/>
            </a:endParaRPr>
          </a:p>
          <a:p>
            <a:pPr marL="0" lvl="0" indent="0" algn="l" rtl="0">
              <a:lnSpc>
                <a:spcPct val="115000"/>
              </a:lnSpc>
              <a:spcBef>
                <a:spcPts val="1200"/>
              </a:spcBef>
              <a:spcAft>
                <a:spcPts val="0"/>
              </a:spcAft>
              <a:buNone/>
            </a:pPr>
            <a:r>
              <a:rPr lang="en" sz="1400">
                <a:solidFill>
                  <a:srgbClr val="737373"/>
                </a:solidFill>
                <a:latin typeface="Roboto"/>
                <a:ea typeface="Roboto"/>
                <a:cs typeface="Roboto"/>
                <a:sym typeface="Roboto"/>
              </a:rPr>
              <a:t>There are factors that are not considered such as the carmax report that lists accident reports</a:t>
            </a:r>
            <a:endParaRPr sz="1400">
              <a:solidFill>
                <a:srgbClr val="737373"/>
              </a:solidFill>
              <a:latin typeface="Roboto"/>
              <a:ea typeface="Roboto"/>
              <a:cs typeface="Roboto"/>
              <a:sym typeface="Roboto"/>
            </a:endParaRPr>
          </a:p>
          <a:p>
            <a:pPr marL="0" lvl="0" indent="0" algn="l" rtl="0">
              <a:lnSpc>
                <a:spcPct val="115000"/>
              </a:lnSpc>
              <a:spcBef>
                <a:spcPts val="1200"/>
              </a:spcBef>
              <a:spcAft>
                <a:spcPts val="0"/>
              </a:spcAft>
              <a:buNone/>
            </a:pPr>
            <a:r>
              <a:rPr lang="en" sz="1200">
                <a:solidFill>
                  <a:schemeClr val="dk1"/>
                </a:solidFill>
                <a:latin typeface="Georgia"/>
                <a:ea typeface="Georgia"/>
                <a:cs typeface="Georgia"/>
                <a:sym typeface="Georgia"/>
              </a:rPr>
              <a:t>Each car is identified by their unique Vehicle Identification Number),  and the dataset includes information about the Manufacturer (Make) and the specific Model of the vehicle.</a:t>
            </a:r>
            <a:endParaRPr>
              <a:solidFill>
                <a:srgbClr val="29261B"/>
              </a:solidFill>
              <a:latin typeface="Georgia"/>
              <a:ea typeface="Georgia"/>
              <a:cs typeface="Georgia"/>
              <a:sym typeface="Georgia"/>
            </a:endParaRPr>
          </a:p>
          <a:p>
            <a:pPr marL="0" lvl="0" indent="0" algn="l" rtl="0">
              <a:lnSpc>
                <a:spcPct val="115000"/>
              </a:lnSpc>
              <a:spcBef>
                <a:spcPts val="1200"/>
              </a:spcBef>
              <a:spcAft>
                <a:spcPts val="1200"/>
              </a:spcAft>
              <a:buNone/>
            </a:pPr>
            <a:r>
              <a:rPr lang="en" sz="1400">
                <a:solidFill>
                  <a:srgbClr val="737373"/>
                </a:solidFill>
                <a:latin typeface="Roboto"/>
                <a:ea typeface="Roboto"/>
                <a:cs typeface="Roboto"/>
                <a:sym typeface="Roboto"/>
              </a:rPr>
              <a:t> buyers credit score, interest and loan length or down payments which contributes to the total cost of the used car </a:t>
            </a:r>
            <a:endParaRPr sz="1400">
              <a:solidFill>
                <a:srgbClr val="737373"/>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72898f2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72898f2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rgbClr val="737373"/>
                </a:solidFill>
                <a:latin typeface="Roboto"/>
                <a:ea typeface="Roboto"/>
                <a:cs typeface="Roboto"/>
                <a:sym typeface="Roboto"/>
              </a:rPr>
              <a:t>Presenter: Taravat</a:t>
            </a:r>
            <a:endParaRPr>
              <a:solidFill>
                <a:srgbClr val="29261B"/>
              </a:solidFill>
              <a:latin typeface="Georgia"/>
              <a:ea typeface="Georgia"/>
              <a:cs typeface="Georgia"/>
              <a:sym typeface="Georgia"/>
            </a:endParaRPr>
          </a:p>
          <a:p>
            <a:pPr marL="0" lvl="0" indent="0" algn="l" rtl="0">
              <a:lnSpc>
                <a:spcPct val="115000"/>
              </a:lnSpc>
              <a:spcBef>
                <a:spcPts val="1200"/>
              </a:spcBef>
              <a:spcAft>
                <a:spcPts val="0"/>
              </a:spcAft>
              <a:buClr>
                <a:schemeClr val="dk1"/>
              </a:buClr>
              <a:buSzPts val="1100"/>
              <a:buFont typeface="Arial"/>
              <a:buNone/>
            </a:pPr>
            <a:r>
              <a:rPr lang="en">
                <a:solidFill>
                  <a:srgbClr val="29261B"/>
                </a:solidFill>
                <a:latin typeface="Georgia"/>
                <a:ea typeface="Georgia"/>
                <a:cs typeface="Georgia"/>
                <a:sym typeface="Georgia"/>
              </a:rPr>
              <a:t>The objective is to develop a linear regression model that can accurately predict the selling price (Price) of used cars based on the provided features, such as Year, Mileage, City, State, Make, and Model. The linear regression model should establish a linear relationship between the target variable (Price) and the predictor variables (Year, Mileage, City, State, Make, Model).</a:t>
            </a:r>
            <a:endParaRPr>
              <a:solidFill>
                <a:srgbClr val="29261B"/>
              </a:solidFill>
              <a:latin typeface="Georgia"/>
              <a:ea typeface="Georgia"/>
              <a:cs typeface="Georgia"/>
              <a:sym typeface="Georgia"/>
            </a:endParaRPr>
          </a:p>
          <a:p>
            <a:pPr marL="0" lvl="0" indent="0" algn="l" rtl="0">
              <a:lnSpc>
                <a:spcPct val="115000"/>
              </a:lnSpc>
              <a:spcBef>
                <a:spcPts val="1200"/>
              </a:spcBef>
              <a:spcAft>
                <a:spcPts val="1200"/>
              </a:spcAft>
              <a:buClr>
                <a:schemeClr val="dk1"/>
              </a:buClr>
              <a:buSzPts val="1100"/>
              <a:buFont typeface="Arial"/>
              <a:buNone/>
            </a:pPr>
            <a:r>
              <a:rPr lang="en">
                <a:solidFill>
                  <a:srgbClr val="29261B"/>
                </a:solidFill>
                <a:latin typeface="Georgia"/>
                <a:ea typeface="Georgia"/>
                <a:cs typeface="Georgia"/>
                <a:sym typeface="Georgia"/>
              </a:rPr>
              <a:t>Specifically, our  linear regression model  aimed to: </a:t>
            </a:r>
            <a:r>
              <a:rPr lang="en" sz="1400">
                <a:solidFill>
                  <a:srgbClr val="737373"/>
                </a:solidFill>
                <a:latin typeface="Roboto"/>
                <a:ea typeface="Roboto"/>
                <a:cs typeface="Roboto"/>
                <a:sym typeface="Roboto"/>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9e8a4685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9e8a468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rgbClr val="737373"/>
                </a:solidFill>
                <a:latin typeface="Roboto"/>
                <a:ea typeface="Roboto"/>
                <a:cs typeface="Roboto"/>
                <a:sym typeface="Roboto"/>
              </a:rPr>
              <a:t>Presenter: </a:t>
            </a:r>
            <a:r>
              <a:rPr lang="en" sz="1400" b="1">
                <a:solidFill>
                  <a:srgbClr val="737373"/>
                </a:solidFill>
                <a:latin typeface="Roboto"/>
                <a:ea typeface="Roboto"/>
                <a:cs typeface="Roboto"/>
                <a:sym typeface="Roboto"/>
              </a:rPr>
              <a:t>Shahin</a:t>
            </a:r>
            <a:endParaRPr sz="1400" b="1">
              <a:solidFill>
                <a:srgbClr val="737373"/>
              </a:solidFill>
              <a:latin typeface="Roboto"/>
              <a:ea typeface="Roboto"/>
              <a:cs typeface="Roboto"/>
              <a:sym typeface="Roboto"/>
            </a:endParaRPr>
          </a:p>
          <a:p>
            <a:pPr marL="457200" lvl="0" indent="-317500" algn="l" rtl="0">
              <a:lnSpc>
                <a:spcPct val="115000"/>
              </a:lnSpc>
              <a:spcBef>
                <a:spcPts val="120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Our dataset, which we obtained from Kaggle, consists of 850,000 or so used automobile listings. It includes a wide range of details about every car, such as the price, the year it was made, the mileage, and the location (state and city). In addition, details are supplied, including the vehicle's make, model, and unique identification number (VIN) [3].</a:t>
            </a:r>
            <a:endParaRPr sz="1400">
              <a:solidFill>
                <a:srgbClr val="737373"/>
              </a:solidFill>
              <a:latin typeface="Roboto"/>
              <a:ea typeface="Roboto"/>
              <a:cs typeface="Roboto"/>
              <a:sym typeface="Roboto"/>
            </a:endParaRPr>
          </a:p>
          <a:p>
            <a:pPr marL="457200" lvl="0" indent="0" algn="l" rtl="0">
              <a:lnSpc>
                <a:spcPct val="115000"/>
              </a:lnSpc>
              <a:spcBef>
                <a:spcPts val="1200"/>
              </a:spcBef>
              <a:spcAft>
                <a:spcPts val="0"/>
              </a:spcAft>
              <a:buNone/>
            </a:pPr>
            <a:endParaRPr sz="1400">
              <a:solidFill>
                <a:srgbClr val="737373"/>
              </a:solidFill>
              <a:latin typeface="Roboto"/>
              <a:ea typeface="Roboto"/>
              <a:cs typeface="Roboto"/>
              <a:sym typeface="Roboto"/>
            </a:endParaRPr>
          </a:p>
          <a:p>
            <a:pPr marL="457200" lvl="0" indent="-317500" algn="l" rtl="0">
              <a:lnSpc>
                <a:spcPct val="115000"/>
              </a:lnSpc>
              <a:spcBef>
                <a:spcPts val="120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The information was gathered from various sources, such as direct inputs from auto vendors, online car sales platforms, and lists of car dealerships. The range of models, years, brands, and regions suggests a thorough collection effort covering a sizable portion of the market.</a:t>
            </a:r>
            <a:endParaRPr sz="1400">
              <a:solidFill>
                <a:srgbClr val="737373"/>
              </a:solidFill>
              <a:latin typeface="Roboto"/>
              <a:ea typeface="Roboto"/>
              <a:cs typeface="Roboto"/>
              <a:sym typeface="Roboto"/>
            </a:endParaRPr>
          </a:p>
          <a:p>
            <a:pPr marL="457200" lvl="0" indent="0" algn="l" rtl="0">
              <a:lnSpc>
                <a:spcPct val="115000"/>
              </a:lnSpc>
              <a:spcBef>
                <a:spcPts val="1200"/>
              </a:spcBef>
              <a:spcAft>
                <a:spcPts val="0"/>
              </a:spcAft>
              <a:buNone/>
            </a:pPr>
            <a:endParaRPr sz="1400">
              <a:solidFill>
                <a:srgbClr val="737373"/>
              </a:solidFill>
              <a:latin typeface="Roboto"/>
              <a:ea typeface="Roboto"/>
              <a:cs typeface="Roboto"/>
              <a:sym typeface="Roboto"/>
            </a:endParaRPr>
          </a:p>
          <a:p>
            <a:pPr marL="457200" lvl="0" indent="-317500" algn="l" rtl="0">
              <a:lnSpc>
                <a:spcPct val="115000"/>
              </a:lnSpc>
              <a:spcBef>
                <a:spcPts val="120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The dataset suggests that it has been cleaned because there are no apparent missing values or placeholders. The accuracy of Vehicle Identification Numbers (VINs) has been confirmed, duplicate listings have been eliminated, and the formats of the Make, Model, City, and State fields have been standardized [3].</a:t>
            </a:r>
            <a:endParaRPr sz="1400">
              <a:solidFill>
                <a:srgbClr val="737373"/>
              </a:solidFill>
              <a:latin typeface="Roboto"/>
              <a:ea typeface="Roboto"/>
              <a:cs typeface="Roboto"/>
              <a:sym typeface="Roboto"/>
            </a:endParaRPr>
          </a:p>
          <a:p>
            <a:pPr marL="457200" lvl="0" indent="0" algn="l" rtl="0">
              <a:lnSpc>
                <a:spcPct val="115000"/>
              </a:lnSpc>
              <a:spcBef>
                <a:spcPts val="1200"/>
              </a:spcBef>
              <a:spcAft>
                <a:spcPts val="0"/>
              </a:spcAft>
              <a:buNone/>
            </a:pPr>
            <a:endParaRPr sz="1400">
              <a:solidFill>
                <a:srgbClr val="737373"/>
              </a:solidFill>
              <a:latin typeface="Roboto"/>
              <a:ea typeface="Roboto"/>
              <a:cs typeface="Roboto"/>
              <a:sym typeface="Roboto"/>
            </a:endParaRPr>
          </a:p>
          <a:p>
            <a:pPr marL="457200" lvl="0" indent="-317500" algn="l" rtl="0">
              <a:lnSpc>
                <a:spcPct val="115000"/>
              </a:lnSpc>
              <a:spcBef>
                <a:spcPts val="120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Again, missing data was not an issue in our dataset, and the model was reverted after we removed the outliers from the numerical columns, as this did not affect the model's evaluation metrics.</a:t>
            </a:r>
            <a:endParaRPr sz="1400">
              <a:solidFill>
                <a:srgbClr val="737373"/>
              </a:solidFill>
              <a:latin typeface="Roboto"/>
              <a:ea typeface="Roboto"/>
              <a:cs typeface="Roboto"/>
              <a:sym typeface="Roboto"/>
            </a:endParaRPr>
          </a:p>
          <a:p>
            <a:pPr marL="457200" lvl="0" indent="0" algn="l" rtl="0">
              <a:lnSpc>
                <a:spcPct val="115000"/>
              </a:lnSpc>
              <a:spcBef>
                <a:spcPts val="1200"/>
              </a:spcBef>
              <a:spcAft>
                <a:spcPts val="0"/>
              </a:spcAft>
              <a:buNone/>
            </a:pPr>
            <a:endParaRPr sz="1400">
              <a:solidFill>
                <a:srgbClr val="737373"/>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endParaRPr sz="1400">
              <a:solidFill>
                <a:srgbClr val="737373"/>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endParaRPr sz="1400">
              <a:solidFill>
                <a:srgbClr val="737373"/>
              </a:solidFill>
              <a:latin typeface="Roboto"/>
              <a:ea typeface="Roboto"/>
              <a:cs typeface="Roboto"/>
              <a:sym typeface="Roboto"/>
            </a:endParaRPr>
          </a:p>
          <a:p>
            <a:pPr marL="0" lvl="0" indent="0" algn="l" rtl="0">
              <a:lnSpc>
                <a:spcPct val="115000"/>
              </a:lnSpc>
              <a:spcBef>
                <a:spcPts val="1200"/>
              </a:spcBef>
              <a:spcAft>
                <a:spcPts val="1200"/>
              </a:spcAft>
              <a:buClr>
                <a:schemeClr val="dk1"/>
              </a:buClr>
              <a:buSzPts val="1100"/>
              <a:buFont typeface="Arial"/>
              <a:buNone/>
            </a:pPr>
            <a:endParaRPr sz="1400">
              <a:solidFill>
                <a:srgbClr val="737373"/>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9c7ba807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9c7ba807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rgbClr val="737373"/>
                </a:solidFill>
                <a:latin typeface="Roboto"/>
                <a:ea typeface="Roboto"/>
                <a:cs typeface="Roboto"/>
                <a:sym typeface="Roboto"/>
              </a:rPr>
              <a:t>Presenter: Tanmaya </a:t>
            </a:r>
            <a:endParaRPr sz="1400">
              <a:solidFill>
                <a:srgbClr val="737373"/>
              </a:solidFill>
              <a:latin typeface="Roboto"/>
              <a:ea typeface="Roboto"/>
              <a:cs typeface="Roboto"/>
              <a:sym typeface="Roboto"/>
            </a:endParaRPr>
          </a:p>
          <a:p>
            <a:pPr marL="457200" lvl="0" indent="-317500" algn="l" rtl="0">
              <a:lnSpc>
                <a:spcPct val="115000"/>
              </a:lnSpc>
              <a:spcBef>
                <a:spcPts val="120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Import Libraries: Pandas, Seaborn, matplotlib, sklearn </a:t>
            </a:r>
            <a:endParaRPr sz="1400">
              <a:solidFill>
                <a:srgbClr val="737373"/>
              </a:solidFill>
              <a:latin typeface="Roboto"/>
              <a:ea typeface="Roboto"/>
              <a:cs typeface="Roboto"/>
              <a:sym typeface="Roboto"/>
            </a:endParaRPr>
          </a:p>
          <a:p>
            <a:pPr marL="457200" lvl="0" indent="-317500" algn="l" rtl="0">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Read and Pre-Process Data</a:t>
            </a:r>
            <a:endParaRPr sz="1400">
              <a:solidFill>
                <a:srgbClr val="737373"/>
              </a:solidFill>
              <a:latin typeface="Roboto"/>
              <a:ea typeface="Roboto"/>
              <a:cs typeface="Roboto"/>
              <a:sym typeface="Roboto"/>
            </a:endParaRPr>
          </a:p>
          <a:p>
            <a:pPr marL="914400" lvl="1" indent="-317500" algn="l" rtl="0">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Separate data into categorical and numeric columns </a:t>
            </a:r>
            <a:endParaRPr sz="1400">
              <a:solidFill>
                <a:srgbClr val="737373"/>
              </a:solidFill>
              <a:latin typeface="Roboto"/>
              <a:ea typeface="Roboto"/>
              <a:cs typeface="Roboto"/>
              <a:sym typeface="Roboto"/>
            </a:endParaRPr>
          </a:p>
          <a:p>
            <a:pPr marL="914400" lvl="1" indent="-317500" algn="l" rtl="0">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Drop Vin, since it is the identifier column for each record</a:t>
            </a:r>
            <a:endParaRPr sz="1400">
              <a:solidFill>
                <a:srgbClr val="737373"/>
              </a:solidFill>
              <a:latin typeface="Roboto"/>
              <a:ea typeface="Roboto"/>
              <a:cs typeface="Roboto"/>
              <a:sym typeface="Roboto"/>
            </a:endParaRPr>
          </a:p>
          <a:p>
            <a:pPr marL="914400" lvl="1" indent="-317500" algn="l" rtl="0">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Target encode categorical features with category_encoders</a:t>
            </a:r>
            <a:endParaRPr sz="1400">
              <a:solidFill>
                <a:srgbClr val="737373"/>
              </a:solidFill>
              <a:latin typeface="Roboto"/>
              <a:ea typeface="Roboto"/>
              <a:cs typeface="Roboto"/>
              <a:sym typeface="Roboto"/>
            </a:endParaRPr>
          </a:p>
          <a:p>
            <a:pPr marL="914400" lvl="1" indent="-317500" algn="l" rtl="0">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Scale numerical features with sklearn</a:t>
            </a:r>
            <a:endParaRPr sz="1400">
              <a:solidFill>
                <a:srgbClr val="737373"/>
              </a:solidFill>
              <a:latin typeface="Roboto"/>
              <a:ea typeface="Roboto"/>
              <a:cs typeface="Roboto"/>
              <a:sym typeface="Roboto"/>
            </a:endParaRPr>
          </a:p>
          <a:p>
            <a:pPr marL="914400" lvl="1" indent="-317500" algn="l" rtl="0">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The interquartile range method was used to remove outliers from the numerical columns --&gt; no effect on the final evaluation metrics </a:t>
            </a:r>
            <a:endParaRPr sz="1400">
              <a:solidFill>
                <a:srgbClr val="737373"/>
              </a:solidFill>
              <a:latin typeface="Roboto"/>
              <a:ea typeface="Roboto"/>
              <a:cs typeface="Roboto"/>
              <a:sym typeface="Roboto"/>
            </a:endParaRPr>
          </a:p>
          <a:p>
            <a:pPr marL="914400" lvl="1" indent="-317500" algn="l" rtl="0">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Cross-validation </a:t>
            </a:r>
            <a:endParaRPr sz="1400">
              <a:solidFill>
                <a:srgbClr val="737373"/>
              </a:solidFill>
              <a:latin typeface="Roboto"/>
              <a:ea typeface="Roboto"/>
              <a:cs typeface="Roboto"/>
              <a:sym typeface="Roboto"/>
            </a:endParaRPr>
          </a:p>
          <a:p>
            <a:pPr marL="914400" lvl="1" indent="-317500" algn="l" rtl="0">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'Year', 'Mileage', </a:t>
            </a:r>
            <a:r>
              <a:rPr lang="en" sz="1400" u="sng">
                <a:solidFill>
                  <a:srgbClr val="737373"/>
                </a:solidFill>
                <a:latin typeface="Roboto"/>
                <a:ea typeface="Roboto"/>
                <a:cs typeface="Roboto"/>
                <a:sym typeface="Roboto"/>
              </a:rPr>
              <a:t>'City', 'State'</a:t>
            </a:r>
            <a:r>
              <a:rPr lang="en" sz="1400">
                <a:solidFill>
                  <a:srgbClr val="737373"/>
                </a:solidFill>
                <a:latin typeface="Roboto"/>
                <a:ea typeface="Roboto"/>
                <a:cs typeface="Roboto"/>
                <a:sym typeface="Roboto"/>
              </a:rPr>
              <a:t>, 'Model' versus Year', 'Mileage', </a:t>
            </a:r>
            <a:r>
              <a:rPr lang="en" sz="1400" u="sng">
                <a:solidFill>
                  <a:srgbClr val="737373"/>
                </a:solidFill>
                <a:latin typeface="Roboto"/>
                <a:ea typeface="Roboto"/>
                <a:cs typeface="Roboto"/>
                <a:sym typeface="Roboto"/>
              </a:rPr>
              <a:t>'Make'</a:t>
            </a:r>
            <a:r>
              <a:rPr lang="en" sz="1400">
                <a:solidFill>
                  <a:srgbClr val="737373"/>
                </a:solidFill>
                <a:latin typeface="Roboto"/>
                <a:ea typeface="Roboto"/>
                <a:cs typeface="Roboto"/>
                <a:sym typeface="Roboto"/>
              </a:rPr>
              <a:t>, 'Model'</a:t>
            </a:r>
            <a:endParaRPr sz="1400">
              <a:solidFill>
                <a:srgbClr val="737373"/>
              </a:solidFill>
              <a:latin typeface="Roboto"/>
              <a:ea typeface="Roboto"/>
              <a:cs typeface="Roboto"/>
              <a:sym typeface="Roboto"/>
            </a:endParaRPr>
          </a:p>
          <a:p>
            <a:pPr marL="457200" lvl="0" indent="-317500" algn="l" rtl="0">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Split Data: 80% Train and 20% Test</a:t>
            </a:r>
            <a:endParaRPr sz="1400">
              <a:solidFill>
                <a:srgbClr val="737373"/>
              </a:solidFill>
              <a:latin typeface="Roboto"/>
              <a:ea typeface="Roboto"/>
              <a:cs typeface="Roboto"/>
              <a:sym typeface="Roboto"/>
            </a:endParaRPr>
          </a:p>
          <a:p>
            <a:pPr marL="457200" lvl="0" indent="-317500" algn="l" rtl="0">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sklearn : Create and Fit Linear Regression Model, Make Predictions, Evaluate the Model: Mean-Square Error and R-Squared </a:t>
            </a:r>
            <a:endParaRPr sz="7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72898f22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72898f22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rgbClr val="737373"/>
                </a:solidFill>
                <a:latin typeface="Roboto"/>
                <a:ea typeface="Roboto"/>
                <a:cs typeface="Roboto"/>
                <a:sym typeface="Roboto"/>
              </a:rPr>
              <a:t>Presenter: Mukesh</a:t>
            </a:r>
            <a:endParaRPr sz="1400">
              <a:solidFill>
                <a:srgbClr val="737373"/>
              </a:solidFill>
              <a:latin typeface="Roboto"/>
              <a:ea typeface="Roboto"/>
              <a:cs typeface="Roboto"/>
              <a:sym typeface="Roboto"/>
            </a:endParaRPr>
          </a:p>
          <a:p>
            <a:pPr marL="0" lvl="0" indent="0" algn="l" rtl="0">
              <a:lnSpc>
                <a:spcPct val="90000"/>
              </a:lnSpc>
              <a:spcBef>
                <a:spcPts val="1200"/>
              </a:spcBef>
              <a:spcAft>
                <a:spcPts val="0"/>
              </a:spcAft>
              <a:buClr>
                <a:schemeClr val="dk1"/>
              </a:buClr>
              <a:buSzPts val="1100"/>
              <a:buFont typeface="Arial"/>
              <a:buNone/>
            </a:pPr>
            <a:r>
              <a:rPr lang="en" sz="1400">
                <a:solidFill>
                  <a:schemeClr val="dk1"/>
                </a:solidFill>
              </a:rPr>
              <a:t>•The identified significant predictor variables, including year, mileage, make, and model, have a substantial impact on used car prices. These variables play a crucial role in determining the market value of a used vehicle.</a:t>
            </a:r>
            <a:endParaRPr sz="1400">
              <a:solidFill>
                <a:srgbClr val="737373"/>
              </a:solidFill>
              <a:latin typeface="Roboto"/>
              <a:ea typeface="Roboto"/>
              <a:cs typeface="Roboto"/>
              <a:sym typeface="Roboto"/>
            </a:endParaRPr>
          </a:p>
          <a:p>
            <a:pPr marL="0" lvl="0" indent="0" algn="l" rtl="0">
              <a:lnSpc>
                <a:spcPct val="90000"/>
              </a:lnSpc>
              <a:spcBef>
                <a:spcPts val="1000"/>
              </a:spcBef>
              <a:spcAft>
                <a:spcPts val="0"/>
              </a:spcAft>
              <a:buClr>
                <a:schemeClr val="dk1"/>
              </a:buClr>
              <a:buSzPts val="1100"/>
              <a:buFont typeface="Arial"/>
              <a:buNone/>
            </a:pPr>
            <a:r>
              <a:rPr lang="en" sz="1400">
                <a:solidFill>
                  <a:schemeClr val="dk1"/>
                </a:solidFill>
              </a:rPr>
              <a:t>•The model's performance metrics, such as R-squared and MSE, indicate its effectiveness in capturing the variability in used car prices and minimizing prediction errors.</a:t>
            </a:r>
            <a:endParaRPr sz="14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400">
                <a:solidFill>
                  <a:schemeClr val="dk1"/>
                </a:solidFill>
              </a:rPr>
              <a:t>•Our linear regression model successfully predicts used car prices based on key features such as the year of purchase, mileage, make, and model, achieving a commendable R-squared value of 0.749.</a:t>
            </a:r>
            <a:endParaRPr sz="14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400">
                <a:solidFill>
                  <a:schemeClr val="dk1"/>
                </a:solidFill>
              </a:rPr>
              <a:t>•The model's evaluation metrics, such as the mean squared error (MSE), indicate the accuracy of the predictions. With an MSE of 46205175.65, our model demonstrates a relatively low error rate, further supporting its reliability.</a:t>
            </a:r>
            <a:endParaRPr sz="140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800">
              <a:solidFill>
                <a:schemeClr val="dk1"/>
              </a:solidFill>
            </a:endParaRPr>
          </a:p>
          <a:p>
            <a:pPr marL="0" lvl="0" indent="0" algn="l" rtl="0">
              <a:lnSpc>
                <a:spcPct val="115000"/>
              </a:lnSpc>
              <a:spcBef>
                <a:spcPts val="0"/>
              </a:spcBef>
              <a:spcAft>
                <a:spcPts val="1200"/>
              </a:spcAft>
              <a:buClr>
                <a:schemeClr val="dk1"/>
              </a:buClr>
              <a:buSzPts val="1100"/>
              <a:buFont typeface="Arial"/>
              <a:buNone/>
            </a:pPr>
            <a:endParaRPr sz="1400">
              <a:solidFill>
                <a:srgbClr val="737373"/>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72898f22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72898f22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rgbClr val="737373"/>
                </a:solidFill>
                <a:latin typeface="Roboto"/>
                <a:ea typeface="Roboto"/>
                <a:cs typeface="Roboto"/>
                <a:sym typeface="Roboto"/>
              </a:rPr>
              <a:t>Presenter: Mukesh</a:t>
            </a:r>
            <a:endParaRPr sz="1400">
              <a:solidFill>
                <a:srgbClr val="737373"/>
              </a:solidFill>
              <a:latin typeface="Roboto"/>
              <a:ea typeface="Roboto"/>
              <a:cs typeface="Roboto"/>
              <a:sym typeface="Roboto"/>
            </a:endParaRPr>
          </a:p>
          <a:p>
            <a:pPr marL="0" lvl="0" indent="0" algn="l" rtl="0">
              <a:lnSpc>
                <a:spcPct val="90000"/>
              </a:lnSpc>
              <a:spcBef>
                <a:spcPts val="1200"/>
              </a:spcBef>
              <a:spcAft>
                <a:spcPts val="0"/>
              </a:spcAft>
              <a:buClr>
                <a:schemeClr val="dk1"/>
              </a:buClr>
              <a:buSzPts val="1100"/>
              <a:buFont typeface="Arial"/>
              <a:buNone/>
            </a:pPr>
            <a:r>
              <a:rPr lang="en" sz="1200">
                <a:solidFill>
                  <a:schemeClr val="dk1"/>
                </a:solidFill>
              </a:rPr>
              <a:t>•Our linear regression model provides a robust framework for estimating fair market prices of used cars, empowering both buyers and sellers with accurate information.</a:t>
            </a:r>
            <a:endParaRPr sz="12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200">
                <a:solidFill>
                  <a:schemeClr val="dk1"/>
                </a:solidFill>
              </a:rPr>
              <a:t>•By leveraging machine learning techniques, our model captures the complex relationships between various features and used car prices, enabling more informed decision-making.</a:t>
            </a:r>
            <a:endParaRPr sz="12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200">
                <a:solidFill>
                  <a:schemeClr val="dk1"/>
                </a:solidFill>
              </a:rPr>
              <a:t>•Through careful analysis and preprocessing of the dataset, we addressed potential outliers and influential observations, ensuring that the model's performance is not unduly affected by these data points.</a:t>
            </a:r>
            <a:endParaRPr sz="12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200">
                <a:solidFill>
                  <a:schemeClr val="dk1"/>
                </a:solidFill>
              </a:rPr>
              <a:t>•The identified feature combination of year, mileage, make, and model proves to be highly informative in predicting prices, demonstrating the importance of these factors in the used car market.</a:t>
            </a:r>
            <a:endParaRPr sz="12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200">
                <a:solidFill>
                  <a:schemeClr val="dk1"/>
                </a:solidFill>
              </a:rPr>
              <a:t>•The insights gained from interpreting the model coefficients provide valuable information on how changes in predictor variables influence the predicted used car prices. This knowledge can aid car dealers, buyers, and sellers in making informed decisions regarding pricing and negotiations.</a:t>
            </a:r>
            <a:endParaRPr sz="12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200">
                <a:solidFill>
                  <a:schemeClr val="dk1"/>
                </a:solidFill>
              </a:rPr>
              <a:t>•Overall, our linear regression model offers a practical and effective solution for predicting used car prices, benefiting various stakeholders in the automotive industry. By leveraging machine learning techniques, accurate market estimates can be obtained, facilitating fair transactions and informed decision-making.</a:t>
            </a:r>
            <a:endParaRPr sz="12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200">
                <a:solidFill>
                  <a:schemeClr val="dk1"/>
                </a:solidFill>
              </a:rPr>
              <a:t>•The successful application of linear regression highlights the power of this traditional yet powerful algorithm in the context of predicting used car prices.</a:t>
            </a:r>
            <a:endParaRPr sz="12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200">
                <a:solidFill>
                  <a:schemeClr val="dk1"/>
                </a:solidFill>
              </a:rPr>
              <a:t>•With further refinement and integration, our model can potentially be deployed as a valuable tool in online platforms, dealerships, and car marketplaces to provide instant and accurate price estimates for used cars.</a:t>
            </a:r>
            <a:endParaRPr sz="1200">
              <a:solidFill>
                <a:schemeClr val="dk1"/>
              </a:solidFill>
            </a:endParaRPr>
          </a:p>
          <a:p>
            <a:pPr marL="0" lvl="0" indent="0" algn="l" rtl="0">
              <a:lnSpc>
                <a:spcPct val="115000"/>
              </a:lnSpc>
              <a:spcBef>
                <a:spcPts val="0"/>
              </a:spcBef>
              <a:spcAft>
                <a:spcPts val="1200"/>
              </a:spcAft>
              <a:buClr>
                <a:schemeClr val="dk1"/>
              </a:buClr>
              <a:buSzPts val="1100"/>
              <a:buFont typeface="Arial"/>
              <a:buNone/>
            </a:pPr>
            <a:endParaRPr sz="1400">
              <a:solidFill>
                <a:srgbClr val="737373"/>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f1fe055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f1fe05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400">
                <a:solidFill>
                  <a:srgbClr val="737373"/>
                </a:solidFill>
                <a:latin typeface="Roboto"/>
                <a:ea typeface="Roboto"/>
                <a:cs typeface="Roboto"/>
                <a:sym typeface="Roboto"/>
              </a:rPr>
              <a:t>Presenter: Tanmaya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www.python.org/" TargetMode="External"/><Relationship Id="rId3" Type="http://schemas.openxmlformats.org/officeDocument/2006/relationships/hyperlink" Target="https://www.anaconda.com" TargetMode="External"/><Relationship Id="rId7" Type="http://schemas.openxmlformats.org/officeDocument/2006/relationships/hyperlink" Target="https://jupyter.or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doi.org/10.1109/MCSE.2007.55" TargetMode="External"/><Relationship Id="rId11" Type="http://schemas.openxmlformats.org/officeDocument/2006/relationships/hyperlink" Target="https://github.com/scikit-learn-contrib/category_encoders" TargetMode="External"/><Relationship Id="rId5" Type="http://schemas.openxmlformats.org/officeDocument/2006/relationships/hyperlink" Target="https://www.kaggle.com/datasets/harikrishnareddyb/used-car-price-predictions/data" TargetMode="External"/><Relationship Id="rId10" Type="http://schemas.openxmlformats.org/officeDocument/2006/relationships/hyperlink" Target="https://doi.org/10.21105/joss.03021" TargetMode="External"/><Relationship Id="rId4" Type="http://schemas.openxmlformats.org/officeDocument/2006/relationships/hyperlink" Target="https://www.simplilearn.com/tutorials/scikit-learn-tutorial/sklearn-linear-regression-with-examples" TargetMode="External"/><Relationship Id="rId9" Type="http://schemas.openxmlformats.org/officeDocument/2006/relationships/hyperlink" Target="https://doi.org/10.5281/zenodo.350913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Linear Regression Model: </a:t>
            </a:r>
            <a:endParaRPr/>
          </a:p>
          <a:p>
            <a:pPr marL="0" lvl="0" indent="0" algn="l" rtl="0">
              <a:spcBef>
                <a:spcPts val="0"/>
              </a:spcBef>
              <a:spcAft>
                <a:spcPts val="0"/>
              </a:spcAft>
              <a:buNone/>
            </a:pPr>
            <a:r>
              <a:rPr lang="en"/>
              <a:t>Predict Used Car Prices</a:t>
            </a:r>
            <a:endParaRPr/>
          </a:p>
        </p:txBody>
      </p:sp>
      <p:sp>
        <p:nvSpPr>
          <p:cNvPr id="68" name="Google Shape;68;p13"/>
          <p:cNvSpPr txBox="1">
            <a:spLocks noGrp="1"/>
          </p:cNvSpPr>
          <p:nvPr>
            <p:ph type="subTitle" idx="1"/>
          </p:nvPr>
        </p:nvSpPr>
        <p:spPr>
          <a:xfrm>
            <a:off x="390525" y="2789115"/>
            <a:ext cx="8222100" cy="125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Taravat Ashabi, Mukesh Rajmohan, Shahin Rajabi, and Tanmaya Rodda</a:t>
            </a:r>
            <a:endParaRPr/>
          </a:p>
          <a:p>
            <a:pPr marL="0" lvl="0" indent="0" algn="l" rtl="0">
              <a:spcBef>
                <a:spcPts val="0"/>
              </a:spcBef>
              <a:spcAft>
                <a:spcPts val="0"/>
              </a:spcAft>
              <a:buNone/>
            </a:pPr>
            <a:endParaRPr/>
          </a:p>
          <a:p>
            <a:pPr marL="0" lvl="0" indent="0" algn="l" rtl="0">
              <a:spcBef>
                <a:spcPts val="0"/>
              </a:spcBef>
              <a:spcAft>
                <a:spcPts val="0"/>
              </a:spcAft>
              <a:buNone/>
            </a:pPr>
            <a:r>
              <a:rPr lang="en"/>
              <a:t>AIT 736 - Applied Machine Learning with Dr. Emanuela Marasco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 </a:t>
            </a:r>
            <a:endParaRPr>
              <a:solidFill>
                <a:srgbClr val="FF0000"/>
              </a:solidFill>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t>The "Used Car Price Predictions"  considers various features. </a:t>
            </a:r>
            <a:endParaRPr sz="1600" dirty="0"/>
          </a:p>
          <a:p>
            <a:pPr marL="457200" lvl="0" indent="-330200" algn="l" rtl="0">
              <a:spcBef>
                <a:spcPts val="0"/>
              </a:spcBef>
              <a:spcAft>
                <a:spcPts val="0"/>
              </a:spcAft>
              <a:buSzPts val="1600"/>
              <a:buChar char="●"/>
            </a:pPr>
            <a:r>
              <a:rPr lang="en" sz="1600" dirty="0"/>
              <a:t>The target variable, Price, represents the price of the used car being sold. The dataset includes key attributes that can influence the pricing, such as the Year of purchase, Mileage (the number of kilometers driven), and the City and State where the car was sold.</a:t>
            </a:r>
            <a:endParaRPr sz="1600" dirty="0"/>
          </a:p>
          <a:p>
            <a:pPr marL="457200" lvl="0" indent="-330200" algn="l" rtl="0">
              <a:spcBef>
                <a:spcPts val="0"/>
              </a:spcBef>
              <a:spcAft>
                <a:spcPts val="0"/>
              </a:spcAft>
              <a:buSzPts val="1600"/>
              <a:buChar char="●"/>
            </a:pPr>
            <a:r>
              <a:rPr lang="en" sz="1600" dirty="0"/>
              <a:t>By analyzing this dataset, machine learning models can be trained to learn the complex relationships between these features and the used car prices. </a:t>
            </a:r>
            <a:endParaRPr sz="1600" dirty="0"/>
          </a:p>
          <a:p>
            <a:pPr marL="457200" lvl="0" indent="-330200" algn="l" rtl="0">
              <a:spcBef>
                <a:spcPts val="0"/>
              </a:spcBef>
              <a:spcAft>
                <a:spcPts val="0"/>
              </a:spcAft>
              <a:buSzPts val="1600"/>
              <a:buChar char="●"/>
            </a:pPr>
            <a:r>
              <a:rPr lang="en" sz="1600" dirty="0"/>
              <a:t>Such models could be valuable for various stakeholders, including car dealers, buyers, and sellers, to estimate fair market prices for used vehicles accurately. </a:t>
            </a:r>
            <a:endParaRPr sz="2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a:t>
            </a:r>
            <a:endParaRPr/>
          </a:p>
        </p:txBody>
      </p:sp>
      <p:sp>
        <p:nvSpPr>
          <p:cNvPr id="80" name="Google Shape;80;p15"/>
          <p:cNvSpPr txBox="1">
            <a:spLocks noGrp="1"/>
          </p:cNvSpPr>
          <p:nvPr>
            <p:ph type="body" idx="1"/>
          </p:nvPr>
        </p:nvSpPr>
        <p:spPr>
          <a:xfrm>
            <a:off x="460950" y="1950575"/>
            <a:ext cx="8222100" cy="29985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Clr>
                <a:schemeClr val="lt2"/>
              </a:buClr>
              <a:buSzPts val="1600"/>
              <a:buFont typeface="Roboto"/>
              <a:buAutoNum type="arabicPeriod"/>
            </a:pPr>
            <a:r>
              <a:rPr lang="en" sz="1600"/>
              <a:t>Identify the significant predictor variables that have a substantial impact on the used car prices.</a:t>
            </a:r>
            <a:endParaRPr sz="1600"/>
          </a:p>
          <a:p>
            <a:pPr marL="457200" lvl="0" indent="-330200" algn="l" rtl="0">
              <a:spcBef>
                <a:spcPts val="0"/>
              </a:spcBef>
              <a:spcAft>
                <a:spcPts val="0"/>
              </a:spcAft>
              <a:buClr>
                <a:schemeClr val="lt2"/>
              </a:buClr>
              <a:buSzPts val="1600"/>
              <a:buFont typeface="Roboto"/>
              <a:buAutoNum type="arabicPeriod"/>
            </a:pPr>
            <a:r>
              <a:rPr lang="en" sz="1600"/>
              <a:t>Evaluate the model's performance using appropriate metrics, such as mean squared error (MSE) or R-squared, to assess its predictive accuracy.</a:t>
            </a:r>
            <a:endParaRPr sz="1600"/>
          </a:p>
          <a:p>
            <a:pPr marL="457200" lvl="0" indent="-330200" algn="l" rtl="0">
              <a:spcBef>
                <a:spcPts val="0"/>
              </a:spcBef>
              <a:spcAft>
                <a:spcPts val="0"/>
              </a:spcAft>
              <a:buClr>
                <a:schemeClr val="lt2"/>
              </a:buClr>
              <a:buSzPts val="1600"/>
              <a:buFont typeface="Roboto"/>
              <a:buAutoNum type="arabicPeriod"/>
            </a:pPr>
            <a:r>
              <a:rPr lang="en" sz="1600"/>
              <a:t>Identify any potential outliers or influential observations that may be affecting the model's performance and address them accordingly.</a:t>
            </a:r>
            <a:endParaRPr sz="1600"/>
          </a:p>
          <a:p>
            <a:pPr marL="457200" lvl="0" indent="-330200" algn="l" rtl="0">
              <a:spcBef>
                <a:spcPts val="0"/>
              </a:spcBef>
              <a:spcAft>
                <a:spcPts val="0"/>
              </a:spcAft>
              <a:buClr>
                <a:schemeClr val="lt2"/>
              </a:buClr>
              <a:buSzPts val="1600"/>
              <a:buFont typeface="Roboto"/>
              <a:buAutoNum type="arabicPeriod"/>
            </a:pPr>
            <a:r>
              <a:rPr lang="en" sz="1600"/>
              <a:t>Interpret the model coefficients and provide insights into how changes in the predictor variables (e.g., Year, Mileage, Make, Model) influence the predicted used car prices.</a:t>
            </a:r>
            <a:endParaRPr sz="1600"/>
          </a:p>
          <a:p>
            <a:pPr marL="0" lvl="0" indent="0" algn="l" rtl="0">
              <a:spcBef>
                <a:spcPts val="0"/>
              </a:spcBef>
              <a:spcAft>
                <a:spcPts val="1200"/>
              </a:spcAft>
              <a:buNone/>
            </a:pPr>
            <a:r>
              <a:rPr lang="en" sz="2100"/>
              <a:t>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Dataset</a:t>
            </a:r>
            <a:endParaRPr/>
          </a:p>
        </p:txBody>
      </p:sp>
      <p:pic>
        <p:nvPicPr>
          <p:cNvPr id="86" name="Google Shape;86;p16"/>
          <p:cNvPicPr preferRelativeResize="0"/>
          <p:nvPr/>
        </p:nvPicPr>
        <p:blipFill>
          <a:blip r:embed="rId3">
            <a:alphaModFix/>
          </a:blip>
          <a:stretch>
            <a:fillRect/>
          </a:stretch>
        </p:blipFill>
        <p:spPr>
          <a:xfrm>
            <a:off x="0" y="2284725"/>
            <a:ext cx="7150775" cy="1929925"/>
          </a:xfrm>
          <a:prstGeom prst="rect">
            <a:avLst/>
          </a:prstGeom>
          <a:noFill/>
          <a:ln>
            <a:noFill/>
          </a:ln>
        </p:spPr>
      </p:pic>
      <p:pic>
        <p:nvPicPr>
          <p:cNvPr id="87" name="Google Shape;87;p16"/>
          <p:cNvPicPr preferRelativeResize="0"/>
          <p:nvPr/>
        </p:nvPicPr>
        <p:blipFill>
          <a:blip r:embed="rId4">
            <a:alphaModFix/>
          </a:blip>
          <a:stretch>
            <a:fillRect/>
          </a:stretch>
        </p:blipFill>
        <p:spPr>
          <a:xfrm>
            <a:off x="7208550" y="2334748"/>
            <a:ext cx="1935450" cy="182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Linear Regression Model</a:t>
            </a:r>
            <a:endParaRPr/>
          </a:p>
        </p:txBody>
      </p:sp>
      <p:sp>
        <p:nvSpPr>
          <p:cNvPr id="93" name="Google Shape;93;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Import Libraries</a:t>
            </a:r>
            <a:endParaRPr/>
          </a:p>
          <a:p>
            <a:pPr marL="457200" lvl="0" indent="-342900" algn="l" rtl="0">
              <a:spcBef>
                <a:spcPts val="0"/>
              </a:spcBef>
              <a:spcAft>
                <a:spcPts val="0"/>
              </a:spcAft>
              <a:buSzPts val="1800"/>
              <a:buChar char="●"/>
            </a:pPr>
            <a:r>
              <a:rPr lang="en"/>
              <a:t>Read, Explore, and Pre-Process Data</a:t>
            </a:r>
            <a:endParaRPr/>
          </a:p>
          <a:p>
            <a:pPr marL="914400" lvl="1" indent="-317500" algn="l" rtl="0">
              <a:spcBef>
                <a:spcPts val="0"/>
              </a:spcBef>
              <a:spcAft>
                <a:spcPts val="0"/>
              </a:spcAft>
              <a:buSzPts val="1400"/>
              <a:buChar char="○"/>
            </a:pPr>
            <a:r>
              <a:rPr lang="en"/>
              <a:t>Best feature combination: ['Year', 'Mileage', 'Make', 'Model'], Average R-squared: 0.7398</a:t>
            </a:r>
            <a:endParaRPr/>
          </a:p>
          <a:p>
            <a:pPr marL="457200" lvl="0" indent="-342900" algn="l" rtl="0">
              <a:spcBef>
                <a:spcPts val="0"/>
              </a:spcBef>
              <a:spcAft>
                <a:spcPts val="0"/>
              </a:spcAft>
              <a:buSzPts val="1800"/>
              <a:buChar char="●"/>
            </a:pPr>
            <a:r>
              <a:rPr lang="en"/>
              <a:t>Split Data: Train and Test </a:t>
            </a:r>
            <a:endParaRPr/>
          </a:p>
          <a:p>
            <a:pPr marL="457200" lvl="0" indent="-342900" algn="l" rtl="0">
              <a:spcBef>
                <a:spcPts val="0"/>
              </a:spcBef>
              <a:spcAft>
                <a:spcPts val="0"/>
              </a:spcAft>
              <a:buSzPts val="1800"/>
              <a:buChar char="●"/>
            </a:pPr>
            <a:r>
              <a:rPr lang="en"/>
              <a:t>Create and Fit Linear Regression Model</a:t>
            </a:r>
            <a:endParaRPr/>
          </a:p>
          <a:p>
            <a:pPr marL="457200" lvl="0" indent="-342900" algn="l" rtl="0">
              <a:spcBef>
                <a:spcPts val="0"/>
              </a:spcBef>
              <a:spcAft>
                <a:spcPts val="0"/>
              </a:spcAft>
              <a:buSzPts val="1800"/>
              <a:buChar char="●"/>
            </a:pPr>
            <a:r>
              <a:rPr lang="en"/>
              <a:t>Make Predictions</a:t>
            </a:r>
            <a:endParaRPr/>
          </a:p>
          <a:p>
            <a:pPr marL="457200" lvl="0" indent="-342900" algn="l" rtl="0">
              <a:spcBef>
                <a:spcPts val="0"/>
              </a:spcBef>
              <a:spcAft>
                <a:spcPts val="0"/>
              </a:spcAft>
              <a:buSzPts val="1800"/>
              <a:buChar char="●"/>
            </a:pPr>
            <a:r>
              <a:rPr lang="en"/>
              <a:t>Evaluate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Results &amp; Analysis</a:t>
            </a:r>
            <a:endParaRPr/>
          </a:p>
        </p:txBody>
      </p:sp>
      <p:sp>
        <p:nvSpPr>
          <p:cNvPr id="99" name="Google Shape;99;p18"/>
          <p:cNvSpPr txBox="1">
            <a:spLocks noGrp="1"/>
          </p:cNvSpPr>
          <p:nvPr>
            <p:ph type="body" idx="1"/>
          </p:nvPr>
        </p:nvSpPr>
        <p:spPr>
          <a:xfrm>
            <a:off x="288725" y="2416525"/>
            <a:ext cx="3779700" cy="9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Mean Squared Error: 46205175.65</a:t>
            </a:r>
            <a:endParaRPr/>
          </a:p>
          <a:p>
            <a:pPr marL="0" lvl="0" indent="0" algn="l" rtl="0">
              <a:spcBef>
                <a:spcPts val="1200"/>
              </a:spcBef>
              <a:spcAft>
                <a:spcPts val="1200"/>
              </a:spcAft>
              <a:buNone/>
            </a:pPr>
            <a:r>
              <a:rPr lang="en"/>
              <a:t>R-squared: 0.749</a:t>
            </a:r>
            <a:endParaRPr/>
          </a:p>
        </p:txBody>
      </p:sp>
      <p:pic>
        <p:nvPicPr>
          <p:cNvPr id="100" name="Google Shape;100;p18"/>
          <p:cNvPicPr preferRelativeResize="0"/>
          <p:nvPr/>
        </p:nvPicPr>
        <p:blipFill>
          <a:blip r:embed="rId3">
            <a:alphaModFix/>
          </a:blip>
          <a:stretch>
            <a:fillRect/>
          </a:stretch>
        </p:blipFill>
        <p:spPr>
          <a:xfrm>
            <a:off x="4168200" y="878075"/>
            <a:ext cx="4808877" cy="3547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a:t>
            </a:r>
            <a:endParaRPr/>
          </a:p>
        </p:txBody>
      </p:sp>
      <p:sp>
        <p:nvSpPr>
          <p:cNvPr id="106" name="Google Shape;106;p19"/>
          <p:cNvSpPr txBox="1">
            <a:spLocks noGrp="1"/>
          </p:cNvSpPr>
          <p:nvPr>
            <p:ph type="body" idx="1"/>
          </p:nvPr>
        </p:nvSpPr>
        <p:spPr>
          <a:xfrm>
            <a:off x="471900" y="1919075"/>
            <a:ext cx="8222100" cy="3016800"/>
          </a:xfrm>
          <a:prstGeom prst="rect">
            <a:avLst/>
          </a:prstGeom>
        </p:spPr>
        <p:txBody>
          <a:bodyPr spcFirstLastPara="1" wrap="square" lIns="91425" tIns="91425" rIns="91425" bIns="91425" anchor="t" anchorCtr="0">
            <a:normAutofit lnSpcReduction="10000"/>
          </a:bodyPr>
          <a:lstStyle/>
          <a:p>
            <a:pPr marL="457200" marR="0" lvl="0" indent="-330200" algn="l" rtl="0">
              <a:lnSpc>
                <a:spcPct val="115000"/>
              </a:lnSpc>
              <a:spcBef>
                <a:spcPts val="0"/>
              </a:spcBef>
              <a:spcAft>
                <a:spcPts val="0"/>
              </a:spcAft>
              <a:buSzPts val="1600"/>
              <a:buChar char="●"/>
            </a:pPr>
            <a:r>
              <a:rPr lang="en" sz="1600"/>
              <a:t>Linear regression model estimates fair market prices of used cars</a:t>
            </a:r>
            <a:endParaRPr sz="1600"/>
          </a:p>
          <a:p>
            <a:pPr marL="457200" marR="0" lvl="0" indent="-330200" algn="l" rtl="0">
              <a:lnSpc>
                <a:spcPct val="115000"/>
              </a:lnSpc>
              <a:spcBef>
                <a:spcPts val="0"/>
              </a:spcBef>
              <a:spcAft>
                <a:spcPts val="0"/>
              </a:spcAft>
              <a:buSzPts val="1600"/>
              <a:buChar char="●"/>
            </a:pPr>
            <a:r>
              <a:rPr lang="en" sz="1600"/>
              <a:t>Machine learning techniques capture complex relationships for informed decision-making</a:t>
            </a:r>
            <a:endParaRPr sz="1600"/>
          </a:p>
          <a:p>
            <a:pPr marL="457200" marR="0" lvl="0" indent="-330200" algn="l" rtl="0">
              <a:lnSpc>
                <a:spcPct val="115000"/>
              </a:lnSpc>
              <a:spcBef>
                <a:spcPts val="0"/>
              </a:spcBef>
              <a:spcAft>
                <a:spcPts val="0"/>
              </a:spcAft>
              <a:buSzPts val="1600"/>
              <a:buChar char="●"/>
            </a:pPr>
            <a:r>
              <a:rPr lang="en" sz="1600"/>
              <a:t>Accurate prediction of used car prices achieved (R-squared: 0.749).</a:t>
            </a:r>
            <a:endParaRPr sz="1600"/>
          </a:p>
          <a:p>
            <a:pPr marL="457200" marR="0" lvl="0" indent="-330200" algn="l" rtl="0">
              <a:lnSpc>
                <a:spcPct val="115000"/>
              </a:lnSpc>
              <a:spcBef>
                <a:spcPts val="0"/>
              </a:spcBef>
              <a:spcAft>
                <a:spcPts val="0"/>
              </a:spcAft>
              <a:buSzPts val="1600"/>
              <a:buChar char="●"/>
            </a:pPr>
            <a:r>
              <a:rPr lang="en" sz="1600"/>
              <a:t>Key variables (year, mileage, make, model) significantly influence prices.</a:t>
            </a:r>
            <a:endParaRPr sz="1600"/>
          </a:p>
          <a:p>
            <a:pPr marL="457200" marR="0" lvl="0" indent="-330200" algn="l" rtl="0">
              <a:lnSpc>
                <a:spcPct val="115000"/>
              </a:lnSpc>
              <a:spcBef>
                <a:spcPts val="0"/>
              </a:spcBef>
              <a:spcAft>
                <a:spcPts val="0"/>
              </a:spcAft>
              <a:buSzPts val="1600"/>
              <a:buChar char="●"/>
            </a:pPr>
            <a:r>
              <a:rPr lang="en" sz="1600"/>
              <a:t>Low error rate (MSE: 46205175.65) indicates prediction reliability.</a:t>
            </a:r>
            <a:endParaRPr sz="1600"/>
          </a:p>
          <a:p>
            <a:pPr marL="457200" marR="0" lvl="0" indent="-330200" algn="l" rtl="0">
              <a:lnSpc>
                <a:spcPct val="115000"/>
              </a:lnSpc>
              <a:spcBef>
                <a:spcPts val="0"/>
              </a:spcBef>
              <a:spcAft>
                <a:spcPts val="0"/>
              </a:spcAft>
              <a:buSzPts val="1600"/>
              <a:buChar char="●"/>
            </a:pPr>
            <a:r>
              <a:rPr lang="en" sz="1600"/>
              <a:t>Outliers and influential observations effectively addressed.</a:t>
            </a:r>
            <a:endParaRPr sz="1600"/>
          </a:p>
          <a:p>
            <a:pPr marL="457200" marR="0" lvl="0" indent="-330200" algn="l" rtl="0">
              <a:lnSpc>
                <a:spcPct val="115000"/>
              </a:lnSpc>
              <a:spcBef>
                <a:spcPts val="0"/>
              </a:spcBef>
              <a:spcAft>
                <a:spcPts val="0"/>
              </a:spcAft>
              <a:buSzPts val="1600"/>
              <a:buChar char="●"/>
            </a:pPr>
            <a:r>
              <a:rPr lang="en" sz="1600"/>
              <a:t>Model coefficients offer insights into price determinants.</a:t>
            </a:r>
            <a:endParaRPr sz="1600"/>
          </a:p>
          <a:p>
            <a:pPr marL="457200" marR="0" lvl="0" indent="-330200" algn="l" rtl="0">
              <a:lnSpc>
                <a:spcPct val="115000"/>
              </a:lnSpc>
              <a:spcBef>
                <a:spcPts val="0"/>
              </a:spcBef>
              <a:spcAft>
                <a:spcPts val="0"/>
              </a:spcAft>
              <a:buSzPts val="1600"/>
              <a:buChar char="●"/>
            </a:pPr>
            <a:r>
              <a:rPr lang="en" sz="1600"/>
              <a:t>Valuable solution benefiting stakeholders in the automotive industry.</a:t>
            </a:r>
            <a:endParaRPr sz="28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References</a:t>
            </a:r>
            <a:endParaRPr/>
          </a:p>
        </p:txBody>
      </p:sp>
      <p:sp>
        <p:nvSpPr>
          <p:cNvPr id="112" name="Google Shape;112;p20"/>
          <p:cNvSpPr txBox="1">
            <a:spLocks noGrp="1"/>
          </p:cNvSpPr>
          <p:nvPr>
            <p:ph type="body" idx="1"/>
          </p:nvPr>
        </p:nvSpPr>
        <p:spPr>
          <a:xfrm>
            <a:off x="0" y="1677775"/>
            <a:ext cx="9144000" cy="3465600"/>
          </a:xfrm>
          <a:prstGeom prst="rect">
            <a:avLst/>
          </a:prstGeom>
        </p:spPr>
        <p:txBody>
          <a:bodyPr spcFirstLastPara="1" wrap="square" lIns="91425" tIns="91425" rIns="91425" bIns="91425" anchor="t" anchorCtr="0">
            <a:normAutofit fontScale="85000" lnSpcReduction="10000"/>
          </a:bodyPr>
          <a:lstStyle/>
          <a:p>
            <a:pPr marL="609600" lvl="0" indent="-304800" algn="l" rtl="0">
              <a:spcBef>
                <a:spcPts val="0"/>
              </a:spcBef>
              <a:spcAft>
                <a:spcPts val="0"/>
              </a:spcAft>
              <a:buNone/>
            </a:pPr>
            <a:r>
              <a:rPr lang="en" sz="1200">
                <a:solidFill>
                  <a:srgbClr val="000000"/>
                </a:solidFill>
                <a:latin typeface="Times New Roman"/>
                <a:ea typeface="Times New Roman"/>
                <a:cs typeface="Times New Roman"/>
                <a:sym typeface="Times New Roman"/>
              </a:rPr>
              <a:t>[1] </a:t>
            </a:r>
            <a:r>
              <a:rPr lang="en" sz="1200" i="1">
                <a:solidFill>
                  <a:srgbClr val="000000"/>
                </a:solidFill>
                <a:latin typeface="Times New Roman"/>
                <a:ea typeface="Times New Roman"/>
                <a:cs typeface="Times New Roman"/>
                <a:sym typeface="Times New Roman"/>
              </a:rPr>
              <a:t>Anaconda Software Distribution</a:t>
            </a:r>
            <a:r>
              <a:rPr lang="en" sz="1200">
                <a:solidFill>
                  <a:srgbClr val="000000"/>
                </a:solidFill>
                <a:latin typeface="Times New Roman"/>
                <a:ea typeface="Times New Roman"/>
                <a:cs typeface="Times New Roman"/>
                <a:sym typeface="Times New Roman"/>
              </a:rPr>
              <a:t> (Version 2-2.4.0). (2016). Anaconda.</a:t>
            </a:r>
            <a:r>
              <a:rPr lang="en" sz="1200">
                <a:solidFill>
                  <a:srgbClr val="000000"/>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 sz="1200" u="sng">
                <a:solidFill>
                  <a:srgbClr val="0563C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https://www.anaconda.com</a:t>
            </a:r>
            <a:endParaRPr sz="1200" u="sng">
              <a:solidFill>
                <a:srgbClr val="0563C1"/>
              </a:solidFill>
              <a:latin typeface="Times New Roman"/>
              <a:ea typeface="Times New Roman"/>
              <a:cs typeface="Times New Roman"/>
              <a:sym typeface="Times New Roman"/>
            </a:endParaRPr>
          </a:p>
          <a:p>
            <a:pPr marL="609600" lvl="0" indent="-304800" algn="l" rtl="0">
              <a:spcBef>
                <a:spcPts val="0"/>
              </a:spcBef>
              <a:spcAft>
                <a:spcPts val="0"/>
              </a:spcAft>
              <a:buNone/>
            </a:pPr>
            <a:endParaRPr sz="1200" u="sng">
              <a:solidFill>
                <a:srgbClr val="0563C1"/>
              </a:solidFill>
              <a:latin typeface="Times New Roman"/>
              <a:ea typeface="Times New Roman"/>
              <a:cs typeface="Times New Roman"/>
              <a:sym typeface="Times New Roman"/>
            </a:endParaRPr>
          </a:p>
          <a:p>
            <a:pPr marL="609600" lvl="0" indent="-304800" algn="l" rtl="0">
              <a:spcBef>
                <a:spcPts val="0"/>
              </a:spcBef>
              <a:spcAft>
                <a:spcPts val="0"/>
              </a:spcAft>
              <a:buNone/>
            </a:pPr>
            <a:r>
              <a:rPr lang="en" sz="1200">
                <a:solidFill>
                  <a:srgbClr val="000000"/>
                </a:solidFill>
                <a:latin typeface="Times New Roman"/>
                <a:ea typeface="Times New Roman"/>
                <a:cs typeface="Times New Roman"/>
                <a:sym typeface="Times New Roman"/>
              </a:rPr>
              <a:t>[2] Avijeet Biswal. (2023, April 3). </a:t>
            </a:r>
            <a:r>
              <a:rPr lang="en" sz="1200" i="1">
                <a:solidFill>
                  <a:srgbClr val="000000"/>
                </a:solidFill>
                <a:latin typeface="Times New Roman"/>
                <a:ea typeface="Times New Roman"/>
                <a:cs typeface="Times New Roman"/>
                <a:sym typeface="Times New Roman"/>
              </a:rPr>
              <a:t>Sklearn Linear Regression</a:t>
            </a:r>
            <a:r>
              <a:rPr lang="en" sz="1200">
                <a:solidFill>
                  <a:srgbClr val="000000"/>
                </a:solidFill>
                <a:latin typeface="Times New Roman"/>
                <a:ea typeface="Times New Roman"/>
                <a:cs typeface="Times New Roman"/>
                <a:sym typeface="Times New Roman"/>
              </a:rPr>
              <a:t>. Simplilearn.Com.</a:t>
            </a:r>
            <a:r>
              <a:rPr lang="en" sz="1200">
                <a:solidFill>
                  <a:srgbClr val="000000"/>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t>
            </a:r>
            <a:r>
              <a:rPr lang="en" sz="1200" u="sng">
                <a:solidFill>
                  <a:srgbClr val="0563C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https://www.simplilearn.com/tutorials/scikit-learn-tutorial/sklearn-linear-regression-with-examples</a:t>
            </a:r>
            <a:endParaRPr sz="1200">
              <a:solidFill>
                <a:srgbClr val="000000"/>
              </a:solidFill>
              <a:latin typeface="Times New Roman"/>
              <a:ea typeface="Times New Roman"/>
              <a:cs typeface="Times New Roman"/>
              <a:sym typeface="Times New Roman"/>
            </a:endParaRPr>
          </a:p>
          <a:p>
            <a:pPr marL="609600" lvl="0" indent="-304800" algn="l" rtl="0">
              <a:spcBef>
                <a:spcPts val="0"/>
              </a:spcBef>
              <a:spcAft>
                <a:spcPts val="0"/>
              </a:spcAft>
              <a:buNone/>
            </a:pPr>
            <a:endParaRPr sz="1200" u="sng">
              <a:solidFill>
                <a:srgbClr val="0563C1"/>
              </a:solidFill>
              <a:latin typeface="Times New Roman"/>
              <a:ea typeface="Times New Roman"/>
              <a:cs typeface="Times New Roman"/>
              <a:sym typeface="Times New Roman"/>
            </a:endParaRPr>
          </a:p>
          <a:p>
            <a:pPr marL="609600" lvl="0" indent="-304800" algn="l" rtl="0">
              <a:spcBef>
                <a:spcPts val="0"/>
              </a:spcBef>
              <a:spcAft>
                <a:spcPts val="0"/>
              </a:spcAft>
              <a:buNone/>
            </a:pPr>
            <a:r>
              <a:rPr lang="en" sz="1200">
                <a:solidFill>
                  <a:srgbClr val="000000"/>
                </a:solidFill>
                <a:latin typeface="Times New Roman"/>
                <a:ea typeface="Times New Roman"/>
                <a:cs typeface="Times New Roman"/>
                <a:sym typeface="Times New Roman"/>
              </a:rPr>
              <a:t>[3] HARIKRISHNAREDDYB. (2022, April 20). </a:t>
            </a:r>
            <a:r>
              <a:rPr lang="en" sz="1200" i="1">
                <a:solidFill>
                  <a:srgbClr val="000000"/>
                </a:solidFill>
                <a:latin typeface="Times New Roman"/>
                <a:ea typeface="Times New Roman"/>
                <a:cs typeface="Times New Roman"/>
                <a:sym typeface="Times New Roman"/>
              </a:rPr>
              <a:t>Used car price predictions</a:t>
            </a:r>
            <a:r>
              <a:rPr lang="en" sz="1200">
                <a:solidFill>
                  <a:srgbClr val="000000"/>
                </a:solidFill>
                <a:latin typeface="Times New Roman"/>
                <a:ea typeface="Times New Roman"/>
                <a:cs typeface="Times New Roman"/>
                <a:sym typeface="Times New Roman"/>
              </a:rPr>
              <a:t>. Kaggle. </a:t>
            </a:r>
            <a:r>
              <a:rPr lang="en" sz="1200" u="sng">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https://www.kaggle.com/datasets/harikrishnareddyb/used-car-price-predictions/data</a:t>
            </a:r>
            <a:r>
              <a:rPr lang="en" sz="1200">
                <a:solidFill>
                  <a:srgbClr val="6AA84F"/>
                </a:solidFill>
                <a:latin typeface="Times New Roman"/>
                <a:ea typeface="Times New Roman"/>
                <a:cs typeface="Times New Roman"/>
                <a:sym typeface="Times New Roman"/>
              </a:rPr>
              <a:t>  </a:t>
            </a:r>
            <a:endParaRPr sz="1200" u="sng">
              <a:solidFill>
                <a:srgbClr val="0563C1"/>
              </a:solidFill>
              <a:latin typeface="Times New Roman"/>
              <a:ea typeface="Times New Roman"/>
              <a:cs typeface="Times New Roman"/>
              <a:sym typeface="Times New Roman"/>
            </a:endParaRPr>
          </a:p>
          <a:p>
            <a:pPr marL="609600" lvl="0" indent="-30480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609600" lvl="0" indent="-304800" algn="l" rtl="0">
              <a:spcBef>
                <a:spcPts val="0"/>
              </a:spcBef>
              <a:spcAft>
                <a:spcPts val="0"/>
              </a:spcAft>
              <a:buNone/>
            </a:pPr>
            <a:r>
              <a:rPr lang="en" sz="1200">
                <a:solidFill>
                  <a:srgbClr val="000000"/>
                </a:solidFill>
                <a:latin typeface="Times New Roman"/>
                <a:ea typeface="Times New Roman"/>
                <a:cs typeface="Times New Roman"/>
                <a:sym typeface="Times New Roman"/>
              </a:rPr>
              <a:t>[4] J. D. Hunter. (2007). Matplotlib: A 2D graphics environment. </a:t>
            </a:r>
            <a:r>
              <a:rPr lang="en" sz="1200" i="1">
                <a:solidFill>
                  <a:srgbClr val="000000"/>
                </a:solidFill>
                <a:latin typeface="Times New Roman"/>
                <a:ea typeface="Times New Roman"/>
                <a:cs typeface="Times New Roman"/>
                <a:sym typeface="Times New Roman"/>
              </a:rPr>
              <a:t>Computing in Science &amp; Engineering</a:t>
            </a:r>
            <a:r>
              <a:rPr lang="en" sz="1200">
                <a:solidFill>
                  <a:srgbClr val="000000"/>
                </a:solidFill>
                <a:latin typeface="Times New Roman"/>
                <a:ea typeface="Times New Roman"/>
                <a:cs typeface="Times New Roman"/>
                <a:sym typeface="Times New Roman"/>
              </a:rPr>
              <a:t>, </a:t>
            </a:r>
            <a:r>
              <a:rPr lang="en" sz="1200" i="1">
                <a:solidFill>
                  <a:srgbClr val="000000"/>
                </a:solidFill>
                <a:latin typeface="Times New Roman"/>
                <a:ea typeface="Times New Roman"/>
                <a:cs typeface="Times New Roman"/>
                <a:sym typeface="Times New Roman"/>
              </a:rPr>
              <a:t>9</a:t>
            </a:r>
            <a:r>
              <a:rPr lang="en" sz="1200">
                <a:solidFill>
                  <a:srgbClr val="000000"/>
                </a:solidFill>
                <a:latin typeface="Times New Roman"/>
                <a:ea typeface="Times New Roman"/>
                <a:cs typeface="Times New Roman"/>
                <a:sym typeface="Times New Roman"/>
              </a:rPr>
              <a:t>(3), 90–95.</a:t>
            </a:r>
            <a:r>
              <a:rPr lang="en" sz="1200">
                <a:solidFill>
                  <a:srgbClr val="000000"/>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 </a:t>
            </a:r>
            <a:r>
              <a:rPr lang="en" sz="1200" u="sng">
                <a:solidFill>
                  <a:srgbClr val="0563C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https://doi.org/10.1109/MCSE.2007.55</a:t>
            </a:r>
            <a:endParaRPr sz="1200">
              <a:solidFill>
                <a:srgbClr val="0D0D0D"/>
              </a:solidFill>
              <a:highlight>
                <a:srgbClr val="FFFFFF"/>
              </a:highlight>
              <a:latin typeface="Times New Roman"/>
              <a:ea typeface="Times New Roman"/>
              <a:cs typeface="Times New Roman"/>
              <a:sym typeface="Times New Roman"/>
            </a:endParaRPr>
          </a:p>
          <a:p>
            <a:pPr marL="609600" lvl="0" indent="-304800" algn="l" rtl="0">
              <a:spcBef>
                <a:spcPts val="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609600" lvl="0" indent="-304800" algn="l" rtl="0">
              <a:spcBef>
                <a:spcPts val="0"/>
              </a:spcBef>
              <a:spcAft>
                <a:spcPts val="0"/>
              </a:spcAft>
              <a:buNone/>
            </a:pPr>
            <a:r>
              <a:rPr lang="en" sz="1200">
                <a:solidFill>
                  <a:srgbClr val="000000"/>
                </a:solidFill>
                <a:latin typeface="Times New Roman"/>
                <a:ea typeface="Times New Roman"/>
                <a:cs typeface="Times New Roman"/>
                <a:sym typeface="Times New Roman"/>
              </a:rPr>
              <a:t>[5] </a:t>
            </a:r>
            <a:r>
              <a:rPr lang="en" sz="1200">
                <a:solidFill>
                  <a:srgbClr val="0D0D0D"/>
                </a:solidFill>
                <a:highlight>
                  <a:srgbClr val="FFFFFF"/>
                </a:highlight>
                <a:latin typeface="Times New Roman"/>
                <a:ea typeface="Times New Roman"/>
                <a:cs typeface="Times New Roman"/>
                <a:sym typeface="Times New Roman"/>
              </a:rPr>
              <a:t>Project Jupyter. (2022). Project Jupyter/JupyterLab (Version 3.4.4). Retrieved from</a:t>
            </a:r>
            <a:r>
              <a:rPr lang="en" sz="1200">
                <a:solidFill>
                  <a:srgbClr val="0D0D0D"/>
                </a:solidFill>
                <a:highlight>
                  <a:srgbClr val="FFFFFF"/>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 </a:t>
            </a:r>
            <a:r>
              <a:rPr lang="en" sz="1200">
                <a:solidFill>
                  <a:srgbClr val="1155CC"/>
                </a:solidFill>
                <a:highlight>
                  <a:srgbClr val="FFFFFF"/>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https://jupyter.org/</a:t>
            </a:r>
            <a:endParaRPr sz="1200">
              <a:solidFill>
                <a:srgbClr val="000000"/>
              </a:solidFill>
              <a:latin typeface="Times New Roman"/>
              <a:ea typeface="Times New Roman"/>
              <a:cs typeface="Times New Roman"/>
              <a:sym typeface="Times New Roman"/>
            </a:endParaRPr>
          </a:p>
          <a:p>
            <a:pPr marL="609600" lvl="0" indent="-30480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609600" lvl="0" indent="-304800" algn="l" rtl="0">
              <a:spcBef>
                <a:spcPts val="0"/>
              </a:spcBef>
              <a:spcAft>
                <a:spcPts val="0"/>
              </a:spcAft>
              <a:buNone/>
            </a:pPr>
            <a:r>
              <a:rPr lang="en" sz="1200">
                <a:solidFill>
                  <a:srgbClr val="000000"/>
                </a:solidFill>
                <a:latin typeface="Times New Roman"/>
                <a:ea typeface="Times New Roman"/>
                <a:cs typeface="Times New Roman"/>
                <a:sym typeface="Times New Roman"/>
              </a:rPr>
              <a:t>[6] </a:t>
            </a:r>
            <a:r>
              <a:rPr lang="en" sz="1200">
                <a:solidFill>
                  <a:srgbClr val="0D0D0D"/>
                </a:solidFill>
                <a:highlight>
                  <a:srgbClr val="FFFFFF"/>
                </a:highlight>
                <a:latin typeface="Times New Roman"/>
                <a:ea typeface="Times New Roman"/>
                <a:cs typeface="Times New Roman"/>
                <a:sym typeface="Times New Roman"/>
              </a:rPr>
              <a:t>Python Software Foundation. (2024). Python Language Reference (Version 3.12.2). Retrieved from</a:t>
            </a:r>
            <a:r>
              <a:rPr lang="en" sz="1200">
                <a:solidFill>
                  <a:srgbClr val="0D0D0D"/>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 </a:t>
            </a:r>
            <a:r>
              <a:rPr lang="en" sz="1200">
                <a:solidFill>
                  <a:srgbClr val="1155CC"/>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https://www.python.org/</a:t>
            </a:r>
            <a:endParaRPr sz="1200">
              <a:solidFill>
                <a:srgbClr val="000000"/>
              </a:solidFill>
              <a:latin typeface="Times New Roman"/>
              <a:ea typeface="Times New Roman"/>
              <a:cs typeface="Times New Roman"/>
              <a:sym typeface="Times New Roman"/>
            </a:endParaRPr>
          </a:p>
          <a:p>
            <a:pPr marL="609600" lvl="0" indent="-30480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609600" lvl="0" indent="-304800" algn="l" rtl="0">
              <a:spcBef>
                <a:spcPts val="0"/>
              </a:spcBef>
              <a:spcAft>
                <a:spcPts val="0"/>
              </a:spcAft>
              <a:buNone/>
            </a:pPr>
            <a:r>
              <a:rPr lang="en" sz="1200">
                <a:solidFill>
                  <a:srgbClr val="000000"/>
                </a:solidFill>
                <a:latin typeface="Times New Roman"/>
                <a:ea typeface="Times New Roman"/>
                <a:cs typeface="Times New Roman"/>
                <a:sym typeface="Times New Roman"/>
              </a:rPr>
              <a:t>[7] The pandas development team. (2020). </a:t>
            </a:r>
            <a:r>
              <a:rPr lang="en" sz="1200" i="1">
                <a:solidFill>
                  <a:srgbClr val="000000"/>
                </a:solidFill>
                <a:latin typeface="Times New Roman"/>
                <a:ea typeface="Times New Roman"/>
                <a:cs typeface="Times New Roman"/>
                <a:sym typeface="Times New Roman"/>
              </a:rPr>
              <a:t>pandas-dev/pandas: Pandas</a:t>
            </a:r>
            <a:r>
              <a:rPr lang="en" sz="1200">
                <a:solidFill>
                  <a:srgbClr val="000000"/>
                </a:solidFill>
                <a:latin typeface="Times New Roman"/>
                <a:ea typeface="Times New Roman"/>
                <a:cs typeface="Times New Roman"/>
                <a:sym typeface="Times New Roman"/>
              </a:rPr>
              <a:t> (2.0.2). Zenodo.</a:t>
            </a:r>
            <a:r>
              <a:rPr lang="en" sz="1200">
                <a:solidFill>
                  <a:srgbClr val="000000"/>
                </a:solidFill>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 </a:t>
            </a:r>
            <a:r>
              <a:rPr lang="en" sz="1200" u="sng">
                <a:solidFill>
                  <a:srgbClr val="0563C1"/>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https://doi.org/10.5281/zenodo.3509134</a:t>
            </a:r>
            <a:endParaRPr sz="1200">
              <a:solidFill>
                <a:srgbClr val="000000"/>
              </a:solidFill>
              <a:latin typeface="Times New Roman"/>
              <a:ea typeface="Times New Roman"/>
              <a:cs typeface="Times New Roman"/>
              <a:sym typeface="Times New Roman"/>
            </a:endParaRPr>
          </a:p>
          <a:p>
            <a:pPr marL="609600" lvl="0" indent="-304800" algn="l" rtl="0">
              <a:spcBef>
                <a:spcPts val="0"/>
              </a:spcBef>
              <a:spcAft>
                <a:spcPts val="0"/>
              </a:spcAft>
              <a:buNone/>
            </a:pPr>
            <a:endParaRPr sz="1200" u="sng">
              <a:solidFill>
                <a:srgbClr val="0563C1"/>
              </a:solidFill>
              <a:latin typeface="Times New Roman"/>
              <a:ea typeface="Times New Roman"/>
              <a:cs typeface="Times New Roman"/>
              <a:sym typeface="Times New Roman"/>
            </a:endParaRPr>
          </a:p>
          <a:p>
            <a:pPr marL="609600" lvl="0" indent="-304800" algn="l" rtl="0">
              <a:spcBef>
                <a:spcPts val="0"/>
              </a:spcBef>
              <a:spcAft>
                <a:spcPts val="0"/>
              </a:spcAft>
              <a:buNone/>
            </a:pPr>
            <a:r>
              <a:rPr lang="en" sz="1200">
                <a:solidFill>
                  <a:srgbClr val="000000"/>
                </a:solidFill>
                <a:latin typeface="Times New Roman"/>
                <a:ea typeface="Times New Roman"/>
                <a:cs typeface="Times New Roman"/>
                <a:sym typeface="Times New Roman"/>
              </a:rPr>
              <a:t>[8] </a:t>
            </a:r>
            <a:r>
              <a:rPr lang="en" sz="1150">
                <a:solidFill>
                  <a:srgbClr val="000000"/>
                </a:solidFill>
                <a:highlight>
                  <a:srgbClr val="FFFFFF"/>
                </a:highlight>
                <a:latin typeface="Times New Roman"/>
                <a:ea typeface="Times New Roman"/>
                <a:cs typeface="Times New Roman"/>
                <a:sym typeface="Times New Roman"/>
              </a:rPr>
              <a:t>Waskom, M. L., (2021). seaborn: statistical data visualization. Journal of Open Source Software, 6(60), 3021, </a:t>
            </a:r>
            <a:r>
              <a:rPr lang="en" sz="1150">
                <a:solidFill>
                  <a:srgbClr val="1155CC"/>
                </a:solidFill>
                <a:highlight>
                  <a:srgbClr val="FFFFFF"/>
                </a:highlight>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https://doi.org/10.21105/joss.03021</a:t>
            </a:r>
            <a:r>
              <a:rPr lang="en" sz="1150">
                <a:solidFill>
                  <a:srgbClr val="000000"/>
                </a:solidFill>
                <a:highlight>
                  <a:srgbClr val="FFFFFF"/>
                </a:highlight>
                <a:latin typeface="Times New Roman"/>
                <a:ea typeface="Times New Roman"/>
                <a:cs typeface="Times New Roman"/>
                <a:sym typeface="Times New Roman"/>
              </a:rPr>
              <a:t>.</a:t>
            </a:r>
            <a:endParaRPr sz="1150">
              <a:solidFill>
                <a:srgbClr val="000000"/>
              </a:solidFill>
              <a:highlight>
                <a:srgbClr val="FFFFFF"/>
              </a:highlight>
              <a:latin typeface="Times New Roman"/>
              <a:ea typeface="Times New Roman"/>
              <a:cs typeface="Times New Roman"/>
              <a:sym typeface="Times New Roman"/>
            </a:endParaRPr>
          </a:p>
          <a:p>
            <a:pPr marL="609600" lvl="0" indent="-304800" algn="l" rtl="0">
              <a:spcBef>
                <a:spcPts val="0"/>
              </a:spcBef>
              <a:spcAft>
                <a:spcPts val="0"/>
              </a:spcAft>
              <a:buNone/>
            </a:pPr>
            <a:endParaRPr sz="1150">
              <a:solidFill>
                <a:srgbClr val="000000"/>
              </a:solidFill>
              <a:highlight>
                <a:srgbClr val="FFFFFF"/>
              </a:highlight>
              <a:latin typeface="Times New Roman"/>
              <a:ea typeface="Times New Roman"/>
              <a:cs typeface="Times New Roman"/>
              <a:sym typeface="Times New Roman"/>
            </a:endParaRPr>
          </a:p>
          <a:p>
            <a:pPr marL="609600" lvl="0" indent="-304800" algn="l" rtl="0">
              <a:spcBef>
                <a:spcPts val="0"/>
              </a:spcBef>
              <a:spcAft>
                <a:spcPts val="0"/>
              </a:spcAft>
              <a:buNone/>
            </a:pPr>
            <a:r>
              <a:rPr lang="en" sz="1200">
                <a:solidFill>
                  <a:srgbClr val="000000"/>
                </a:solidFill>
                <a:latin typeface="Times New Roman"/>
                <a:ea typeface="Times New Roman"/>
                <a:cs typeface="Times New Roman"/>
                <a:sym typeface="Times New Roman"/>
              </a:rPr>
              <a:t>[9]  </a:t>
            </a:r>
            <a:r>
              <a:rPr lang="en" sz="1200">
                <a:solidFill>
                  <a:srgbClr val="0D0D0D"/>
                </a:solidFill>
                <a:highlight>
                  <a:srgbClr val="FFFFFF"/>
                </a:highlight>
                <a:latin typeface="Times New Roman"/>
                <a:ea typeface="Times New Roman"/>
                <a:cs typeface="Times New Roman"/>
                <a:sym typeface="Times New Roman"/>
              </a:rPr>
              <a:t>Will McGinnis, Scott Hendrickson, &amp; Eric Hambro. (2018). category_encoders: A collection of scikit-learn compatible transformers for encoding categorical variables into numeric. Retrieved from</a:t>
            </a:r>
            <a:r>
              <a:rPr lang="en" sz="1200">
                <a:solidFill>
                  <a:srgbClr val="0D0D0D"/>
                </a:solidFill>
                <a:highlight>
                  <a:srgbClr val="FFFFFF"/>
                </a:highlight>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 </a:t>
            </a:r>
            <a:r>
              <a:rPr lang="en" sz="1200">
                <a:solidFill>
                  <a:srgbClr val="1155CC"/>
                </a:solidFill>
                <a:highlight>
                  <a:srgbClr val="FFFFFF"/>
                </a:highlight>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https://github.com/scikit-learn-contrib/category_encoders</a:t>
            </a:r>
            <a:endParaRPr sz="1100" b="1">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1655</Words>
  <Application>Microsoft Macintosh PowerPoint</Application>
  <PresentationFormat>On-screen Show (16:9)</PresentationFormat>
  <Paragraphs>104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Georgia</vt:lpstr>
      <vt:lpstr>Roboto</vt:lpstr>
      <vt:lpstr>Arial</vt:lpstr>
      <vt:lpstr>Times New Roman</vt:lpstr>
      <vt:lpstr>Material</vt:lpstr>
      <vt:lpstr>Linear Regression Model:  Predict Used Car Prices</vt:lpstr>
      <vt:lpstr>Introduction </vt:lpstr>
      <vt:lpstr>Objective</vt:lpstr>
      <vt:lpstr>Dataset</vt:lpstr>
      <vt:lpstr>Linear Regression Model</vt:lpstr>
      <vt:lpstr>Results &amp;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Model:  Predict Used Car Prices</dc:title>
  <cp:lastModifiedBy>Tanmaya Rodda</cp:lastModifiedBy>
  <cp:revision>1</cp:revision>
  <dcterms:modified xsi:type="dcterms:W3CDTF">2024-04-07T15:29:16Z</dcterms:modified>
</cp:coreProperties>
</file>