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322" r:id="rId5"/>
    <p:sldId id="324" r:id="rId6"/>
    <p:sldId id="323" r:id="rId7"/>
    <p:sldId id="325" r:id="rId8"/>
    <p:sldId id="326" r:id="rId9"/>
    <p:sldId id="330" r:id="rId10"/>
    <p:sldId id="329" r:id="rId11"/>
    <p:sldId id="328" r:id="rId12"/>
    <p:sldId id="327" r:id="rId13"/>
    <p:sldId id="332" r:id="rId14"/>
    <p:sldId id="331" r:id="rId15"/>
    <p:sldId id="333" r:id="rId16"/>
    <p:sldId id="334" r:id="rId17"/>
    <p:sldId id="337" r:id="rId18"/>
    <p:sldId id="335" r:id="rId19"/>
    <p:sldId id="336" r:id="rId20"/>
    <p:sldId id="338" r:id="rId21"/>
    <p:sldId id="339" r:id="rId22"/>
    <p:sldId id="341" r:id="rId23"/>
    <p:sldId id="340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581" autoAdjust="0"/>
  </p:normalViewPr>
  <p:slideViewPr>
    <p:cSldViewPr showGuides="1">
      <p:cViewPr>
        <p:scale>
          <a:sx n="75" d="100"/>
          <a:sy n="75" d="100"/>
        </p:scale>
        <p:origin x="1128" y="30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6/30/2021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6/30/2021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781726" cy="2895600"/>
          </a:xfrm>
        </p:spPr>
        <p:txBody>
          <a:bodyPr>
            <a:normAutofit/>
          </a:bodyPr>
          <a:lstStyle/>
          <a:p>
            <a:r>
              <a:rPr lang="en-US" altLang="en-US" b="1" u="sng" dirty="0">
                <a:solidFill>
                  <a:srgbClr val="01C2D1"/>
                </a:solidFill>
              </a:rPr>
              <a:t> Credit EDA Case Study</a:t>
            </a:r>
            <a:br>
              <a:rPr lang="en-US" altLang="en-US" b="1" u="sng" dirty="0">
                <a:solidFill>
                  <a:srgbClr val="01C2D1"/>
                </a:solidFill>
              </a:rPr>
            </a:b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5" y="5157192"/>
            <a:ext cx="9781725" cy="1219200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							By : Soukhya H S,								       Mukesh Rana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542AB6-3F91-4706-8117-F6E1E43E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044" y="381000"/>
            <a:ext cx="7884370" cy="3480048"/>
          </a:xfrm>
        </p:spPr>
        <p:txBody>
          <a:bodyPr>
            <a:normAutofit/>
          </a:bodyPr>
          <a:lstStyle/>
          <a:p>
            <a:r>
              <a:rPr lang="en-US" sz="5400" dirty="0"/>
              <a:t>2. Bivariate Analysis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40464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EBDB-D037-48D3-B2B5-DF56B3D9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381000"/>
            <a:ext cx="9396536" cy="13716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</a:t>
            </a:r>
            <a:r>
              <a:rPr lang="en-US" sz="3600" dirty="0"/>
              <a:t>ivariate Analysis of </a:t>
            </a:r>
            <a:r>
              <a:rPr lang="en-US" dirty="0"/>
              <a:t>Categorical </a:t>
            </a:r>
            <a:r>
              <a:rPr lang="en-US" sz="3600" dirty="0"/>
              <a:t>Data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dirty="0"/>
              <a:t>	</a:t>
            </a:r>
            <a:r>
              <a:rPr lang="en-US" sz="2400" dirty="0"/>
              <a:t>   </a:t>
            </a:r>
            <a:r>
              <a:rPr lang="en-US" sz="2000" dirty="0"/>
              <a:t>(NAME_EDUCATION_TYPE vs AMT_CREDIT)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7AAA-092E-4F18-A45F-F81BD11D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04" y="2026568"/>
            <a:ext cx="5317159" cy="3993234"/>
          </a:xfrm>
        </p:spPr>
        <p:txBody>
          <a:bodyPr>
            <a:normAutofit/>
          </a:bodyPr>
          <a:lstStyle/>
          <a:p>
            <a:r>
              <a:rPr lang="en-US" dirty="0"/>
              <a:t>For every level of education non-Defaulter has much spread-out in terms of credit. </a:t>
            </a:r>
          </a:p>
          <a:p>
            <a:r>
              <a:rPr lang="en-US" dirty="0"/>
              <a:t>At the same time Defaulter has narrower rang of credit. </a:t>
            </a:r>
          </a:p>
          <a:p>
            <a:r>
              <a:rPr lang="en-US" dirty="0"/>
              <a:t>It is safer to lend the money to Academic Degree holder as they are less tends to become Defaulter.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B1A7140-32E8-4C96-A136-97A75F2A776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740" y="1664365"/>
            <a:ext cx="2781899" cy="48126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8421EF7-4542-4AA0-8B91-D8D965FE0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63" y="1664364"/>
            <a:ext cx="2796877" cy="48126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244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EBDB-D037-48D3-B2B5-DF56B3D9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381000"/>
            <a:ext cx="9396536" cy="13716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</a:t>
            </a:r>
            <a:r>
              <a:rPr lang="en-US" sz="3600" dirty="0"/>
              <a:t>ivariate Analysis of </a:t>
            </a:r>
            <a:r>
              <a:rPr lang="en-US" dirty="0"/>
              <a:t>Categorical </a:t>
            </a:r>
            <a:r>
              <a:rPr lang="en-US" sz="3600" dirty="0"/>
              <a:t>Data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dirty="0"/>
              <a:t>	</a:t>
            </a:r>
            <a:r>
              <a:rPr lang="en-US" sz="2400" dirty="0"/>
              <a:t>   </a:t>
            </a:r>
            <a:r>
              <a:rPr lang="en-US" sz="2000" dirty="0"/>
              <a:t>(NAME_EDUCATION_TYPE vs Income)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7AAA-092E-4F18-A45F-F81BD11D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04" y="2026568"/>
            <a:ext cx="5317159" cy="3993234"/>
          </a:xfrm>
        </p:spPr>
        <p:txBody>
          <a:bodyPr>
            <a:normAutofit/>
          </a:bodyPr>
          <a:lstStyle/>
          <a:p>
            <a:r>
              <a:rPr lang="en-US" dirty="0"/>
              <a:t>As we have already seen that it is safer to lend money to higher income holder. </a:t>
            </a:r>
          </a:p>
          <a:p>
            <a:r>
              <a:rPr lang="en-US" dirty="0"/>
              <a:t>Here, Highly Educated applicants has more spread of their income, hence they are safer applicants.</a:t>
            </a:r>
          </a:p>
          <a:p>
            <a:r>
              <a:rPr lang="en-US" dirty="0"/>
              <a:t>Almost all of the Academic Degree holder are Non-Defaulter.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3D36C1C-4524-4C1E-BE23-E0099CB7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62" y="1664364"/>
            <a:ext cx="2781899" cy="4800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D0CA2CC-4153-4237-B5D1-DFBCF4606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761" y="1664364"/>
            <a:ext cx="2781899" cy="4800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8831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EBDB-D037-48D3-B2B5-DF56B3D9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381000"/>
            <a:ext cx="9396536" cy="13716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</a:t>
            </a:r>
            <a:r>
              <a:rPr lang="en-US" sz="3600" dirty="0"/>
              <a:t>ivariate Analysis of </a:t>
            </a:r>
            <a:r>
              <a:rPr lang="en-US" dirty="0"/>
              <a:t>Categorical </a:t>
            </a:r>
            <a:r>
              <a:rPr lang="en-US" sz="3600" dirty="0"/>
              <a:t>Data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dirty="0"/>
              <a:t>	</a:t>
            </a:r>
            <a:r>
              <a:rPr lang="en-US" sz="2400" dirty="0"/>
              <a:t>   </a:t>
            </a:r>
            <a:r>
              <a:rPr lang="en-US" sz="2000" dirty="0"/>
              <a:t>(NAME_EDUCATION_TYPE vs AMT_ANNUITY)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7AAA-092E-4F18-A45F-F81BD11D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04" y="2026568"/>
            <a:ext cx="5317159" cy="399323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have already seen that, lesser the annuity amount lesser chances of default. </a:t>
            </a:r>
          </a:p>
          <a:p>
            <a:r>
              <a:rPr lang="en-US" dirty="0"/>
              <a:t>Here, married applicants tends to have more annuity amount in all levels of education.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BF0C0B2-F16F-4E18-9886-D9AD9696D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63" y="1674306"/>
            <a:ext cx="2781898" cy="4800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BD97B40C-912F-4469-9465-96CE5B3D0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761" y="1669674"/>
            <a:ext cx="2951285" cy="4800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768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D6AECB-B66C-4D37-A5D3-8EF36106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948" y="2204864"/>
            <a:ext cx="9144001" cy="1391816"/>
          </a:xfrm>
        </p:spPr>
        <p:txBody>
          <a:bodyPr>
            <a:normAutofit/>
          </a:bodyPr>
          <a:lstStyle/>
          <a:p>
            <a:r>
              <a:rPr lang="en-US" sz="6000" dirty="0"/>
              <a:t>3. Multivariate Analysis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2051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EBDB-D037-48D3-B2B5-DF56B3D9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381000"/>
            <a:ext cx="9972600" cy="1371600"/>
          </a:xfrm>
        </p:spPr>
        <p:txBody>
          <a:bodyPr>
            <a:normAutofit/>
          </a:bodyPr>
          <a:lstStyle/>
          <a:p>
            <a:r>
              <a:rPr lang="en-US" sz="4400" dirty="0"/>
              <a:t>    		Multivariate Analysis</a:t>
            </a:r>
            <a:br>
              <a:rPr lang="en-US" sz="4400" dirty="0"/>
            </a:br>
            <a:r>
              <a:rPr lang="en-US" sz="4400" dirty="0"/>
              <a:t>	    </a:t>
            </a:r>
            <a:r>
              <a:rPr lang="en-US" sz="3200" dirty="0"/>
              <a:t>(Correlation for Non-Defaulter)</a:t>
            </a:r>
            <a:endParaRPr lang="en-IN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7AAA-092E-4F18-A45F-F81BD11D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04" y="2026568"/>
            <a:ext cx="5317159" cy="3993234"/>
          </a:xfrm>
        </p:spPr>
        <p:txBody>
          <a:bodyPr>
            <a:normAutofit/>
          </a:bodyPr>
          <a:lstStyle/>
          <a:p>
            <a:r>
              <a:rPr lang="en-US" dirty="0"/>
              <a:t>Most of the variables has higher correlation coefficient. </a:t>
            </a:r>
          </a:p>
          <a:p>
            <a:r>
              <a:rPr lang="en-US" dirty="0"/>
              <a:t>For example annuity amount and credit amount </a:t>
            </a:r>
            <a:r>
              <a:rPr lang="en-IN" dirty="0"/>
              <a:t>are highly correlated.</a:t>
            </a:r>
          </a:p>
          <a:p>
            <a:r>
              <a:rPr lang="en-IN" dirty="0"/>
              <a:t>Similarly for the applicants owning more goods has very high credit amounts and so 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94C6A18D-6086-45E1-BD05-D487F377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07" y="2026568"/>
            <a:ext cx="5313914" cy="399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5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EBDB-D037-48D3-B2B5-DF56B3D9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381000"/>
            <a:ext cx="9972600" cy="1371600"/>
          </a:xfrm>
        </p:spPr>
        <p:txBody>
          <a:bodyPr>
            <a:normAutofit/>
          </a:bodyPr>
          <a:lstStyle/>
          <a:p>
            <a:r>
              <a:rPr lang="en-US" sz="4400" dirty="0"/>
              <a:t>    		Multivariate Analysis</a:t>
            </a:r>
            <a:br>
              <a:rPr lang="en-US" sz="4400" dirty="0"/>
            </a:br>
            <a:r>
              <a:rPr lang="en-US" sz="4400" dirty="0"/>
              <a:t>	       </a:t>
            </a:r>
            <a:r>
              <a:rPr lang="en-US" sz="3200" dirty="0"/>
              <a:t>(Correlation for Defaulter)</a:t>
            </a:r>
            <a:endParaRPr lang="en-IN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7AAA-092E-4F18-A45F-F81BD11D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04" y="2026568"/>
            <a:ext cx="5317159" cy="3993234"/>
          </a:xfrm>
        </p:spPr>
        <p:txBody>
          <a:bodyPr>
            <a:normAutofit/>
          </a:bodyPr>
          <a:lstStyle/>
          <a:p>
            <a:r>
              <a:rPr lang="en-US" dirty="0"/>
              <a:t>For Defaulters, Credit amount, annuity amount, Goods amount are highly correlated to each other.</a:t>
            </a:r>
          </a:p>
          <a:p>
            <a:r>
              <a:rPr lang="en-US" dirty="0"/>
              <a:t>Whereas most of the variable/factors has negative correlation coefficient.</a:t>
            </a:r>
          </a:p>
          <a:p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68AB6DE-AFD2-4EC9-A52A-A67D56B60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27" y="1872401"/>
            <a:ext cx="4973686" cy="43015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149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EBDB-D037-48D3-B2B5-DF56B3D9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381000"/>
            <a:ext cx="9972600" cy="1371600"/>
          </a:xfrm>
        </p:spPr>
        <p:txBody>
          <a:bodyPr>
            <a:normAutofit/>
          </a:bodyPr>
          <a:lstStyle/>
          <a:p>
            <a:r>
              <a:rPr lang="en-US" sz="4400" dirty="0"/>
              <a:t>    		Multivariate Analysis</a:t>
            </a:r>
            <a:br>
              <a:rPr lang="en-US" sz="4400" dirty="0"/>
            </a:br>
            <a:r>
              <a:rPr lang="en-US" sz="4400" dirty="0"/>
              <a:t>		</a:t>
            </a:r>
            <a:r>
              <a:rPr lang="en-US" sz="3200" dirty="0"/>
              <a:t>(Purposes based on Target)</a:t>
            </a:r>
            <a:endParaRPr lang="en-IN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7AAA-092E-4F18-A45F-F81BD11D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04" y="2026568"/>
            <a:ext cx="5317159" cy="3993234"/>
          </a:xfrm>
        </p:spPr>
        <p:txBody>
          <a:bodyPr>
            <a:normAutofit/>
          </a:bodyPr>
          <a:lstStyle/>
          <a:p>
            <a:r>
              <a:rPr lang="en-US" dirty="0"/>
              <a:t>From this Non-Defaulter chart we can conclude that Repairs, Others, and Urgent need are very popular purpose of lending loans. </a:t>
            </a:r>
          </a:p>
          <a:p>
            <a:r>
              <a:rPr lang="en-US" dirty="0"/>
              <a:t>All purposes has chances of default as well as chances of non-default. But, chances of non-default is always more in all purposes.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26F5A04-C0E0-4D58-B93A-B3F075C49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62" y="2026568"/>
            <a:ext cx="5241001" cy="41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61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EBDB-D037-48D3-B2B5-DF56B3D9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381000"/>
            <a:ext cx="9972600" cy="1371600"/>
          </a:xfrm>
        </p:spPr>
        <p:txBody>
          <a:bodyPr>
            <a:normAutofit/>
          </a:bodyPr>
          <a:lstStyle/>
          <a:p>
            <a:r>
              <a:rPr lang="en-US" sz="4400" dirty="0"/>
              <a:t>    		Multivariate Analysis</a:t>
            </a:r>
            <a:br>
              <a:rPr lang="en-US" sz="4400" dirty="0"/>
            </a:br>
            <a:r>
              <a:rPr lang="en-US" sz="4400" dirty="0"/>
              <a:t>	 </a:t>
            </a:r>
            <a:r>
              <a:rPr lang="en-US" sz="3200" dirty="0"/>
              <a:t>(Contract Status based on Purpose)</a:t>
            </a:r>
            <a:endParaRPr lang="en-IN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7AAA-092E-4F18-A45F-F81BD11D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04" y="2026568"/>
            <a:ext cx="5317159" cy="3993234"/>
          </a:xfrm>
        </p:spPr>
        <p:txBody>
          <a:bodyPr>
            <a:normAutofit fontScale="92500"/>
          </a:bodyPr>
          <a:lstStyle/>
          <a:p>
            <a:r>
              <a:rPr lang="en-US" dirty="0"/>
              <a:t>This shows the loan status for different purpose.</a:t>
            </a:r>
          </a:p>
          <a:p>
            <a:r>
              <a:rPr lang="en-US" dirty="0"/>
              <a:t>Repairs, Others, Urgent needs are the purpose which are approved and rejected maximum time. </a:t>
            </a:r>
          </a:p>
          <a:p>
            <a:r>
              <a:rPr lang="en-US" dirty="0"/>
              <a:t>If the purpose is Purchasing electronic equipment then there is high chances of getting approved, otherwise all purposes has high chances of Rejection of application.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7E8EC93-E1F7-4ACD-BB55-1633A7222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64" y="2001168"/>
            <a:ext cx="5245148" cy="401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EBDB-D037-48D3-B2B5-DF56B3D9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381000"/>
            <a:ext cx="9972600" cy="1031776"/>
          </a:xfrm>
        </p:spPr>
        <p:txBody>
          <a:bodyPr>
            <a:normAutofit/>
          </a:bodyPr>
          <a:lstStyle/>
          <a:p>
            <a:r>
              <a:rPr lang="en-US" sz="4400" dirty="0"/>
              <a:t>    		</a:t>
            </a:r>
            <a:r>
              <a:rPr lang="en-IN" sz="4400" dirty="0"/>
              <a:t> 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7AAA-092E-4F18-A45F-F81BD11D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5201" y="1916832"/>
            <a:ext cx="10769811" cy="439248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It is safe to give loan to Applicants who are holding "Higher Degree" or holding "Academic Degree".</a:t>
            </a:r>
          </a:p>
          <a:p>
            <a:r>
              <a:rPr lang="en-US" sz="2000" dirty="0"/>
              <a:t>Among "Academic Degree" holders people having Family status other then "Married" are the most safest category to give loan.</a:t>
            </a:r>
          </a:p>
          <a:p>
            <a:r>
              <a:rPr lang="en-US" sz="2000" dirty="0"/>
              <a:t>It is very unsafe to give loan to "Widow" Applicants who have studied only till "Lower Secondary". </a:t>
            </a:r>
          </a:p>
          <a:p>
            <a:r>
              <a:rPr lang="en-US" sz="2000" dirty="0"/>
              <a:t>Loan purposes with "Repairs" are facing more difficulties in payment on time. </a:t>
            </a:r>
          </a:p>
          <a:p>
            <a:r>
              <a:rPr lang="en-US" sz="2000" dirty="0"/>
              <a:t>Its not safe to give loans to people living in Co-op apartment. </a:t>
            </a:r>
          </a:p>
          <a:p>
            <a:r>
              <a:rPr lang="en-US" sz="2000" dirty="0"/>
              <a:t>It is safe to give loan to the people living with there parents as there is very less chance of Defaults.</a:t>
            </a:r>
          </a:p>
          <a:p>
            <a:r>
              <a:rPr lang="en-US" sz="2000" dirty="0"/>
              <a:t>Banks should focus more on contract type "Student" ,"pensioner" and "Businessman" with housing "type other than "Co-op apartment" for higher rate of successful payments.</a:t>
            </a:r>
            <a:endParaRPr lang="en-I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58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D8C8-ADB3-4108-9E13-BA532483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Introduction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22B1-E43E-44B1-B364-96152FF6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This case study aims to identify patterns which indicate if a client has difficulty paying their installments</a:t>
            </a:r>
          </a:p>
          <a:p>
            <a:pPr algn="l"/>
            <a:endParaRPr lang="en-US" b="0" i="0" dirty="0"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This will ensure that the consumers capable of repaying the loan are not rejected. </a:t>
            </a:r>
          </a:p>
          <a:p>
            <a:pPr algn="l"/>
            <a:endParaRPr lang="en-US" b="0" i="0" dirty="0"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In other words, the company wants to understand the driving factors (or driver variables) behind loan default, i.e. the variables which are strong indicators of default.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71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2DD0DD-C5A2-4E7B-B972-3030B2A3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157" y="2438400"/>
            <a:ext cx="7416824" cy="959768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9259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Univariate Analysis</a:t>
            </a:r>
          </a:p>
          <a:p>
            <a:pPr algn="l"/>
            <a:r>
              <a:rPr lang="en-US" sz="2400" dirty="0"/>
              <a:t>	A. Categorial Data</a:t>
            </a:r>
          </a:p>
          <a:p>
            <a:pPr algn="l"/>
            <a:r>
              <a:rPr lang="en-US" sz="2400" dirty="0"/>
              <a:t>	B. Continuous Data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Bivariate Analysis</a:t>
            </a:r>
          </a:p>
          <a:p>
            <a:pPr algn="l"/>
            <a:r>
              <a:rPr lang="en-US" sz="2400" dirty="0"/>
              <a:t>	A. Categorial Data</a:t>
            </a:r>
          </a:p>
          <a:p>
            <a:pPr algn="l"/>
            <a:r>
              <a:rPr lang="en-US" sz="2400" dirty="0"/>
              <a:t>	B. Continuous Data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Multivariate Analysis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E01A-9A92-48AC-9DEC-D3723C72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3984104"/>
          </a:xfrm>
        </p:spPr>
        <p:txBody>
          <a:bodyPr>
            <a:normAutofit/>
          </a:bodyPr>
          <a:lstStyle/>
          <a:p>
            <a:r>
              <a:rPr lang="en-US" sz="4800" dirty="0"/>
              <a:t>           1. Univariate Analysis</a:t>
            </a:r>
            <a:br>
              <a:rPr lang="en-US" sz="4800" dirty="0"/>
            </a:b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9799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EBDB-D037-48D3-B2B5-DF56B3D9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600" dirty="0"/>
              <a:t>Univariate Analysis of Numerical Data</a:t>
            </a:r>
            <a:br>
              <a:rPr lang="en-US" sz="3600" dirty="0"/>
            </a:br>
            <a:r>
              <a:rPr lang="en-US" sz="3600" dirty="0"/>
              <a:t>			  (Income)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7AAA-092E-4F18-A45F-F81BD11D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04" y="2026568"/>
            <a:ext cx="5317159" cy="3993234"/>
          </a:xfrm>
        </p:spPr>
        <p:txBody>
          <a:bodyPr/>
          <a:lstStyle/>
          <a:p>
            <a:r>
              <a:rPr lang="en-US" dirty="0"/>
              <a:t>We can see that the income range for Non-Defaulter is wider than Defaulter applicants.</a:t>
            </a:r>
          </a:p>
          <a:p>
            <a:r>
              <a:rPr lang="en-US" dirty="0"/>
              <a:t>The average Income of Non-Defaulter is greater than Defaulter.</a:t>
            </a:r>
          </a:p>
          <a:p>
            <a:r>
              <a:rPr lang="en-US" dirty="0"/>
              <a:t>So in this case Its better to give the loan to Higher income holder.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A708B2-2823-4B2C-9D3F-0CCBBA3FE1F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2060848"/>
            <a:ext cx="5316537" cy="3958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1204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EBDB-D037-48D3-B2B5-DF56B3D9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600" dirty="0"/>
              <a:t>Univariate Analysis of Numerical Data</a:t>
            </a:r>
            <a:br>
              <a:rPr lang="en-US" sz="3600" dirty="0"/>
            </a:br>
            <a:r>
              <a:rPr lang="en-US" sz="3600" dirty="0"/>
              <a:t>		 (</a:t>
            </a:r>
            <a:r>
              <a:rPr lang="en-US" sz="2400" dirty="0"/>
              <a:t>AMT_GOODS_PRICE_RANGE</a:t>
            </a:r>
            <a:r>
              <a:rPr lang="en-US" sz="3600" dirty="0"/>
              <a:t>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7AAA-092E-4F18-A45F-F81BD11D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04" y="2026568"/>
            <a:ext cx="5317159" cy="399323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From these charts Its clear that applicants having more Goods amount are more inclined towards Non-Defaulter. </a:t>
            </a:r>
          </a:p>
          <a:p>
            <a:r>
              <a:rPr lang="en-US" dirty="0"/>
              <a:t>So it is safer to lend the loans to applicants owning more goods.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4F3931-C2BC-4153-B812-F4492CC778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E6F5446-2C75-43B7-9503-539791620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62" y="1916831"/>
            <a:ext cx="2675729" cy="41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BD1395C-E95D-452D-BA00-52F750157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1916831"/>
            <a:ext cx="2290611" cy="41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7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EBDB-D037-48D3-B2B5-DF56B3D9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600" dirty="0"/>
              <a:t>Univariate Analysis of Numerical Data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dirty="0"/>
              <a:t>    </a:t>
            </a:r>
            <a:r>
              <a:rPr lang="en-US" sz="3600" dirty="0"/>
              <a:t> (Annuity Amount)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7AAA-092E-4F18-A45F-F81BD11D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812" y="2026568"/>
            <a:ext cx="4824537" cy="3993234"/>
          </a:xfrm>
        </p:spPr>
        <p:txBody>
          <a:bodyPr>
            <a:normAutofit/>
          </a:bodyPr>
          <a:lstStyle/>
          <a:p>
            <a:r>
              <a:rPr lang="en-US" sz="1800" dirty="0"/>
              <a:t>It clearly showing that Non-Defaulters has less annuity amount.</a:t>
            </a:r>
          </a:p>
          <a:p>
            <a:r>
              <a:rPr lang="en-US" sz="1800" dirty="0"/>
              <a:t>Hence, if the annuity amount is higher then applicants faces difficulties in paying back.</a:t>
            </a:r>
          </a:p>
          <a:p>
            <a:r>
              <a:rPr lang="en-US" sz="1800" dirty="0"/>
              <a:t>So in this case Its better provide the loan at lesser or at the amount which applicants are capable to pay.</a:t>
            </a:r>
          </a:p>
          <a:p>
            <a:r>
              <a:rPr lang="en-US" sz="1800" dirty="0"/>
              <a:t>From 3er chart we can say that, It is safer to keep the annuity amount lesser than 80000. </a:t>
            </a:r>
            <a:endParaRPr lang="en-IN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F3C9EF-994A-49F8-9044-53425E6962D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48" y="2026568"/>
            <a:ext cx="4104456" cy="37535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0143031B-C54D-4F19-A60C-A078CFB12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307" y="2026568"/>
            <a:ext cx="1827882" cy="375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6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EBDB-D037-48D3-B2B5-DF56B3D9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600" dirty="0"/>
              <a:t>Univariate Analysis of Numerical Data</a:t>
            </a:r>
            <a:br>
              <a:rPr lang="en-US" sz="3600" dirty="0"/>
            </a:br>
            <a:r>
              <a:rPr lang="en-US" sz="3600" dirty="0"/>
              <a:t>			     (Age)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7AAA-092E-4F18-A45F-F81BD11D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656" y="2051696"/>
            <a:ext cx="5530307" cy="396810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If we talk about average age of applicants, that Defaulters are younger than Non-Defaulter</a:t>
            </a:r>
          </a:p>
          <a:p>
            <a:r>
              <a:rPr lang="en-US" sz="2000" dirty="0"/>
              <a:t>The average age of Non-Defaulter is nearly 45 and for defaulter it is 39.   </a:t>
            </a:r>
          </a:p>
          <a:p>
            <a:r>
              <a:rPr lang="en-US" sz="2000" dirty="0"/>
              <a:t>Most of the defaulters comes under 25-40 age group, whereas most of the Non-Defaulters comes under 30-45age group.</a:t>
            </a:r>
          </a:p>
          <a:p>
            <a:r>
              <a:rPr lang="en-US" sz="2000" dirty="0"/>
              <a:t>Here, It seem that it is safer to give loans to elders(more than 45 year old applicants) as they has less chances to be defaulter.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8DCD22BB-6D35-4C90-A907-A7FEB41564D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64" y="2026568"/>
            <a:ext cx="2336697" cy="3706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92DD8025-CE37-4E86-A34B-50E2AECB9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2026568"/>
            <a:ext cx="1584176" cy="370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BABA2DA7-1931-4C75-8E93-DC526251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869" y="2026567"/>
            <a:ext cx="1584176" cy="370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9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EBDB-D037-48D3-B2B5-DF56B3D9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381000"/>
            <a:ext cx="9396536" cy="13716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600" dirty="0"/>
              <a:t>Univariate Analysis of </a:t>
            </a:r>
            <a:r>
              <a:rPr lang="en-US" dirty="0"/>
              <a:t>Categorical </a:t>
            </a:r>
            <a:r>
              <a:rPr lang="en-US" sz="3600" dirty="0"/>
              <a:t>Data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dirty="0"/>
              <a:t>	   </a:t>
            </a:r>
            <a:r>
              <a:rPr lang="en-US" sz="2800" dirty="0"/>
              <a:t>(NAME_CONTRACT_TYPE)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7AAA-092E-4F18-A45F-F81BD11D2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04" y="2026568"/>
            <a:ext cx="5317159" cy="3993234"/>
          </a:xfrm>
        </p:spPr>
        <p:txBody>
          <a:bodyPr>
            <a:normAutofit/>
          </a:bodyPr>
          <a:lstStyle/>
          <a:p>
            <a:r>
              <a:rPr lang="en-US" dirty="0"/>
              <a:t>We can see that there is minor difference between Defaulter and non-Defaulter taking cash and Revolving Loans.</a:t>
            </a:r>
          </a:p>
          <a:p>
            <a:r>
              <a:rPr lang="en-US" dirty="0"/>
              <a:t>Here we can say that Defaulter takes more loans  for cash and Revolving both.</a:t>
            </a:r>
          </a:p>
          <a:p>
            <a:r>
              <a:rPr lang="en-US" dirty="0"/>
              <a:t>So here, because of minor difference we cannot say anything.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4CBA6-7E84-4C79-A89A-A1A2E783B9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D73ADBD-87C9-4156-938F-888865F2C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862" y="2026568"/>
            <a:ext cx="5317159" cy="388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258</TotalTime>
  <Words>1039</Words>
  <Application>Microsoft Office PowerPoint</Application>
  <PresentationFormat>Custom</PresentationFormat>
  <Paragraphs>79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Helvetica Neue</vt:lpstr>
      <vt:lpstr>Arial</vt:lpstr>
      <vt:lpstr>Century Gothic</vt:lpstr>
      <vt:lpstr>Wingdings</vt:lpstr>
      <vt:lpstr>Blue atom design template</vt:lpstr>
      <vt:lpstr> Credit EDA Case Study </vt:lpstr>
      <vt:lpstr>Introduction</vt:lpstr>
      <vt:lpstr>Title and Content Layout with List</vt:lpstr>
      <vt:lpstr>           1. Univariate Analysis </vt:lpstr>
      <vt:lpstr>Univariate Analysis of Numerical Data      (Income)</vt:lpstr>
      <vt:lpstr>Univariate Analysis of Numerical Data    (AMT_GOODS_PRICE_RANGE)</vt:lpstr>
      <vt:lpstr>Univariate Analysis of Numerical Data        (Annuity Amount)</vt:lpstr>
      <vt:lpstr>Univariate Analysis of Numerical Data         (Age)</vt:lpstr>
      <vt:lpstr>Univariate Analysis of Categorical Data      (NAME_CONTRACT_TYPE)</vt:lpstr>
      <vt:lpstr>2. Bivariate Analysis</vt:lpstr>
      <vt:lpstr>Bivariate Analysis of Categorical Data      (NAME_EDUCATION_TYPE vs AMT_CREDIT)</vt:lpstr>
      <vt:lpstr>Bivariate Analysis of Categorical Data      (NAME_EDUCATION_TYPE vs Income)</vt:lpstr>
      <vt:lpstr>Bivariate Analysis of Categorical Data      (NAME_EDUCATION_TYPE vs AMT_ANNUITY)</vt:lpstr>
      <vt:lpstr>3. Multivariate Analysis</vt:lpstr>
      <vt:lpstr>      Multivariate Analysis      (Correlation for Non-Defaulter)</vt:lpstr>
      <vt:lpstr>      Multivariate Analysis         (Correlation for Defaulter)</vt:lpstr>
      <vt:lpstr>      Multivariate Analysis   (Purposes based on Target)</vt:lpstr>
      <vt:lpstr>      Multivariate Analysis   (Contract Status based on Purpose)</vt:lpstr>
      <vt:lpstr>      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 </dc:title>
  <dc:creator>Muqesh Rana</dc:creator>
  <cp:lastModifiedBy>Muqesh Rana</cp:lastModifiedBy>
  <cp:revision>23</cp:revision>
  <dcterms:created xsi:type="dcterms:W3CDTF">2021-06-30T08:26:22Z</dcterms:created>
  <dcterms:modified xsi:type="dcterms:W3CDTF">2021-06-30T12:44:24Z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