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13520D-9D0F-4D2E-B34D-4B665524C7EE}"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CA142-7BAF-4EA9-A0F1-2F9439CAE787}" type="slidenum">
              <a:rPr lang="en-US" smtClean="0"/>
              <a:t>‹#›</a:t>
            </a:fld>
            <a:endParaRPr lang="en-US"/>
          </a:p>
        </p:txBody>
      </p:sp>
    </p:spTree>
    <p:extLst>
      <p:ext uri="{BB962C8B-B14F-4D97-AF65-F5344CB8AC3E}">
        <p14:creationId xmlns:p14="http://schemas.microsoft.com/office/powerpoint/2010/main" val="181559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13520D-9D0F-4D2E-B34D-4B665524C7EE}"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CA142-7BAF-4EA9-A0F1-2F9439CAE787}" type="slidenum">
              <a:rPr lang="en-US" smtClean="0"/>
              <a:t>‹#›</a:t>
            </a:fld>
            <a:endParaRPr lang="en-US"/>
          </a:p>
        </p:txBody>
      </p:sp>
    </p:spTree>
    <p:extLst>
      <p:ext uri="{BB962C8B-B14F-4D97-AF65-F5344CB8AC3E}">
        <p14:creationId xmlns:p14="http://schemas.microsoft.com/office/powerpoint/2010/main" val="184834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13520D-9D0F-4D2E-B34D-4B665524C7EE}"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CA142-7BAF-4EA9-A0F1-2F9439CAE787}" type="slidenum">
              <a:rPr lang="en-US" smtClean="0"/>
              <a:t>‹#›</a:t>
            </a:fld>
            <a:endParaRPr lang="en-US"/>
          </a:p>
        </p:txBody>
      </p:sp>
    </p:spTree>
    <p:extLst>
      <p:ext uri="{BB962C8B-B14F-4D97-AF65-F5344CB8AC3E}">
        <p14:creationId xmlns:p14="http://schemas.microsoft.com/office/powerpoint/2010/main" val="2916363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13520D-9D0F-4D2E-B34D-4B665524C7EE}"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CA142-7BAF-4EA9-A0F1-2F9439CAE787}"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639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13520D-9D0F-4D2E-B34D-4B665524C7EE}"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CA142-7BAF-4EA9-A0F1-2F9439CAE787}" type="slidenum">
              <a:rPr lang="en-US" smtClean="0"/>
              <a:t>‹#›</a:t>
            </a:fld>
            <a:endParaRPr lang="en-US"/>
          </a:p>
        </p:txBody>
      </p:sp>
    </p:spTree>
    <p:extLst>
      <p:ext uri="{BB962C8B-B14F-4D97-AF65-F5344CB8AC3E}">
        <p14:creationId xmlns:p14="http://schemas.microsoft.com/office/powerpoint/2010/main" val="2649583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13520D-9D0F-4D2E-B34D-4B665524C7EE}"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1CA142-7BAF-4EA9-A0F1-2F9439CAE787}" type="slidenum">
              <a:rPr lang="en-US" smtClean="0"/>
              <a:t>‹#›</a:t>
            </a:fld>
            <a:endParaRPr lang="en-US"/>
          </a:p>
        </p:txBody>
      </p:sp>
    </p:spTree>
    <p:extLst>
      <p:ext uri="{BB962C8B-B14F-4D97-AF65-F5344CB8AC3E}">
        <p14:creationId xmlns:p14="http://schemas.microsoft.com/office/powerpoint/2010/main" val="3366594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13520D-9D0F-4D2E-B34D-4B665524C7EE}"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1CA142-7BAF-4EA9-A0F1-2F9439CAE787}" type="slidenum">
              <a:rPr lang="en-US" smtClean="0"/>
              <a:t>‹#›</a:t>
            </a:fld>
            <a:endParaRPr lang="en-US"/>
          </a:p>
        </p:txBody>
      </p:sp>
    </p:spTree>
    <p:extLst>
      <p:ext uri="{BB962C8B-B14F-4D97-AF65-F5344CB8AC3E}">
        <p14:creationId xmlns:p14="http://schemas.microsoft.com/office/powerpoint/2010/main" val="233897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3520D-9D0F-4D2E-B34D-4B665524C7EE}"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CA142-7BAF-4EA9-A0F1-2F9439CAE787}" type="slidenum">
              <a:rPr lang="en-US" smtClean="0"/>
              <a:t>‹#›</a:t>
            </a:fld>
            <a:endParaRPr lang="en-US"/>
          </a:p>
        </p:txBody>
      </p:sp>
    </p:spTree>
    <p:extLst>
      <p:ext uri="{BB962C8B-B14F-4D97-AF65-F5344CB8AC3E}">
        <p14:creationId xmlns:p14="http://schemas.microsoft.com/office/powerpoint/2010/main" val="1920402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3520D-9D0F-4D2E-B34D-4B665524C7EE}"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CA142-7BAF-4EA9-A0F1-2F9439CAE787}" type="slidenum">
              <a:rPr lang="en-US" smtClean="0"/>
              <a:t>‹#›</a:t>
            </a:fld>
            <a:endParaRPr lang="en-US"/>
          </a:p>
        </p:txBody>
      </p:sp>
    </p:spTree>
    <p:extLst>
      <p:ext uri="{BB962C8B-B14F-4D97-AF65-F5344CB8AC3E}">
        <p14:creationId xmlns:p14="http://schemas.microsoft.com/office/powerpoint/2010/main" val="3599038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3520D-9D0F-4D2E-B34D-4B665524C7EE}"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CA142-7BAF-4EA9-A0F1-2F9439CAE787}" type="slidenum">
              <a:rPr lang="en-US" smtClean="0"/>
              <a:t>‹#›</a:t>
            </a:fld>
            <a:endParaRPr lang="en-US"/>
          </a:p>
        </p:txBody>
      </p:sp>
    </p:spTree>
    <p:extLst>
      <p:ext uri="{BB962C8B-B14F-4D97-AF65-F5344CB8AC3E}">
        <p14:creationId xmlns:p14="http://schemas.microsoft.com/office/powerpoint/2010/main" val="3314541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13520D-9D0F-4D2E-B34D-4B665524C7EE}"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CA142-7BAF-4EA9-A0F1-2F9439CAE787}" type="slidenum">
              <a:rPr lang="en-US" smtClean="0"/>
              <a:t>‹#›</a:t>
            </a:fld>
            <a:endParaRPr lang="en-US"/>
          </a:p>
        </p:txBody>
      </p:sp>
    </p:spTree>
    <p:extLst>
      <p:ext uri="{BB962C8B-B14F-4D97-AF65-F5344CB8AC3E}">
        <p14:creationId xmlns:p14="http://schemas.microsoft.com/office/powerpoint/2010/main" val="426952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13520D-9D0F-4D2E-B34D-4B665524C7EE}"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CA142-7BAF-4EA9-A0F1-2F9439CAE787}" type="slidenum">
              <a:rPr lang="en-US" smtClean="0"/>
              <a:t>‹#›</a:t>
            </a:fld>
            <a:endParaRPr lang="en-US"/>
          </a:p>
        </p:txBody>
      </p:sp>
    </p:spTree>
    <p:extLst>
      <p:ext uri="{BB962C8B-B14F-4D97-AF65-F5344CB8AC3E}">
        <p14:creationId xmlns:p14="http://schemas.microsoft.com/office/powerpoint/2010/main" val="209714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13520D-9D0F-4D2E-B34D-4B665524C7EE}"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1CA142-7BAF-4EA9-A0F1-2F9439CAE787}" type="slidenum">
              <a:rPr lang="en-US" smtClean="0"/>
              <a:t>‹#›</a:t>
            </a:fld>
            <a:endParaRPr lang="en-US"/>
          </a:p>
        </p:txBody>
      </p:sp>
    </p:spTree>
    <p:extLst>
      <p:ext uri="{BB962C8B-B14F-4D97-AF65-F5344CB8AC3E}">
        <p14:creationId xmlns:p14="http://schemas.microsoft.com/office/powerpoint/2010/main" val="92725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13520D-9D0F-4D2E-B34D-4B665524C7EE}"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1CA142-7BAF-4EA9-A0F1-2F9439CAE787}" type="slidenum">
              <a:rPr lang="en-US" smtClean="0"/>
              <a:t>‹#›</a:t>
            </a:fld>
            <a:endParaRPr lang="en-US"/>
          </a:p>
        </p:txBody>
      </p:sp>
    </p:spTree>
    <p:extLst>
      <p:ext uri="{BB962C8B-B14F-4D97-AF65-F5344CB8AC3E}">
        <p14:creationId xmlns:p14="http://schemas.microsoft.com/office/powerpoint/2010/main" val="138814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3520D-9D0F-4D2E-B34D-4B665524C7EE}"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1CA142-7BAF-4EA9-A0F1-2F9439CAE787}" type="slidenum">
              <a:rPr lang="en-US" smtClean="0"/>
              <a:t>‹#›</a:t>
            </a:fld>
            <a:endParaRPr lang="en-US"/>
          </a:p>
        </p:txBody>
      </p:sp>
    </p:spTree>
    <p:extLst>
      <p:ext uri="{BB962C8B-B14F-4D97-AF65-F5344CB8AC3E}">
        <p14:creationId xmlns:p14="http://schemas.microsoft.com/office/powerpoint/2010/main" val="2726851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13520D-9D0F-4D2E-B34D-4B665524C7EE}"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CA142-7BAF-4EA9-A0F1-2F9439CAE787}" type="slidenum">
              <a:rPr lang="en-US" smtClean="0"/>
              <a:t>‹#›</a:t>
            </a:fld>
            <a:endParaRPr lang="en-US"/>
          </a:p>
        </p:txBody>
      </p:sp>
    </p:spTree>
    <p:extLst>
      <p:ext uri="{BB962C8B-B14F-4D97-AF65-F5344CB8AC3E}">
        <p14:creationId xmlns:p14="http://schemas.microsoft.com/office/powerpoint/2010/main" val="1657339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13520D-9D0F-4D2E-B34D-4B665524C7EE}"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CA142-7BAF-4EA9-A0F1-2F9439CAE787}" type="slidenum">
              <a:rPr lang="en-US" smtClean="0"/>
              <a:t>‹#›</a:t>
            </a:fld>
            <a:endParaRPr lang="en-US"/>
          </a:p>
        </p:txBody>
      </p:sp>
    </p:spTree>
    <p:extLst>
      <p:ext uri="{BB962C8B-B14F-4D97-AF65-F5344CB8AC3E}">
        <p14:creationId xmlns:p14="http://schemas.microsoft.com/office/powerpoint/2010/main" val="2349233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D13520D-9D0F-4D2E-B34D-4B665524C7EE}" type="datetimeFigureOut">
              <a:rPr lang="en-US" smtClean="0"/>
              <a:t>12/9/2021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C1CA142-7BAF-4EA9-A0F1-2F9439CAE787}" type="slidenum">
              <a:rPr lang="en-US" smtClean="0"/>
              <a:t>‹#›</a:t>
            </a:fld>
            <a:endParaRPr lang="en-US"/>
          </a:p>
        </p:txBody>
      </p:sp>
    </p:spTree>
    <p:extLst>
      <p:ext uri="{BB962C8B-B14F-4D97-AF65-F5344CB8AC3E}">
        <p14:creationId xmlns:p14="http://schemas.microsoft.com/office/powerpoint/2010/main" val="9490856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1CC7-DB52-4A2A-9A09-6ABDD0D52BB2}"/>
              </a:ext>
            </a:extLst>
          </p:cNvPr>
          <p:cNvSpPr>
            <a:spLocks noGrp="1"/>
          </p:cNvSpPr>
          <p:nvPr>
            <p:ph type="ctrTitle"/>
          </p:nvPr>
        </p:nvSpPr>
        <p:spPr/>
        <p:txBody>
          <a:bodyPr/>
          <a:lstStyle/>
          <a:p>
            <a:r>
              <a:rPr lang="en-US" dirty="0">
                <a:solidFill>
                  <a:schemeClr val="bg1">
                    <a:lumMod val="50000"/>
                    <a:lumOff val="50000"/>
                  </a:schemeClr>
                </a:solidFill>
                <a:latin typeface="Times New Roman" panose="02020603050405020304" pitchFamily="18" charset="0"/>
                <a:cs typeface="Times New Roman" panose="02020603050405020304" pitchFamily="18" charset="0"/>
              </a:rPr>
              <a:t>DataCamp case study project</a:t>
            </a:r>
          </a:p>
        </p:txBody>
      </p:sp>
      <p:sp>
        <p:nvSpPr>
          <p:cNvPr id="3" name="Subtitle 2">
            <a:extLst>
              <a:ext uri="{FF2B5EF4-FFF2-40B4-BE49-F238E27FC236}">
                <a16:creationId xmlns:a16="http://schemas.microsoft.com/office/drawing/2014/main" id="{B65CE402-F7DC-415C-878F-633AD2CA6827}"/>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Rental price predictor application for San Francisco</a:t>
            </a:r>
          </a:p>
          <a:p>
            <a:endParaRPr lang="en-US" dirty="0"/>
          </a:p>
        </p:txBody>
      </p:sp>
    </p:spTree>
    <p:extLst>
      <p:ext uri="{BB962C8B-B14F-4D97-AF65-F5344CB8AC3E}">
        <p14:creationId xmlns:p14="http://schemas.microsoft.com/office/powerpoint/2010/main" val="259001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49B576-0006-4461-BB12-FD8154B2EA62}"/>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solidFill>
                  <a:schemeClr val="tx1"/>
                </a:solidFill>
              </a:rPr>
              <a:t>THANK YOU</a:t>
            </a:r>
          </a:p>
        </p:txBody>
      </p:sp>
      <p:cxnSp>
        <p:nvCxnSpPr>
          <p:cNvPr id="9" name="Straight Connector 8">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889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D337-50A2-456C-9EB7-250312954660}"/>
              </a:ext>
            </a:extLst>
          </p:cNvPr>
          <p:cNvSpPr>
            <a:spLocks noGrp="1"/>
          </p:cNvSpPr>
          <p:nvPr>
            <p:ph type="title"/>
          </p:nvPr>
        </p:nvSpPr>
        <p:spPr/>
        <p:txBody>
          <a:bodyPr/>
          <a:lstStyle/>
          <a:p>
            <a:r>
              <a:rPr lang="en-US" dirty="0">
                <a:solidFill>
                  <a:schemeClr val="bg1">
                    <a:lumMod val="50000"/>
                    <a:lumOff val="50000"/>
                  </a:schemeClr>
                </a:solidFill>
              </a:rPr>
              <a:t>FACTS</a:t>
            </a:r>
          </a:p>
        </p:txBody>
      </p:sp>
      <p:sp>
        <p:nvSpPr>
          <p:cNvPr id="3" name="Content Placeholder 2">
            <a:extLst>
              <a:ext uri="{FF2B5EF4-FFF2-40B4-BE49-F238E27FC236}">
                <a16:creationId xmlns:a16="http://schemas.microsoft.com/office/drawing/2014/main" id="{2126DD3B-C950-4CAA-B7F5-ECC7B5D82C30}"/>
              </a:ext>
            </a:extLst>
          </p:cNvPr>
          <p:cNvSpPr>
            <a:spLocks noGrp="1"/>
          </p:cNvSpPr>
          <p:nvPr>
            <p:ph idx="1"/>
          </p:nvPr>
        </p:nvSpPr>
        <p:spPr/>
        <p:txBody>
          <a:bodyPr/>
          <a:lstStyle/>
          <a:p>
            <a:r>
              <a:rPr lang="en-US" sz="2400" b="0" i="0" dirty="0">
                <a:solidFill>
                  <a:schemeClr val="tx1"/>
                </a:solidFill>
                <a:effectLst/>
                <a:latin typeface="Times New Roman" panose="02020603050405020304" pitchFamily="18" charset="0"/>
                <a:cs typeface="Times New Roman" panose="02020603050405020304" pitchFamily="18" charset="0"/>
              </a:rPr>
              <a:t>Rents dropped 12% year over year during the summer of 2020 and were up 79% in first half of 2021 compared to the first half of 2020.</a:t>
            </a:r>
          </a:p>
          <a:p>
            <a:r>
              <a:rPr lang="en-US" sz="2400" b="0" i="0" dirty="0">
                <a:solidFill>
                  <a:schemeClr val="tx1"/>
                </a:solidFill>
                <a:effectLst/>
                <a:latin typeface="Times New Roman" panose="02020603050405020304" pitchFamily="18" charset="0"/>
                <a:cs typeface="Times New Roman" panose="02020603050405020304" pitchFamily="18" charset="0"/>
              </a:rPr>
              <a:t>Renter-occupied households account for 188,696 (or 52%) of San Francisco households, while owner-occupied households account for 173,658 (or 47%).</a:t>
            </a:r>
          </a:p>
          <a:p>
            <a:r>
              <a:rPr lang="en-US" sz="2400" b="0" i="0" dirty="0">
                <a:solidFill>
                  <a:schemeClr val="tx1"/>
                </a:solidFill>
                <a:effectLst/>
                <a:latin typeface="Times New Roman" panose="02020603050405020304" pitchFamily="18" charset="0"/>
                <a:cs typeface="Times New Roman" panose="02020603050405020304" pitchFamily="18" charset="0"/>
              </a:rPr>
              <a:t>San Francisco has a very large rental market just falling behind New York.</a:t>
            </a:r>
          </a:p>
          <a:p>
            <a:r>
              <a:rPr lang="en-US" sz="2400" b="0" i="0" dirty="0">
                <a:solidFill>
                  <a:schemeClr val="tx1"/>
                </a:solidFill>
                <a:effectLst/>
                <a:latin typeface="Times New Roman" panose="02020603050405020304" pitchFamily="18" charset="0"/>
                <a:cs typeface="Times New Roman" panose="02020603050405020304" pitchFamily="18" charset="0"/>
              </a:rPr>
              <a:t>The average rent for an </a:t>
            </a:r>
            <a:r>
              <a:rPr lang="en-US" sz="2400" b="0" i="0" u="none" strike="noStrike" dirty="0">
                <a:solidFill>
                  <a:schemeClr val="tx1"/>
                </a:solidFill>
                <a:effectLst/>
                <a:latin typeface="Times New Roman" panose="02020603050405020304" pitchFamily="18" charset="0"/>
                <a:cs typeface="Times New Roman" panose="02020603050405020304" pitchFamily="18" charset="0"/>
              </a:rPr>
              <a:t>apartment in San Francisco</a:t>
            </a:r>
            <a:r>
              <a:rPr lang="en-US" sz="2400" b="0" i="0" dirty="0">
                <a:solidFill>
                  <a:schemeClr val="tx1"/>
                </a:solidFill>
                <a:effectLst/>
                <a:latin typeface="Times New Roman" panose="02020603050405020304" pitchFamily="18" charset="0"/>
                <a:cs typeface="Times New Roman" panose="02020603050405020304" pitchFamily="18" charset="0"/>
              </a:rPr>
              <a:t> is $3,102 is lot less compared to 2018.</a:t>
            </a:r>
          </a:p>
          <a:p>
            <a:endParaRPr lang="en-US" b="0" i="0" dirty="0">
              <a:solidFill>
                <a:schemeClr val="tx1"/>
              </a:solidFill>
              <a:effectLst/>
              <a:latin typeface="Muli Regular"/>
            </a:endParaRPr>
          </a:p>
          <a:p>
            <a:endParaRPr lang="en-US" b="0" i="0" dirty="0">
              <a:solidFill>
                <a:schemeClr val="tx1"/>
              </a:solidFill>
              <a:effectLst/>
              <a:latin typeface="Muli Regular"/>
            </a:endParaRPr>
          </a:p>
          <a:p>
            <a:endParaRPr lang="en-US" dirty="0">
              <a:solidFill>
                <a:schemeClr val="tx1"/>
              </a:solidFill>
            </a:endParaRPr>
          </a:p>
        </p:txBody>
      </p:sp>
    </p:spTree>
    <p:extLst>
      <p:ext uri="{BB962C8B-B14F-4D97-AF65-F5344CB8AC3E}">
        <p14:creationId xmlns:p14="http://schemas.microsoft.com/office/powerpoint/2010/main" val="235983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1EDA-FAC8-4B82-A69D-1614B50C9489}"/>
              </a:ext>
            </a:extLst>
          </p:cNvPr>
          <p:cNvSpPr>
            <a:spLocks noGrp="1"/>
          </p:cNvSpPr>
          <p:nvPr>
            <p:ph type="title"/>
          </p:nvPr>
        </p:nvSpPr>
        <p:spPr/>
        <p:txBody>
          <a:bodyPr/>
          <a:lstStyle/>
          <a:p>
            <a:r>
              <a:rPr lang="en-US" dirty="0">
                <a:solidFill>
                  <a:schemeClr val="bg1">
                    <a:lumMod val="50000"/>
                    <a:lumOff val="50000"/>
                  </a:schemeClr>
                </a:solidFill>
              </a:rPr>
              <a:t>CASE STUDY</a:t>
            </a:r>
          </a:p>
        </p:txBody>
      </p:sp>
      <p:sp>
        <p:nvSpPr>
          <p:cNvPr id="3" name="Content Placeholder 2">
            <a:extLst>
              <a:ext uri="{FF2B5EF4-FFF2-40B4-BE49-F238E27FC236}">
                <a16:creationId xmlns:a16="http://schemas.microsoft.com/office/drawing/2014/main" id="{7582A657-DD79-4B87-841E-917CA8C011D2}"/>
              </a:ext>
            </a:extLst>
          </p:cNvPr>
          <p:cNvSpPr>
            <a:spLocks noGrp="1"/>
          </p:cNvSpPr>
          <p:nvPr>
            <p:ph idx="1"/>
          </p:nvPr>
        </p:nvSpPr>
        <p:spPr/>
        <p:txBody>
          <a:bodyPr>
            <a:normAutofit/>
          </a:bodyPr>
          <a:lstStyle/>
          <a:p>
            <a:r>
              <a:rPr lang="en-US" sz="2400" b="0" i="0" dirty="0">
                <a:solidFill>
                  <a:schemeClr val="tx1"/>
                </a:solidFill>
                <a:effectLst/>
                <a:latin typeface="Times New Roman" panose="02020603050405020304" pitchFamily="18" charset="0"/>
                <a:cs typeface="Times New Roman" panose="02020603050405020304" pitchFamily="18" charset="0"/>
              </a:rPr>
              <a:t>A housing rental company has hired you for a new project. They are interested in developing an application to help people estimate the money they could earn renting out their living space.</a:t>
            </a:r>
          </a:p>
          <a:p>
            <a:r>
              <a:rPr lang="en-US" sz="2400" b="0" i="0" dirty="0">
                <a:solidFill>
                  <a:schemeClr val="tx1"/>
                </a:solidFill>
                <a:effectLst/>
                <a:latin typeface="Times New Roman" panose="02020603050405020304" pitchFamily="18" charset="0"/>
                <a:cs typeface="Times New Roman" panose="02020603050405020304" pitchFamily="18" charset="0"/>
              </a:rPr>
              <a:t>The company has provided you with a dataset that includes details about each property rented, as well as the price charged per night. They want to avoid estimating prices that are more than 25 dollars off of the actual price, as this may discourage people.</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73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EC4-F8D7-4863-8056-415811F7E1B9}"/>
              </a:ext>
            </a:extLst>
          </p:cNvPr>
          <p:cNvSpPr>
            <a:spLocks noGrp="1"/>
          </p:cNvSpPr>
          <p:nvPr>
            <p:ph type="title"/>
          </p:nvPr>
        </p:nvSpPr>
        <p:spPr/>
        <p:txBody>
          <a:bodyPr>
            <a:normAutofit/>
          </a:bodyPr>
          <a:lstStyle/>
          <a:p>
            <a:r>
              <a:rPr lang="en-US" dirty="0">
                <a:solidFill>
                  <a:schemeClr val="bg1">
                    <a:lumMod val="50000"/>
                    <a:lumOff val="50000"/>
                  </a:schemeClr>
                </a:solidFill>
              </a:rPr>
              <a:t>METHODOLOGY</a:t>
            </a:r>
          </a:p>
        </p:txBody>
      </p:sp>
      <p:sp>
        <p:nvSpPr>
          <p:cNvPr id="3" name="Content Placeholder 2">
            <a:extLst>
              <a:ext uri="{FF2B5EF4-FFF2-40B4-BE49-F238E27FC236}">
                <a16:creationId xmlns:a16="http://schemas.microsoft.com/office/drawing/2014/main" id="{CB8088DB-FDDD-4B2E-A0A3-B9C95DACBCA6}"/>
              </a:ext>
            </a:extLst>
          </p:cNvPr>
          <p:cNvSpPr>
            <a:spLocks noGrp="1"/>
          </p:cNvSpPr>
          <p:nvPr>
            <p:ph idx="1"/>
          </p:nvPr>
        </p:nvSpPr>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There is a lot of features in the data which is unnecessary for our use case which is provided by the organization. We removed all unwanted data.</a:t>
            </a:r>
          </a:p>
          <a:p>
            <a:r>
              <a:rPr lang="en-US" sz="2400" dirty="0">
                <a:solidFill>
                  <a:schemeClr val="tx1"/>
                </a:solidFill>
                <a:latin typeface="Times New Roman" panose="02020603050405020304" pitchFamily="18" charset="0"/>
                <a:cs typeface="Times New Roman" panose="02020603050405020304" pitchFamily="18" charset="0"/>
              </a:rPr>
              <a:t>After cleaning the data, it finally has 2496 rows and 10 columns.</a:t>
            </a:r>
          </a:p>
          <a:p>
            <a:r>
              <a:rPr lang="en-US" sz="2400" dirty="0">
                <a:solidFill>
                  <a:schemeClr val="tx1"/>
                </a:solidFill>
                <a:latin typeface="Times New Roman" panose="02020603050405020304" pitchFamily="18" charset="0"/>
                <a:cs typeface="Times New Roman" panose="02020603050405020304" pitchFamily="18" charset="0"/>
              </a:rPr>
              <a:t>Different machine learning techniques were applied on the data to predict the rental price.</a:t>
            </a:r>
          </a:p>
          <a:p>
            <a:r>
              <a:rPr lang="en-US" sz="2400" dirty="0">
                <a:solidFill>
                  <a:schemeClr val="tx1"/>
                </a:solidFill>
                <a:latin typeface="Times New Roman" panose="02020603050405020304" pitchFamily="18" charset="0"/>
                <a:cs typeface="Times New Roman" panose="02020603050405020304" pitchFamily="18" charset="0"/>
              </a:rPr>
              <a:t>The final model comes within $23 of the real price. With the ability to explain 50% of the price variation.</a:t>
            </a:r>
          </a:p>
        </p:txBody>
      </p:sp>
    </p:spTree>
    <p:extLst>
      <p:ext uri="{BB962C8B-B14F-4D97-AF65-F5344CB8AC3E}">
        <p14:creationId xmlns:p14="http://schemas.microsoft.com/office/powerpoint/2010/main" val="1052459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6E9B5E-0072-4C36-8A04-33BF51B8F068}"/>
              </a:ext>
            </a:extLst>
          </p:cNvPr>
          <p:cNvSpPr>
            <a:spLocks noGrp="1"/>
          </p:cNvSpPr>
          <p:nvPr>
            <p:ph type="title"/>
          </p:nvPr>
        </p:nvSpPr>
        <p:spPr>
          <a:xfrm>
            <a:off x="913795" y="609600"/>
            <a:ext cx="3078749" cy="970450"/>
          </a:xfrm>
        </p:spPr>
        <p:txBody>
          <a:bodyPr anchor="b">
            <a:normAutofit/>
          </a:bodyPr>
          <a:lstStyle/>
          <a:p>
            <a:pPr algn="l"/>
            <a:r>
              <a:rPr lang="en-US" sz="2800" dirty="0">
                <a:ln>
                  <a:solidFill>
                    <a:srgbClr val="404040">
                      <a:alpha val="10000"/>
                    </a:srgbClr>
                  </a:solidFill>
                </a:ln>
                <a:solidFill>
                  <a:schemeClr val="tx1">
                    <a:lumMod val="50000"/>
                    <a:lumOff val="50000"/>
                  </a:schemeClr>
                </a:solidFill>
                <a:latin typeface="Times New Roman" panose="02020603050405020304" pitchFamily="18" charset="0"/>
                <a:cs typeface="Times New Roman" panose="02020603050405020304" pitchFamily="18" charset="0"/>
              </a:rPr>
              <a:t>No. of Bedrooms and their prices</a:t>
            </a:r>
          </a:p>
        </p:txBody>
      </p:sp>
      <p:sp>
        <p:nvSpPr>
          <p:cNvPr id="9" name="Content Placeholder 8">
            <a:extLst>
              <a:ext uri="{FF2B5EF4-FFF2-40B4-BE49-F238E27FC236}">
                <a16:creationId xmlns:a16="http://schemas.microsoft.com/office/drawing/2014/main" id="{40AA2DB0-6301-45B7-B8A2-023EE505023D}"/>
              </a:ext>
            </a:extLst>
          </p:cNvPr>
          <p:cNvSpPr>
            <a:spLocks noGrp="1"/>
          </p:cNvSpPr>
          <p:nvPr>
            <p:ph idx="1"/>
          </p:nvPr>
        </p:nvSpPr>
        <p:spPr>
          <a:xfrm>
            <a:off x="913795" y="1732449"/>
            <a:ext cx="3078749" cy="4482084"/>
          </a:xfrm>
        </p:spPr>
        <p:txBody>
          <a:bodyPr anchor="t">
            <a:normAutofit fontScale="92500" lnSpcReduction="20000"/>
          </a:bodyPr>
          <a:lstStyle/>
          <a:p>
            <a:pPr>
              <a:buClr>
                <a:srgbClr val="FEEA8D"/>
              </a:buClr>
            </a:pPr>
            <a:r>
              <a:rPr lang="en-US" sz="2400" dirty="0">
                <a:ln>
                  <a:solidFill>
                    <a:srgbClr val="404040">
                      <a:alpha val="10000"/>
                    </a:srgbClr>
                  </a:solidFill>
                </a:ln>
                <a:solidFill>
                  <a:schemeClr val="bg1"/>
                </a:solidFill>
                <a:latin typeface="Times New Roman" panose="02020603050405020304" pitchFamily="18" charset="0"/>
                <a:cs typeface="Times New Roman" panose="02020603050405020304" pitchFamily="18" charset="0"/>
              </a:rPr>
              <a:t>The most common type of rental is single bedroom.</a:t>
            </a:r>
          </a:p>
          <a:p>
            <a:pPr>
              <a:buClr>
                <a:srgbClr val="FEEA8D"/>
              </a:buClr>
            </a:pPr>
            <a:r>
              <a:rPr lang="en-US" sz="2400" dirty="0">
                <a:ln>
                  <a:solidFill>
                    <a:srgbClr val="404040">
                      <a:alpha val="10000"/>
                    </a:srgbClr>
                  </a:solidFill>
                </a:ln>
                <a:solidFill>
                  <a:schemeClr val="bg1"/>
                </a:solidFill>
                <a:latin typeface="Times New Roman" panose="02020603050405020304" pitchFamily="18" charset="0"/>
                <a:cs typeface="Times New Roman" panose="02020603050405020304" pitchFamily="18" charset="0"/>
              </a:rPr>
              <a:t>There are very less more than 3 bedroom houses.</a:t>
            </a:r>
          </a:p>
          <a:p>
            <a:pPr>
              <a:buClr>
                <a:srgbClr val="FEEA8D"/>
              </a:buClr>
            </a:pPr>
            <a:r>
              <a:rPr lang="en-US" sz="2400" dirty="0">
                <a:ln>
                  <a:solidFill>
                    <a:srgbClr val="404040">
                      <a:alpha val="10000"/>
                    </a:srgbClr>
                  </a:solidFill>
                </a:ln>
                <a:solidFill>
                  <a:schemeClr val="bg1"/>
                </a:solidFill>
                <a:latin typeface="Times New Roman" panose="02020603050405020304" pitchFamily="18" charset="0"/>
                <a:cs typeface="Times New Roman" panose="02020603050405020304" pitchFamily="18" charset="0"/>
              </a:rPr>
              <a:t>The increase in bedrooms is increase in rental price.</a:t>
            </a:r>
          </a:p>
          <a:p>
            <a:pPr>
              <a:buClr>
                <a:srgbClr val="FEEA8D"/>
              </a:buClr>
            </a:pPr>
            <a:r>
              <a:rPr lang="en-US" sz="2400" dirty="0">
                <a:ln>
                  <a:solidFill>
                    <a:srgbClr val="404040">
                      <a:alpha val="10000"/>
                    </a:srgbClr>
                  </a:solidFill>
                </a:ln>
                <a:solidFill>
                  <a:schemeClr val="bg1"/>
                </a:solidFill>
                <a:latin typeface="Times New Roman" panose="02020603050405020304" pitchFamily="18" charset="0"/>
                <a:cs typeface="Times New Roman" panose="02020603050405020304" pitchFamily="18" charset="0"/>
              </a:rPr>
              <a:t>The 2 bedroom houses has a minimum rental price (50$) and gradually increases.</a:t>
            </a:r>
          </a:p>
          <a:p>
            <a:pPr marL="36900" indent="0">
              <a:buClr>
                <a:srgbClr val="FEEA8D"/>
              </a:buClr>
              <a:buNone/>
            </a:pPr>
            <a:endParaRPr lang="en-US" sz="1600" dirty="0">
              <a:ln>
                <a:solidFill>
                  <a:srgbClr val="404040">
                    <a:alpha val="10000"/>
                  </a:srgbClr>
                </a:solidFill>
              </a:ln>
              <a:solidFill>
                <a:srgbClr val="DADADA"/>
              </a:solidFill>
            </a:endParaRPr>
          </a:p>
        </p:txBody>
      </p:sp>
      <p:pic>
        <p:nvPicPr>
          <p:cNvPr id="5" name="Content Placeholder 4" descr="Chart&#10;&#10;Description automatically generated">
            <a:extLst>
              <a:ext uri="{FF2B5EF4-FFF2-40B4-BE49-F238E27FC236}">
                <a16:creationId xmlns:a16="http://schemas.microsoft.com/office/drawing/2014/main" id="{011C471C-9073-4B30-BA84-BCAFA23A3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339" y="996297"/>
            <a:ext cx="6642193" cy="4865405"/>
          </a:xfrm>
          <a:prstGeom prst="rect">
            <a:avLst/>
          </a:prstGeom>
        </p:spPr>
      </p:pic>
    </p:spTree>
    <p:extLst>
      <p:ext uri="{BB962C8B-B14F-4D97-AF65-F5344CB8AC3E}">
        <p14:creationId xmlns:p14="http://schemas.microsoft.com/office/powerpoint/2010/main" val="267181774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3B4E9-E5EA-4C81-8461-BD89B2EAC012}"/>
              </a:ext>
            </a:extLst>
          </p:cNvPr>
          <p:cNvSpPr>
            <a:spLocks noGrp="1"/>
          </p:cNvSpPr>
          <p:nvPr>
            <p:ph type="title"/>
          </p:nvPr>
        </p:nvSpPr>
        <p:spPr>
          <a:xfrm>
            <a:off x="913795" y="609600"/>
            <a:ext cx="3078749" cy="970450"/>
          </a:xfrm>
        </p:spPr>
        <p:txBody>
          <a:bodyPr anchor="b">
            <a:normAutofit/>
          </a:bodyPr>
          <a:lstStyle/>
          <a:p>
            <a:pPr algn="l"/>
            <a:r>
              <a:rPr lang="en-US" sz="2800" dirty="0">
                <a:ln>
                  <a:solidFill>
                    <a:srgbClr val="404040">
                      <a:alpha val="10000"/>
                    </a:srgbClr>
                  </a:solidFill>
                </a:ln>
                <a:solidFill>
                  <a:schemeClr val="tx1">
                    <a:lumMod val="50000"/>
                    <a:lumOff val="50000"/>
                  </a:schemeClr>
                </a:solidFill>
                <a:latin typeface="Times New Roman" panose="02020603050405020304" pitchFamily="18" charset="0"/>
                <a:cs typeface="Times New Roman" panose="02020603050405020304" pitchFamily="18" charset="0"/>
              </a:rPr>
              <a:t>No. of Bathrooms and their prices</a:t>
            </a:r>
          </a:p>
        </p:txBody>
      </p:sp>
      <p:sp>
        <p:nvSpPr>
          <p:cNvPr id="9" name="Content Placeholder 8">
            <a:extLst>
              <a:ext uri="{FF2B5EF4-FFF2-40B4-BE49-F238E27FC236}">
                <a16:creationId xmlns:a16="http://schemas.microsoft.com/office/drawing/2014/main" id="{14942CFF-ADB5-44BA-907C-5C86C905B0AF}"/>
              </a:ext>
            </a:extLst>
          </p:cNvPr>
          <p:cNvSpPr>
            <a:spLocks noGrp="1"/>
          </p:cNvSpPr>
          <p:nvPr>
            <p:ph idx="1"/>
          </p:nvPr>
        </p:nvSpPr>
        <p:spPr>
          <a:xfrm>
            <a:off x="913795" y="1732449"/>
            <a:ext cx="3078749" cy="4482084"/>
          </a:xfrm>
        </p:spPr>
        <p:txBody>
          <a:bodyPr anchor="t">
            <a:normAutofit/>
          </a:bodyPr>
          <a:lstStyle/>
          <a:p>
            <a:r>
              <a:rPr lang="en-US" sz="2200" dirty="0">
                <a:ln>
                  <a:solidFill>
                    <a:srgbClr val="404040">
                      <a:alpha val="10000"/>
                    </a:srgbClr>
                  </a:solidFill>
                </a:ln>
                <a:solidFill>
                  <a:schemeClr val="bg1"/>
                </a:solidFill>
                <a:latin typeface="Times New Roman" panose="02020603050405020304" pitchFamily="18" charset="0"/>
                <a:cs typeface="Times New Roman" panose="02020603050405020304" pitchFamily="18" charset="0"/>
              </a:rPr>
              <a:t>Here the greater number of bathrooms doesn’t really increase the price.</a:t>
            </a:r>
          </a:p>
          <a:p>
            <a:r>
              <a:rPr lang="en-US" sz="2200" dirty="0">
                <a:ln>
                  <a:solidFill>
                    <a:srgbClr val="404040">
                      <a:alpha val="10000"/>
                    </a:srgbClr>
                  </a:solidFill>
                </a:ln>
                <a:solidFill>
                  <a:schemeClr val="bg1"/>
                </a:solidFill>
                <a:latin typeface="Times New Roman" panose="02020603050405020304" pitchFamily="18" charset="0"/>
                <a:cs typeface="Times New Roman" panose="02020603050405020304" pitchFamily="18" charset="0"/>
              </a:rPr>
              <a:t>Because it might be a sharing room and people need to share those Bathrooms.</a:t>
            </a:r>
          </a:p>
          <a:p>
            <a:r>
              <a:rPr lang="en-US" sz="2200" dirty="0">
                <a:ln>
                  <a:solidFill>
                    <a:srgbClr val="404040">
                      <a:alpha val="10000"/>
                    </a:srgbClr>
                  </a:solidFill>
                </a:ln>
                <a:solidFill>
                  <a:schemeClr val="bg1"/>
                </a:solidFill>
                <a:latin typeface="Times New Roman" panose="02020603050405020304" pitchFamily="18" charset="0"/>
                <a:cs typeface="Times New Roman" panose="02020603050405020304" pitchFamily="18" charset="0"/>
              </a:rPr>
              <a:t>Again, the most common type is having 1 bathroom.</a:t>
            </a:r>
          </a:p>
        </p:txBody>
      </p:sp>
      <p:pic>
        <p:nvPicPr>
          <p:cNvPr id="5" name="Content Placeholder 4" descr="Chart, scatter chart&#10;&#10;Description automatically generated">
            <a:extLst>
              <a:ext uri="{FF2B5EF4-FFF2-40B4-BE49-F238E27FC236}">
                <a16:creationId xmlns:a16="http://schemas.microsoft.com/office/drawing/2014/main" id="{C8E269D1-680B-4185-927F-D2F81BAD98FD}"/>
              </a:ext>
            </a:extLst>
          </p:cNvPr>
          <p:cNvPicPr>
            <a:picLocks noChangeAspect="1"/>
          </p:cNvPicPr>
          <p:nvPr/>
        </p:nvPicPr>
        <p:blipFill rotWithShape="1">
          <a:blip r:embed="rId2">
            <a:extLst>
              <a:ext uri="{28A0092B-C50C-407E-A947-70E740481C1C}">
                <a14:useLocalDpi xmlns:a14="http://schemas.microsoft.com/office/drawing/2010/main" val="0"/>
              </a:ext>
            </a:extLst>
          </a:blip>
          <a:srcRect r="10423" b="1"/>
          <a:stretch/>
        </p:blipFill>
        <p:spPr>
          <a:xfrm>
            <a:off x="5165813" y="643466"/>
            <a:ext cx="6123244" cy="5571067"/>
          </a:xfrm>
          <a:prstGeom prst="rect">
            <a:avLst/>
          </a:prstGeom>
        </p:spPr>
      </p:pic>
    </p:spTree>
    <p:extLst>
      <p:ext uri="{BB962C8B-B14F-4D97-AF65-F5344CB8AC3E}">
        <p14:creationId xmlns:p14="http://schemas.microsoft.com/office/powerpoint/2010/main" val="223048672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31D9AF-9AB4-4532-A670-BF8D4D74DB10}"/>
              </a:ext>
            </a:extLst>
          </p:cNvPr>
          <p:cNvSpPr>
            <a:spLocks noGrp="1"/>
          </p:cNvSpPr>
          <p:nvPr>
            <p:ph type="title"/>
          </p:nvPr>
        </p:nvSpPr>
        <p:spPr>
          <a:xfrm>
            <a:off x="913795" y="609600"/>
            <a:ext cx="3078749" cy="970450"/>
          </a:xfrm>
        </p:spPr>
        <p:txBody>
          <a:bodyPr anchor="b">
            <a:normAutofit/>
          </a:bodyPr>
          <a:lstStyle/>
          <a:p>
            <a:pPr algn="l"/>
            <a:r>
              <a:rPr lang="en-US" sz="2800" dirty="0">
                <a:ln>
                  <a:solidFill>
                    <a:srgbClr val="404040">
                      <a:alpha val="10000"/>
                    </a:srgbClr>
                  </a:solidFill>
                </a:ln>
                <a:solidFill>
                  <a:schemeClr val="tx1">
                    <a:lumMod val="50000"/>
                    <a:lumOff val="50000"/>
                  </a:schemeClr>
                </a:solidFill>
              </a:rPr>
              <a:t>Type of Rooms and their prices</a:t>
            </a:r>
          </a:p>
        </p:txBody>
      </p:sp>
      <p:sp>
        <p:nvSpPr>
          <p:cNvPr id="9" name="Content Placeholder 8">
            <a:extLst>
              <a:ext uri="{FF2B5EF4-FFF2-40B4-BE49-F238E27FC236}">
                <a16:creationId xmlns:a16="http://schemas.microsoft.com/office/drawing/2014/main" id="{8C9A0119-E40F-48BF-A099-ED5EEE9E6AF7}"/>
              </a:ext>
            </a:extLst>
          </p:cNvPr>
          <p:cNvSpPr>
            <a:spLocks noGrp="1"/>
          </p:cNvSpPr>
          <p:nvPr>
            <p:ph idx="1"/>
          </p:nvPr>
        </p:nvSpPr>
        <p:spPr>
          <a:xfrm>
            <a:off x="913795" y="1732449"/>
            <a:ext cx="3078749" cy="4482084"/>
          </a:xfrm>
        </p:spPr>
        <p:txBody>
          <a:bodyPr anchor="t">
            <a:normAutofit/>
          </a:bodyPr>
          <a:lstStyle/>
          <a:p>
            <a:r>
              <a:rPr lang="en-US" sz="2200" dirty="0">
                <a:ln>
                  <a:solidFill>
                    <a:srgbClr val="404040">
                      <a:alpha val="10000"/>
                    </a:srgbClr>
                  </a:solidFill>
                </a:ln>
                <a:solidFill>
                  <a:schemeClr val="bg1"/>
                </a:solidFill>
                <a:latin typeface="Times New Roman" panose="02020603050405020304" pitchFamily="18" charset="0"/>
                <a:cs typeface="Times New Roman" panose="02020603050405020304" pitchFamily="18" charset="0"/>
              </a:rPr>
              <a:t>We can clearly say that private room is more costly than shared rooms.</a:t>
            </a:r>
          </a:p>
          <a:p>
            <a:r>
              <a:rPr lang="en-US" sz="2200" dirty="0">
                <a:ln>
                  <a:solidFill>
                    <a:srgbClr val="404040">
                      <a:alpha val="10000"/>
                    </a:srgbClr>
                  </a:solidFill>
                </a:ln>
                <a:solidFill>
                  <a:schemeClr val="bg1"/>
                </a:solidFill>
                <a:latin typeface="Times New Roman" panose="02020603050405020304" pitchFamily="18" charset="0"/>
                <a:cs typeface="Times New Roman" panose="02020603050405020304" pitchFamily="18" charset="0"/>
              </a:rPr>
              <a:t>Shared room maximum price is nearly half compared to private room.</a:t>
            </a:r>
          </a:p>
        </p:txBody>
      </p:sp>
      <p:pic>
        <p:nvPicPr>
          <p:cNvPr id="5" name="Content Placeholder 4" descr="Chart, box and whisker chart&#10;&#10;Description automatically generated">
            <a:extLst>
              <a:ext uri="{FF2B5EF4-FFF2-40B4-BE49-F238E27FC236}">
                <a16:creationId xmlns:a16="http://schemas.microsoft.com/office/drawing/2014/main" id="{A5680E0C-9362-4C05-BAAC-3F4AD7A28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339" y="1361617"/>
            <a:ext cx="6642193" cy="4134764"/>
          </a:xfrm>
          <a:prstGeom prst="rect">
            <a:avLst/>
          </a:prstGeom>
        </p:spPr>
      </p:pic>
    </p:spTree>
    <p:extLst>
      <p:ext uri="{BB962C8B-B14F-4D97-AF65-F5344CB8AC3E}">
        <p14:creationId xmlns:p14="http://schemas.microsoft.com/office/powerpoint/2010/main" val="138000351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914B47-9C5A-4075-AB58-7DF003E7F1E6}"/>
              </a:ext>
            </a:extLst>
          </p:cNvPr>
          <p:cNvSpPr>
            <a:spLocks noGrp="1"/>
          </p:cNvSpPr>
          <p:nvPr>
            <p:ph type="title"/>
          </p:nvPr>
        </p:nvSpPr>
        <p:spPr>
          <a:xfrm>
            <a:off x="913795" y="609600"/>
            <a:ext cx="3078749" cy="970450"/>
          </a:xfrm>
        </p:spPr>
        <p:txBody>
          <a:bodyPr anchor="b">
            <a:normAutofit/>
          </a:bodyPr>
          <a:lstStyle/>
          <a:p>
            <a:pPr algn="l"/>
            <a:r>
              <a:rPr lang="en-US" sz="2800" dirty="0">
                <a:ln>
                  <a:solidFill>
                    <a:srgbClr val="404040">
                      <a:alpha val="10000"/>
                    </a:srgbClr>
                  </a:solidFill>
                </a:ln>
                <a:solidFill>
                  <a:schemeClr val="tx1">
                    <a:lumMod val="50000"/>
                    <a:lumOff val="50000"/>
                  </a:schemeClr>
                </a:solidFill>
              </a:rPr>
              <a:t>FINAL RESULTS</a:t>
            </a:r>
          </a:p>
        </p:txBody>
      </p:sp>
      <p:sp>
        <p:nvSpPr>
          <p:cNvPr id="9" name="Content Placeholder 8">
            <a:extLst>
              <a:ext uri="{FF2B5EF4-FFF2-40B4-BE49-F238E27FC236}">
                <a16:creationId xmlns:a16="http://schemas.microsoft.com/office/drawing/2014/main" id="{36061672-98E8-4878-BABE-C91A8351DA6A}"/>
              </a:ext>
            </a:extLst>
          </p:cNvPr>
          <p:cNvSpPr>
            <a:spLocks noGrp="1"/>
          </p:cNvSpPr>
          <p:nvPr>
            <p:ph idx="1"/>
          </p:nvPr>
        </p:nvSpPr>
        <p:spPr>
          <a:xfrm>
            <a:off x="913795" y="1732449"/>
            <a:ext cx="3078749" cy="4058751"/>
          </a:xfrm>
        </p:spPr>
        <p:txBody>
          <a:bodyPr anchor="t">
            <a:noAutofit/>
          </a:bodyPr>
          <a:lstStyle/>
          <a:p>
            <a:pPr>
              <a:lnSpc>
                <a:spcPct val="90000"/>
              </a:lnSpc>
            </a:pPr>
            <a:r>
              <a:rPr lang="en-US" sz="1600" dirty="0">
                <a:ln>
                  <a:solidFill>
                    <a:srgbClr val="404040">
                      <a:alpha val="10000"/>
                    </a:srgbClr>
                  </a:solidFill>
                </a:ln>
                <a:solidFill>
                  <a:schemeClr val="bg1"/>
                </a:solidFill>
                <a:latin typeface="Times New Roman" panose="02020603050405020304" pitchFamily="18" charset="0"/>
                <a:cs typeface="Times New Roman" panose="02020603050405020304" pitchFamily="18" charset="0"/>
              </a:rPr>
              <a:t>When a property is rented for a short period of time, the rental revenue is higher.</a:t>
            </a:r>
          </a:p>
          <a:p>
            <a:pPr>
              <a:lnSpc>
                <a:spcPct val="90000"/>
              </a:lnSpc>
            </a:pPr>
            <a:r>
              <a:rPr lang="en-US" sz="1600" dirty="0">
                <a:ln>
                  <a:solidFill>
                    <a:srgbClr val="404040">
                      <a:alpha val="10000"/>
                    </a:srgbClr>
                  </a:solidFill>
                </a:ln>
                <a:solidFill>
                  <a:schemeClr val="bg1"/>
                </a:solidFill>
                <a:latin typeface="Times New Roman" panose="02020603050405020304" pitchFamily="18" charset="0"/>
                <a:cs typeface="Times New Roman" panose="02020603050405020304" pitchFamily="18" charset="0"/>
              </a:rPr>
              <a:t>Closer proximity to the city center guarantees more rental income.</a:t>
            </a:r>
          </a:p>
          <a:p>
            <a:pPr>
              <a:lnSpc>
                <a:spcPct val="90000"/>
              </a:lnSpc>
            </a:pPr>
            <a:r>
              <a:rPr lang="en-US" sz="1600" dirty="0">
                <a:ln>
                  <a:solidFill>
                    <a:srgbClr val="404040">
                      <a:alpha val="10000"/>
                    </a:srgbClr>
                  </a:solidFill>
                </a:ln>
                <a:solidFill>
                  <a:schemeClr val="bg1"/>
                </a:solidFill>
                <a:latin typeface="Times New Roman" panose="02020603050405020304" pitchFamily="18" charset="0"/>
                <a:cs typeface="Times New Roman" panose="02020603050405020304" pitchFamily="18" charset="0"/>
              </a:rPr>
              <a:t>Short-term rentals are more profitable.</a:t>
            </a:r>
          </a:p>
          <a:p>
            <a:pPr>
              <a:lnSpc>
                <a:spcPct val="90000"/>
              </a:lnSpc>
            </a:pPr>
            <a:r>
              <a:rPr lang="en-US" sz="1600" dirty="0">
                <a:ln>
                  <a:solidFill>
                    <a:srgbClr val="404040">
                      <a:alpha val="10000"/>
                    </a:srgbClr>
                  </a:solidFill>
                </a:ln>
                <a:solidFill>
                  <a:schemeClr val="bg1"/>
                </a:solidFill>
                <a:latin typeface="Times New Roman" panose="02020603050405020304" pitchFamily="18" charset="0"/>
                <a:cs typeface="Times New Roman" panose="02020603050405020304" pitchFamily="18" charset="0"/>
              </a:rPr>
              <a:t>The rent for a listing with a large number of bedrooms is greater.</a:t>
            </a:r>
          </a:p>
          <a:p>
            <a:pPr>
              <a:lnSpc>
                <a:spcPct val="90000"/>
              </a:lnSpc>
            </a:pPr>
            <a:r>
              <a:rPr lang="en-US" sz="1600" dirty="0">
                <a:ln>
                  <a:solidFill>
                    <a:srgbClr val="404040">
                      <a:alpha val="10000"/>
                    </a:srgbClr>
                  </a:solidFill>
                </a:ln>
                <a:solidFill>
                  <a:schemeClr val="bg1"/>
                </a:solidFill>
                <a:latin typeface="Times New Roman" panose="02020603050405020304" pitchFamily="18" charset="0"/>
                <a:cs typeface="Times New Roman" panose="02020603050405020304" pitchFamily="18" charset="0"/>
              </a:rPr>
              <a:t>Surprisingly, shared rooms are more expensive, possibly due to the rental quality.</a:t>
            </a:r>
          </a:p>
          <a:p>
            <a:pPr>
              <a:lnSpc>
                <a:spcPct val="90000"/>
              </a:lnSpc>
            </a:pPr>
            <a:r>
              <a:rPr lang="en-US" sz="1600" dirty="0">
                <a:ln>
                  <a:solidFill>
                    <a:srgbClr val="404040">
                      <a:alpha val="10000"/>
                    </a:srgbClr>
                  </a:solidFill>
                </a:ln>
                <a:solidFill>
                  <a:schemeClr val="bg1"/>
                </a:solidFill>
                <a:latin typeface="Times New Roman" panose="02020603050405020304" pitchFamily="18" charset="0"/>
                <a:cs typeface="Times New Roman" panose="02020603050405020304" pitchFamily="18" charset="0"/>
              </a:rPr>
              <a:t>The most expensive sort of renting is a condominium.</a:t>
            </a:r>
          </a:p>
          <a:p>
            <a:pPr>
              <a:lnSpc>
                <a:spcPct val="90000"/>
              </a:lnSpc>
            </a:pPr>
            <a:endParaRPr lang="en-US" sz="1600" dirty="0">
              <a:ln>
                <a:solidFill>
                  <a:srgbClr val="404040">
                    <a:alpha val="10000"/>
                  </a:srgbClr>
                </a:solidFill>
              </a:ln>
              <a:solidFill>
                <a:schemeClr val="bg1"/>
              </a:solidFill>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CEDAE904-BA0C-454F-BAC1-BEA4A79BDC88}"/>
              </a:ext>
            </a:extLst>
          </p:cNvPr>
          <p:cNvPicPr>
            <a:picLocks noChangeAspect="1"/>
          </p:cNvPicPr>
          <p:nvPr/>
        </p:nvPicPr>
        <p:blipFill rotWithShape="1">
          <a:blip r:embed="rId2">
            <a:extLst>
              <a:ext uri="{28A0092B-C50C-407E-A947-70E740481C1C}">
                <a14:useLocalDpi xmlns:a14="http://schemas.microsoft.com/office/drawing/2010/main" val="0"/>
              </a:ext>
            </a:extLst>
          </a:blip>
          <a:srcRect l="8980" r="2" b="2"/>
          <a:stretch/>
        </p:blipFill>
        <p:spPr>
          <a:xfrm>
            <a:off x="5120640" y="1438367"/>
            <a:ext cx="5676236" cy="3835300"/>
          </a:xfrm>
          <a:prstGeom prst="rect">
            <a:avLst/>
          </a:prstGeom>
        </p:spPr>
      </p:pic>
    </p:spTree>
    <p:extLst>
      <p:ext uri="{BB962C8B-B14F-4D97-AF65-F5344CB8AC3E}">
        <p14:creationId xmlns:p14="http://schemas.microsoft.com/office/powerpoint/2010/main" val="126377918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9DAF-B553-4565-916D-8CE7667D5F0C}"/>
              </a:ext>
            </a:extLst>
          </p:cNvPr>
          <p:cNvSpPr>
            <a:spLocks noGrp="1"/>
          </p:cNvSpPr>
          <p:nvPr>
            <p:ph type="title"/>
          </p:nvPr>
        </p:nvSpPr>
        <p:spPr/>
        <p:txBody>
          <a:bodyPr>
            <a:normAutofit/>
          </a:bodyPr>
          <a:lstStyle/>
          <a:p>
            <a:r>
              <a:rPr lang="en-US" dirty="0">
                <a:solidFill>
                  <a:schemeClr val="bg1">
                    <a:lumMod val="50000"/>
                    <a:lumOff val="50000"/>
                  </a:schemeClr>
                </a:solidFill>
              </a:rPr>
              <a:t>CONCLUSION</a:t>
            </a:r>
          </a:p>
        </p:txBody>
      </p:sp>
      <p:sp>
        <p:nvSpPr>
          <p:cNvPr id="3" name="Content Placeholder 2">
            <a:extLst>
              <a:ext uri="{FF2B5EF4-FFF2-40B4-BE49-F238E27FC236}">
                <a16:creationId xmlns:a16="http://schemas.microsoft.com/office/drawing/2014/main" id="{531C1F17-3505-45F1-AA08-D0BB46F26A48}"/>
              </a:ext>
            </a:extLst>
          </p:cNvPr>
          <p:cNvSpPr>
            <a:spLocks noGrp="1"/>
          </p:cNvSpPr>
          <p:nvPr>
            <p:ph idx="1"/>
          </p:nvPr>
        </p:nvSpPr>
        <p:spPr/>
        <p:txBody>
          <a:bodyPr/>
          <a:lstStyle/>
          <a:p>
            <a:pPr algn="l"/>
            <a:r>
              <a:rPr lang="en-US" b="1" i="0" dirty="0">
                <a:solidFill>
                  <a:schemeClr val="tx1"/>
                </a:solidFill>
                <a:effectLst/>
                <a:latin typeface="-apple-system"/>
              </a:rPr>
              <a:t>The location of your property does have an impact on rental income.</a:t>
            </a:r>
          </a:p>
          <a:p>
            <a:pPr algn="l"/>
            <a:r>
              <a:rPr lang="en-US" b="1" i="0" dirty="0">
                <a:solidFill>
                  <a:schemeClr val="tx1"/>
                </a:solidFill>
                <a:effectLst/>
                <a:latin typeface="-apple-system"/>
              </a:rPr>
              <a:t>In the near run, location is the most important factor in determining rental pricing.</a:t>
            </a:r>
          </a:p>
          <a:p>
            <a:pPr algn="l"/>
            <a:r>
              <a:rPr lang="en-US" b="1" i="0" dirty="0">
                <a:solidFill>
                  <a:schemeClr val="tx1"/>
                </a:solidFill>
                <a:effectLst/>
                <a:latin typeface="-apple-system"/>
              </a:rPr>
              <a:t>Condo owners might anticipate a boost in rental income.</a:t>
            </a:r>
          </a:p>
          <a:p>
            <a:pPr algn="l"/>
            <a:r>
              <a:rPr lang="en-US" b="1" i="0" dirty="0">
                <a:solidFill>
                  <a:schemeClr val="tx1"/>
                </a:solidFill>
                <a:effectLst/>
                <a:latin typeface="-apple-system"/>
              </a:rPr>
              <a:t>If your property is closer to the city's center, you can charge more.</a:t>
            </a:r>
          </a:p>
          <a:p>
            <a:pPr marL="36900" indent="0">
              <a:buNone/>
            </a:pPr>
            <a:endParaRPr lang="en-US" dirty="0"/>
          </a:p>
        </p:txBody>
      </p:sp>
    </p:spTree>
    <p:extLst>
      <p:ext uri="{BB962C8B-B14F-4D97-AF65-F5344CB8AC3E}">
        <p14:creationId xmlns:p14="http://schemas.microsoft.com/office/powerpoint/2010/main" val="1122319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72</TotalTime>
  <Words>530</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Calisto MT</vt:lpstr>
      <vt:lpstr>Muli Regular</vt:lpstr>
      <vt:lpstr>Times New Roman</vt:lpstr>
      <vt:lpstr>Wingdings 2</vt:lpstr>
      <vt:lpstr>Slate</vt:lpstr>
      <vt:lpstr>DataCamp case study project</vt:lpstr>
      <vt:lpstr>FACTS</vt:lpstr>
      <vt:lpstr>CASE STUDY</vt:lpstr>
      <vt:lpstr>METHODOLOGY</vt:lpstr>
      <vt:lpstr>No. of Bedrooms and their prices</vt:lpstr>
      <vt:lpstr>No. of Bathrooms and their prices</vt:lpstr>
      <vt:lpstr>Type of Rooms and their prices</vt:lpstr>
      <vt:lpstr>FINAL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DataCamp case study project</dc:title>
  <dc:creator>Tirupathi Mukesh</dc:creator>
  <cp:lastModifiedBy>Tirupathi Mukesh</cp:lastModifiedBy>
  <cp:revision>3</cp:revision>
  <dcterms:created xsi:type="dcterms:W3CDTF">2021-12-09T00:35:00Z</dcterms:created>
  <dcterms:modified xsi:type="dcterms:W3CDTF">2021-12-09T01:47:55Z</dcterms:modified>
</cp:coreProperties>
</file>