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058830d6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058830d6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058830d6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058830d6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058830d6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058830d6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03185b39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03185b39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03185b39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03185b39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058830d6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058830d6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058830d6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058830d6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058830d6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058830d6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058830d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058830d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058830d6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058830d6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058830d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058830d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17725"/>
            <a:ext cx="8520600" cy="177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 u="sng">
                <a:solidFill>
                  <a:schemeClr val="lt1"/>
                </a:solidFill>
              </a:rPr>
              <a:t>PUBLIC TRANSPORT</a:t>
            </a:r>
            <a:endParaRPr sz="4000" b="1" i="1" u="sng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 u="sng">
                <a:solidFill>
                  <a:schemeClr val="lt1"/>
                </a:solidFill>
              </a:rPr>
              <a:t> OPTIMIZATION</a:t>
            </a:r>
            <a:endParaRPr sz="4000" b="1" i="1" u="sng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75963"/>
            <a:ext cx="8520600" cy="618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PHASE 3: DEVELOPMENT PART-1</a:t>
            </a: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056116" y="216065"/>
            <a:ext cx="6489743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"ultrasonic2:GND"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"esp:GND.2"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"v93.61"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"h255.99"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"v-19.13"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"h1.42"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"ultrasonic2:VCC"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"esp:VIN"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"v111.32"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"h288.11"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"v-26.93"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"ultrasonic2:ECHO"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"esp:D14"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"v97.15"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"h262.44"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"v-53.14"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"ultrasonic2:TRIG"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"esp:D15"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"v102.11"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"h397.16"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"v-36.14"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"led1:C"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"esp:GND.1"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"v7.36"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"h195.18"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"v-106.29"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"led1:A"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"esp:D22"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"v0.98"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"h178.81"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"v-149.51"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{}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311700" y="22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DEVICE :</a:t>
            </a:r>
            <a:endParaRPr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200" y="913825"/>
            <a:ext cx="7323600" cy="39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000" b="1" i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5675871" y="2902690"/>
            <a:ext cx="3336324" cy="135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-US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MUKESH C</a:t>
            </a:r>
            <a:endParaRPr lang="en-IN" sz="1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4226211040</a:t>
            </a:r>
            <a:r>
              <a:rPr lang="en-US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UNIVERSITY COLLEGE OF   ENGINEERING,PANRUTI.</a:t>
            </a:r>
            <a:endParaRPr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417750" y="1644875"/>
            <a:ext cx="834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solidFill>
                  <a:srgbClr val="0070C0"/>
                </a:solidFill>
              </a:rPr>
              <a:t>THESE CODE AND DIAGRAM ARE INCLUDED IN PHASE 3 : PUBLIC TRANSPORT OPTIMIZATION SYSTEM.</a:t>
            </a:r>
            <a:endParaRPr sz="125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D7FBF-61B7-9D93-EEF6-8F83B370F71E}"/>
              </a:ext>
            </a:extLst>
          </p:cNvPr>
          <p:cNvSpPr txBox="1"/>
          <p:nvPr/>
        </p:nvSpPr>
        <p:spPr>
          <a:xfrm>
            <a:off x="4662791" y="2497643"/>
            <a:ext cx="4572000" cy="405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 u="sng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PRESENTED BY 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2223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:</a:t>
            </a:r>
            <a:endParaRPr sz="272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43504" y="860975"/>
            <a:ext cx="8585165" cy="3773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r>
              <a:rPr lang="en" sz="1950" b="1" i="1" dirty="0">
                <a:solidFill>
                  <a:srgbClr val="002060"/>
                </a:solidFill>
              </a:rPr>
              <a:t>I</a:t>
            </a:r>
            <a:r>
              <a:rPr lang="en" sz="1750" b="1" i="1" dirty="0">
                <a:solidFill>
                  <a:srgbClr val="002060"/>
                </a:solidFill>
              </a:rPr>
              <a:t>nternet of Things (IoT) is a platform that the device used to be smart, everyday is processed to be smarter, and every day communication becomes more informative.</a:t>
            </a:r>
          </a:p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endParaRPr sz="1750" b="1" i="1" dirty="0">
              <a:solidFill>
                <a:schemeClr val="accent3"/>
              </a:solidFill>
            </a:endParaRPr>
          </a:p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r>
              <a:rPr lang="en" sz="1750" b="1" i="1" dirty="0">
                <a:solidFill>
                  <a:srgbClr val="002060"/>
                </a:solidFill>
              </a:rPr>
              <a:t>IoT is still growing and continues to be researched by some researchers. Various models, platforms and applications are proposed and designed in such a way as to benefit society.</a:t>
            </a:r>
          </a:p>
          <a:p>
            <a:pPr marL="104775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None/>
            </a:pPr>
            <a:r>
              <a:rPr lang="en" sz="1750" b="1" i="1" dirty="0">
                <a:solidFill>
                  <a:srgbClr val="002060"/>
                </a:solidFill>
              </a:rPr>
              <a:t> </a:t>
            </a:r>
            <a:endParaRPr sz="1750" b="1" i="1" dirty="0">
              <a:solidFill>
                <a:srgbClr val="002060"/>
              </a:solidFill>
            </a:endParaRPr>
          </a:p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r>
              <a:rPr lang="en" sz="1750" b="1" i="1" dirty="0">
                <a:solidFill>
                  <a:srgbClr val="002060"/>
                </a:solidFill>
              </a:rPr>
              <a:t>This paper was developed using the systematic literature review (SLR) method by conducting surveys on issues oriented towards the utilization of IoT related to the development of intelligent public transport. </a:t>
            </a:r>
          </a:p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endParaRPr sz="1750" b="1" i="1" dirty="0">
              <a:solidFill>
                <a:srgbClr val="002060"/>
              </a:solidFill>
            </a:endParaRPr>
          </a:p>
          <a:p>
            <a:pPr marL="457200" lvl="0" indent="-352425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50"/>
              <a:buChar char="❏"/>
            </a:pPr>
            <a:r>
              <a:rPr lang="en" sz="1750" b="1" i="1" dirty="0">
                <a:solidFill>
                  <a:srgbClr val="002060"/>
                </a:solidFill>
              </a:rPr>
              <a:t>The architecture presented proposes solving real-life problems by building and disseminating powerful ideas. The purpose of this study is to explore application of IoT on public transport. </a:t>
            </a:r>
            <a:endParaRPr sz="205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68859" y="117300"/>
            <a:ext cx="8520600" cy="401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SCRIPT :</a:t>
            </a:r>
            <a:endParaRPr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756543" y="626132"/>
            <a:ext cx="7662527" cy="4341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BLYNK_TEMPLATE_ID 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"TMPL26V4fGv5q"</a:t>
            </a:r>
            <a:endParaRPr sz="1200" b="1" dirty="0">
              <a:solidFill>
                <a:srgbClr val="A31515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BLYNK_TEMPLATE_NAME 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"Test"</a:t>
            </a:r>
            <a:endParaRPr sz="1200" b="1" dirty="0">
              <a:solidFill>
                <a:srgbClr val="A31515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BLYNK_AUTH_TOKEN 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"XEHxNF_Ur1Nt2p7wB5B20dNI1ZUwj34P"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#include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&lt;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WiFi.h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</a:t>
            </a:r>
            <a:endParaRPr sz="1200" b="1" dirty="0">
              <a:solidFill>
                <a:srgbClr val="0000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#include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&lt;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WiFiClient.h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</a:t>
            </a:r>
            <a:endParaRPr sz="1200" b="1" dirty="0">
              <a:solidFill>
                <a:srgbClr val="0000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#include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&lt;</a:t>
            </a:r>
            <a:r>
              <a:rPr lang="en" sz="1200" b="1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BlynkSimpleEsp32.h</a:t>
            </a: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duration1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distance1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duration2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distance2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dis1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dis2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dis_new1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dis_new2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entered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left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int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inside =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LED </a:t>
            </a:r>
            <a:r>
              <a:rPr lang="en" sz="1200" b="1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2</a:t>
            </a:r>
            <a:endParaRPr sz="1200" b="1" dirty="0">
              <a:solidFill>
                <a:srgbClr val="098658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SzPts val="151"/>
              <a:buNone/>
            </a:pPr>
            <a:endParaRPr sz="1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568411" y="140043"/>
            <a:ext cx="8147222" cy="448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PIN_TRIG1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PIN_ECHO1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PIN_TRIG2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PIN_ECHO2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BlynkTimer timer;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auth[] = BLYNK_AUTH_TOKEN;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ssid[] =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"Wokwi-GUEST"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lang="en" sz="1200" b="1" dirty="0">
                <a:solidFill>
                  <a:srgbClr val="727C81"/>
                </a:solidFill>
                <a:latin typeface="Courier New"/>
                <a:ea typeface="Courier New"/>
                <a:cs typeface="Courier New"/>
                <a:sym typeface="Courier New"/>
              </a:rPr>
              <a:t>// your network SSID (name)</a:t>
            </a:r>
            <a:endParaRPr sz="1200" b="1" dirty="0">
              <a:solidFill>
                <a:srgbClr val="727C8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pass[] =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BLYNK_PRINT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get_distance1()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727C81"/>
                </a:solidFill>
                <a:latin typeface="Courier New"/>
                <a:ea typeface="Courier New"/>
                <a:cs typeface="Courier New"/>
                <a:sym typeface="Courier New"/>
              </a:rPr>
              <a:t>// Start a new measurement:</a:t>
            </a:r>
            <a:endParaRPr sz="1200" b="1" dirty="0">
              <a:solidFill>
                <a:srgbClr val="727C8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(PIN_TRIG1,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(PIN_TRIG1,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727C81"/>
                </a:solidFill>
                <a:latin typeface="Courier New"/>
                <a:ea typeface="Courier New"/>
                <a:cs typeface="Courier New"/>
                <a:sym typeface="Courier New"/>
              </a:rPr>
              <a:t>// Read the result:</a:t>
            </a:r>
            <a:endParaRPr sz="1200" b="1" dirty="0">
              <a:solidFill>
                <a:srgbClr val="727C8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duration1 =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pulseIn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(PIN_ECHO1,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distance1 = duration1 /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58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3400" y="100399"/>
            <a:ext cx="5003043" cy="4867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distance1;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get_distance2() 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727C81"/>
                </a:solidFill>
                <a:latin typeface="Courier New"/>
                <a:ea typeface="Courier New"/>
                <a:cs typeface="Courier New"/>
                <a:sym typeface="Courier New"/>
              </a:rPr>
              <a:t>// Start a new measurement:</a:t>
            </a:r>
            <a:endParaRPr sz="1200" b="1" dirty="0">
              <a:solidFill>
                <a:srgbClr val="727C8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(PIN_TRIG2,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delayMicroseconds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(PIN_TRIG2,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727C81"/>
                </a:solidFill>
                <a:latin typeface="Courier New"/>
                <a:ea typeface="Courier New"/>
                <a:cs typeface="Courier New"/>
                <a:sym typeface="Courier New"/>
              </a:rPr>
              <a:t>// Read the result:</a:t>
            </a:r>
            <a:endParaRPr sz="1200" b="1" dirty="0">
              <a:solidFill>
                <a:srgbClr val="727C8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duration2 =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pulseIn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(PIN_ECHO2,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distance2 = duration2 /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58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distance2;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myTimer() 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"100"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dis_new1 = get_distance1();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dis_new2 = get_distance2();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840260" y="0"/>
            <a:ext cx="6763265" cy="4794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(dis1 != dis_new1 || dis2 != dis_new2)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"200"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(dis1 &lt; dis2)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"Enter loop"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entered = entered +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inside = inside +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(LED, </a:t>
            </a:r>
            <a:r>
              <a:rPr lang="en" sz="11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Blynk.virtualWrite(V0, entered);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Blynk.virtualWrite(V2, inside);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dis1 = dis_new1;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(LED, </a:t>
            </a:r>
            <a:r>
              <a:rPr lang="en" sz="11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(dis1 &gt; dis2)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"Leave loop"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left = left +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inside = inside -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Blynk.virtualWrite(V1, left);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Blynk.virtualWrite(V2, inside);dis2 = dis_new2;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59028" y="0"/>
            <a:ext cx="6005383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5E6D03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115200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(LED,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(PIN_TRIG1,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(PIN_ECHO1,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(PIN_TRIG2,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(PIN_ECHO2, </a:t>
            </a:r>
            <a:r>
              <a:rPr lang="en" sz="1200" b="1" dirty="0">
                <a:solidFill>
                  <a:srgbClr val="00979C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Blynk.</a:t>
            </a:r>
            <a:r>
              <a:rPr lang="en" sz="1200" b="1" dirty="0">
                <a:solidFill>
                  <a:srgbClr val="E9736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(auth, ssid, pass,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"blynk.cloud"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timer.setInterval(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1000L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myTimer);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5E6D03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Blynk.run();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timer.run();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900775" y="724375"/>
            <a:ext cx="746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 CODE :</a:t>
            </a:r>
            <a:endParaRPr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1416908" y="395417"/>
            <a:ext cx="7467300" cy="4687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"MANOJ S"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"editor"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"wokwi"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"parts"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"wokwi-esp32-devkit-v1"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"top"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-12.8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180.8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"attrs"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{} },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wokwi-hc-sr04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"ultrasonic1"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"top"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-31.94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-1.1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"attrs"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"distance"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"240"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"wokwi-hc-sr04"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"ultrasonic2"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"top"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-32.14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893905" y="19565"/>
            <a:ext cx="5679891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-184.37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"attrs"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"distance"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"104"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"wokwi-led"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"led1"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"top"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196.6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95.24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"attrs"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"connections"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"esp:TX0"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"$serialMonitor:RX"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"esp:RX0"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"$serialMonitor:TX"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"ultrasonic1:VCC"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"esp:VIN"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"ultrasonic1:GND"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"esp:GND.2"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"ultrasonic1:TRIG"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"esp:D13"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 ],</a:t>
            </a: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"ultrasonic1:ECHO"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"esp:D12"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[ </a:t>
            </a:r>
            <a:r>
              <a:rPr lang="en" sz="1200" b="1" dirty="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"v0"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] ],</a:t>
            </a:r>
            <a:endParaRPr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1230</Words>
  <Application>Microsoft Office PowerPoint</Application>
  <PresentationFormat>On-screen Show (16:9)</PresentationFormat>
  <Paragraphs>161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PUBLIC TRANSPORT  OPTIMIZATION</vt:lpstr>
      <vt:lpstr>ABSTRACT :</vt:lpstr>
      <vt:lpstr>PYTHON SCRIPT :</vt:lpstr>
      <vt:lpstr>PowerPoint Presentation</vt:lpstr>
      <vt:lpstr>PowerPoint Presentation</vt:lpstr>
      <vt:lpstr>PowerPoint Presentation</vt:lpstr>
      <vt:lpstr>PowerPoint Presentation</vt:lpstr>
      <vt:lpstr>DIAGRAM CODE :</vt:lpstr>
      <vt:lpstr>     "left": -184.37,       "attrs": { "distance": "104" }     },    {       "type": "wokwi-led",       "id": "led1",       "top": 196.6,       "left": 95.24,       "attrs": { "color": "red" }     }   ],   "connections": [     [ "esp:TX0", "$serialMonitor:RX", "", [] ],     [ "esp:RX0", "$serialMonitor:TX", "", [] ],     [ "ultrasonic1:VCC", "esp:VIN", "red", [ "v0" ] ],     [ "ultrasonic1:GND", "esp:GND.2", "black", [ "v0" ] ],     [ "ultrasonic1:TRIG", "esp:D13", "green", [ "v0" ] ],     [ "ultrasonic1:ECHO", "esp:D12", "green", [ "v0" ] ],</vt:lpstr>
      <vt:lpstr>  ["ultrasonic2:GND","esp:GND.2","black",["v93.61","h255.99","v-19.13", "h1.42"]],   [ "ultrasonic2:VCC", "esp:VIN", "red",["v111.32", "h288.11", "v-26.93"] ],   [ "ultrasonic2:ECHO", "esp:D14", "green",["v97.15","h262.44","v-53.14"] ],   [ "ultrasonic2:TRIG", "esp:D15", "green",["v102.11","h397.16","v-36.14"] ],   [ "led1:C", "esp:GND.1", "black",[ "v7.36", "h195.18", "v-106.29" ] ],   [ "led1:A", "esp:D22", "green",[ "v0.98","h178.81","v-149.51"]]  ],  "dependencies": {} }</vt:lpstr>
      <vt:lpstr>IOT DEVICE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 OPTIMIZATION</dc:title>
  <dc:creator>MOHAMED ASHRAF ALI M</dc:creator>
  <cp:lastModifiedBy>Vimal P</cp:lastModifiedBy>
  <cp:revision>4</cp:revision>
  <dcterms:modified xsi:type="dcterms:W3CDTF">2023-10-18T12:35:39Z</dcterms:modified>
</cp:coreProperties>
</file>