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23"/>
  </p:notesMasterIdLst>
  <p:sldIdLst>
    <p:sldId id="316" r:id="rId5"/>
    <p:sldId id="310" r:id="rId6"/>
    <p:sldId id="311" r:id="rId7"/>
    <p:sldId id="312" r:id="rId8"/>
    <p:sldId id="315" r:id="rId9"/>
    <p:sldId id="317" r:id="rId10"/>
    <p:sldId id="323" r:id="rId11"/>
    <p:sldId id="318" r:id="rId12"/>
    <p:sldId id="324" r:id="rId13"/>
    <p:sldId id="319" r:id="rId14"/>
    <p:sldId id="325" r:id="rId15"/>
    <p:sldId id="320" r:id="rId16"/>
    <p:sldId id="326" r:id="rId17"/>
    <p:sldId id="303" r:id="rId18"/>
    <p:sldId id="294" r:id="rId19"/>
    <p:sldId id="327" r:id="rId20"/>
    <p:sldId id="328" r:id="rId21"/>
    <p:sldId id="32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5226" autoAdjust="0"/>
  </p:normalViewPr>
  <p:slideViewPr>
    <p:cSldViewPr snapToGrid="0">
      <p:cViewPr varScale="1">
        <p:scale>
          <a:sx n="111" d="100"/>
          <a:sy n="111" d="100"/>
        </p:scale>
        <p:origin x="390" y="96"/>
      </p:cViewPr>
      <p:guideLst/>
    </p:cSldViewPr>
  </p:slideViewPr>
  <p:outlineViewPr>
    <p:cViewPr>
      <p:scale>
        <a:sx n="33" d="100"/>
        <a:sy n="33" d="100"/>
      </p:scale>
      <p:origin x="0" y="-31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a:solidFill>
          <a:schemeClr val="accent1"/>
        </a:solidFill>
        <a:ln>
          <a:solidFill>
            <a:schemeClr val="accent1"/>
          </a:solidFill>
        </a:ln>
      </dgm:spPr>
      <dgm:t>
        <a:bodyPr/>
        <a:lstStyle/>
        <a:p>
          <a:r>
            <a:rPr lang="en-US" dirty="0"/>
            <a:t>KPI 1</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custT="1"/>
      <dgm:spPr/>
      <dgm:t>
        <a:bodyPr/>
        <a:lstStyle/>
        <a:p>
          <a:r>
            <a:rPr lang="en-US" sz="1800" b="0" i="0" u="none" kern="1200" dirty="0">
              <a:solidFill>
                <a:prstClr val="black">
                  <a:hueOff val="0"/>
                  <a:satOff val="0"/>
                  <a:lumOff val="0"/>
                  <a:alphaOff val="0"/>
                </a:prstClr>
              </a:solidFill>
              <a:latin typeface="Univers"/>
              <a:ea typeface="+mn-ea"/>
              <a:cs typeface="+mn-cs"/>
            </a:rPr>
            <a:t>Weekdays has better payment stats than that of Weekends</a:t>
          </a:r>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dgm:spPr>
        <a:solidFill>
          <a:schemeClr val="accent5"/>
        </a:solidFill>
        <a:ln>
          <a:solidFill>
            <a:schemeClr val="accent5"/>
          </a:solidFill>
        </a:ln>
      </dgm:spPr>
      <dgm:t>
        <a:bodyPr/>
        <a:lstStyle/>
        <a:p>
          <a:r>
            <a:rPr lang="en-US" dirty="0"/>
            <a:t>KPI 2</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custT="1"/>
      <dgm:spPr/>
      <dgm:t>
        <a:bodyPr/>
        <a:lstStyle/>
        <a:p>
          <a:r>
            <a:rPr lang="en-US" sz="1800" b="0" i="0" u="none" kern="1200" dirty="0">
              <a:solidFill>
                <a:prstClr val="black">
                  <a:hueOff val="0"/>
                  <a:satOff val="0"/>
                  <a:lumOff val="0"/>
                  <a:alphaOff val="0"/>
                </a:prstClr>
              </a:solidFill>
              <a:latin typeface="Univers"/>
              <a:ea typeface="+mn-ea"/>
              <a:cs typeface="+mn-cs"/>
            </a:rPr>
            <a:t>Credit card is the most used payment type for review score 5</a:t>
          </a:r>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dgm:spPr>
        <a:solidFill>
          <a:schemeClr val="accent3"/>
        </a:solidFill>
        <a:ln>
          <a:solidFill>
            <a:schemeClr val="accent3"/>
          </a:solidFill>
        </a:ln>
      </dgm:spPr>
      <dgm:t>
        <a:bodyPr/>
        <a:lstStyle/>
        <a:p>
          <a:r>
            <a:rPr lang="en-US" dirty="0"/>
            <a:t>KPI 3</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custT="1"/>
      <dgm:spPr/>
      <dgm:t>
        <a:bodyPr/>
        <a:lstStyle/>
        <a:p>
          <a:pPr marL="0" lvl="0" indent="0" algn="l" defTabSz="800100">
            <a:lnSpc>
              <a:spcPct val="90000"/>
            </a:lnSpc>
            <a:spcBef>
              <a:spcPct val="0"/>
            </a:spcBef>
            <a:spcAft>
              <a:spcPct val="35000"/>
            </a:spcAft>
            <a:buNone/>
          </a:pPr>
          <a:r>
            <a:rPr lang="en-US" sz="1800" b="0" i="0" u="none" kern="1200" dirty="0">
              <a:solidFill>
                <a:prstClr val="black">
                  <a:hueOff val="0"/>
                  <a:satOff val="0"/>
                  <a:lumOff val="0"/>
                  <a:alphaOff val="0"/>
                </a:prstClr>
              </a:solidFill>
              <a:latin typeface="Univers"/>
              <a:ea typeface="+mn-ea"/>
              <a:cs typeface="+mn-cs"/>
            </a:rPr>
            <a:t>Delivery days must be reduced to improve customer satisfaction</a:t>
          </a:r>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5EDA317F-AB2E-47DE-BA46-16FA60C3C561}">
      <dgm:prSet phldrT="[Text]"/>
      <dgm:spPr>
        <a:solidFill>
          <a:schemeClr val="accent4"/>
        </a:solidFill>
        <a:ln>
          <a:solidFill>
            <a:schemeClr val="accent4"/>
          </a:solidFill>
        </a:ln>
      </dgm:spPr>
      <dgm:t>
        <a:bodyPr/>
        <a:lstStyle/>
        <a:p>
          <a:r>
            <a:rPr lang="en-US" dirty="0"/>
            <a:t>KPI 4</a:t>
          </a:r>
        </a:p>
      </dgm:t>
    </dgm:pt>
    <dgm:pt modelId="{775EBB35-E8CF-4A14-B0A8-45A53D65E711}" type="parTrans" cxnId="{7B8F902E-4BA3-41AA-9991-54805A6B93DE}">
      <dgm:prSet/>
      <dgm:spPr/>
      <dgm:t>
        <a:bodyPr/>
        <a:lstStyle/>
        <a:p>
          <a:endParaRPr lang="en-US"/>
        </a:p>
      </dgm:t>
    </dgm:pt>
    <dgm:pt modelId="{A75B061E-69EA-487C-8330-1430DA0F139D}" type="sibTrans" cxnId="{7B8F902E-4BA3-41AA-9991-54805A6B93DE}">
      <dgm:prSet/>
      <dgm:spPr/>
      <dgm:t>
        <a:bodyPr/>
        <a:lstStyle/>
        <a:p>
          <a:endParaRPr lang="en-US"/>
        </a:p>
      </dgm:t>
    </dgm:pt>
    <dgm:pt modelId="{F757DBC8-3670-4122-937A-47DB91C0F3FE}">
      <dgm:prSet phldrT="[Text]" custT="1"/>
      <dgm:spPr/>
      <dgm:t>
        <a:bodyPr/>
        <a:lstStyle/>
        <a:p>
          <a:pPr marL="0" lvl="0" indent="0" algn="l" defTabSz="800100">
            <a:lnSpc>
              <a:spcPct val="90000"/>
            </a:lnSpc>
            <a:spcBef>
              <a:spcPct val="0"/>
            </a:spcBef>
            <a:spcAft>
              <a:spcPct val="35000"/>
            </a:spcAft>
            <a:buNone/>
          </a:pPr>
          <a:r>
            <a:rPr lang="en-US" sz="1800" b="0" i="0" u="none" kern="1200" dirty="0">
              <a:solidFill>
                <a:prstClr val="black">
                  <a:hueOff val="0"/>
                  <a:satOff val="0"/>
                  <a:lumOff val="0"/>
                  <a:alphaOff val="0"/>
                </a:prstClr>
              </a:solidFill>
              <a:latin typeface="Univers"/>
              <a:ea typeface="+mn-ea"/>
              <a:cs typeface="+mn-cs"/>
            </a:rPr>
            <a:t>Avg.</a:t>
          </a:r>
          <a:r>
            <a:rPr lang="en-US" sz="1800" b="0" i="0" u="none" kern="1200" baseline="0" dirty="0">
              <a:solidFill>
                <a:prstClr val="black">
                  <a:hueOff val="0"/>
                  <a:satOff val="0"/>
                  <a:lumOff val="0"/>
                  <a:alphaOff val="0"/>
                </a:prstClr>
              </a:solidFill>
              <a:latin typeface="Univers"/>
              <a:ea typeface="+mn-ea"/>
              <a:cs typeface="+mn-cs"/>
            </a:rPr>
            <a:t> Price and Avg. Payment value for Sao Paulo is less than Avg. of all cities</a:t>
          </a:r>
          <a:endParaRPr lang="en-US" sz="1800" b="0" i="0" u="none" kern="1200" dirty="0">
            <a:solidFill>
              <a:prstClr val="black">
                <a:hueOff val="0"/>
                <a:satOff val="0"/>
                <a:lumOff val="0"/>
                <a:alphaOff val="0"/>
              </a:prstClr>
            </a:solidFill>
            <a:latin typeface="Univers"/>
            <a:ea typeface="+mn-ea"/>
            <a:cs typeface="+mn-cs"/>
          </a:endParaRPr>
        </a:p>
      </dgm:t>
    </dgm:pt>
    <dgm:pt modelId="{8F483F27-8D97-48E5-9210-1B448F1CE277}" type="parTrans" cxnId="{8A3D4B73-3658-4A4C-9DFE-F59E22A79482}">
      <dgm:prSet/>
      <dgm:spPr/>
      <dgm:t>
        <a:bodyPr/>
        <a:lstStyle/>
        <a:p>
          <a:endParaRPr lang="en-US"/>
        </a:p>
      </dgm:t>
    </dgm:pt>
    <dgm:pt modelId="{A46A41DD-2CA4-4800-8F85-546ABB24ED07}" type="sibTrans" cxnId="{8A3D4B73-3658-4A4C-9DFE-F59E22A79482}">
      <dgm:prSet/>
      <dgm:spPr/>
      <dgm:t>
        <a:bodyPr/>
        <a:lstStyle/>
        <a:p>
          <a:endParaRPr lang="en-US"/>
        </a:p>
      </dgm:t>
    </dgm:pt>
    <dgm:pt modelId="{50F145FF-1B4A-4E07-9ABB-76FFB199D5FD}">
      <dgm:prSet custT="1"/>
      <dgm:spPr/>
      <dgm:t>
        <a:bodyPr/>
        <a:lstStyle/>
        <a:p>
          <a:endParaRPr lang="en-US" sz="1800" kern="1200" dirty="0"/>
        </a:p>
      </dgm:t>
    </dgm:pt>
    <dgm:pt modelId="{D61F354C-F1F3-44E1-8FA0-A874E08A90B0}" type="parTrans" cxnId="{57A314E4-6E73-4100-AE2F-B6B1DCF0BA26}">
      <dgm:prSet/>
      <dgm:spPr/>
      <dgm:t>
        <a:bodyPr/>
        <a:lstStyle/>
        <a:p>
          <a:endParaRPr lang="en-US"/>
        </a:p>
      </dgm:t>
    </dgm:pt>
    <dgm:pt modelId="{0F3C59C2-16F8-4B1B-9CE4-B88B76F2A35E}" type="sibTrans" cxnId="{57A314E4-6E73-4100-AE2F-B6B1DCF0BA26}">
      <dgm:prSet/>
      <dgm:spPr/>
      <dgm:t>
        <a:bodyPr/>
        <a:lstStyle/>
        <a:p>
          <a:endParaRPr lang="en-US"/>
        </a:p>
      </dgm:t>
    </dgm:pt>
    <dgm:pt modelId="{4ABC8B09-04D6-410A-B33B-7083EDBBC3E5}">
      <dgm:prSet phldrT="[Text]"/>
      <dgm:spPr/>
      <dgm:t>
        <a:bodyPr/>
        <a:lstStyle/>
        <a:p>
          <a:r>
            <a:rPr lang="en-US" b="0" i="0" u="none" dirty="0"/>
            <a:t>KPI 5</a:t>
          </a:r>
          <a:endParaRPr lang="en-US" dirty="0"/>
        </a:p>
      </dgm:t>
    </dgm:pt>
    <dgm:pt modelId="{9A49C2E2-9D16-4EEE-89AC-197B6C7B70F5}" type="parTrans" cxnId="{8E5B7744-E90A-413C-BF68-8E4023D95F6E}">
      <dgm:prSet/>
      <dgm:spPr/>
      <dgm:t>
        <a:bodyPr/>
        <a:lstStyle/>
        <a:p>
          <a:endParaRPr lang="en-US"/>
        </a:p>
      </dgm:t>
    </dgm:pt>
    <dgm:pt modelId="{1F57F171-4DB2-40BC-B40E-1217D4A48BCB}" type="sibTrans" cxnId="{8E5B7744-E90A-413C-BF68-8E4023D95F6E}">
      <dgm:prSet/>
      <dgm:spPr/>
      <dgm:t>
        <a:bodyPr/>
        <a:lstStyle/>
        <a:p>
          <a:endParaRPr lang="en-US"/>
        </a:p>
      </dgm:t>
    </dgm:pt>
    <dgm:pt modelId="{A698A6DB-E816-48EA-A973-9B34CCB1F3C2}">
      <dgm:prSet phldrT="[Text]" custT="1"/>
      <dgm:spPr/>
      <dgm:t>
        <a:bodyPr/>
        <a:lstStyle/>
        <a:p>
          <a:pPr marL="0" lvl="0" indent="0" algn="l" defTabSz="800100">
            <a:lnSpc>
              <a:spcPct val="90000"/>
            </a:lnSpc>
            <a:spcBef>
              <a:spcPct val="0"/>
            </a:spcBef>
            <a:spcAft>
              <a:spcPct val="35000"/>
            </a:spcAft>
            <a:buNone/>
          </a:pPr>
          <a:r>
            <a:rPr lang="en-US" sz="1800" b="0" i="0" u="none" kern="1200" dirty="0">
              <a:solidFill>
                <a:prstClr val="black">
                  <a:hueOff val="0"/>
                  <a:satOff val="0"/>
                  <a:lumOff val="0"/>
                  <a:alphaOff val="0"/>
                </a:prstClr>
              </a:solidFill>
              <a:latin typeface="Univers"/>
              <a:ea typeface="+mn-ea"/>
              <a:cs typeface="+mn-cs"/>
            </a:rPr>
            <a:t>Review scores are inversely proportional to the no. of Shipping days.</a:t>
          </a:r>
        </a:p>
      </dgm:t>
    </dgm:pt>
    <dgm:pt modelId="{5E2EA396-40D6-49E2-AEAD-44E668F86E4D}" type="parTrans" cxnId="{4065AA7A-DDDB-4BB6-96B9-AE186EDB8D37}">
      <dgm:prSet/>
      <dgm:spPr/>
      <dgm:t>
        <a:bodyPr/>
        <a:lstStyle/>
        <a:p>
          <a:endParaRPr lang="en-US"/>
        </a:p>
      </dgm:t>
    </dgm:pt>
    <dgm:pt modelId="{F2A542AE-4D65-4C87-A147-A665AC7C0369}" type="sibTrans" cxnId="{4065AA7A-DDDB-4BB6-96B9-AE186EDB8D37}">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a:ln>
          <a:solidFill>
            <a:schemeClr val="accent1"/>
          </a:solidFill>
        </a:ln>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a:ln>
          <a:solidFill>
            <a:schemeClr val="accent5"/>
          </a:solidFill>
        </a:ln>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a:ln>
          <a:solidFill>
            <a:schemeClr val="accent3"/>
          </a:solidFill>
        </a:ln>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0B65942F-B336-42B6-A72B-DA6B6B07B79B}" type="pres">
      <dgm:prSet presAssocID="{9B090D9D-470E-46E2-AABB-0368A52481AA}" presName="space" presStyleCnt="0"/>
      <dgm:spPr/>
    </dgm:pt>
    <dgm:pt modelId="{1D5539F6-8B97-4801-8139-D49EE44FFF3E}" type="pres">
      <dgm:prSet presAssocID="{5EDA317F-AB2E-47DE-BA46-16FA60C3C561}" presName="composite" presStyleCnt="0"/>
      <dgm:spPr/>
    </dgm:pt>
    <dgm:pt modelId="{2377F551-4CF6-4656-B644-60A7FC1B0F64}" type="pres">
      <dgm:prSet presAssocID="{5EDA317F-AB2E-47DE-BA46-16FA60C3C561}" presName="L" presStyleLbl="solidFgAcc1" presStyleIdx="3" presStyleCnt="5">
        <dgm:presLayoutVars>
          <dgm:chMax val="0"/>
          <dgm:chPref val="0"/>
        </dgm:presLayoutVars>
      </dgm:prSet>
      <dgm:spPr>
        <a:ln>
          <a:solidFill>
            <a:schemeClr val="accent4"/>
          </a:solidFill>
        </a:ln>
      </dgm:spPr>
    </dgm:pt>
    <dgm:pt modelId="{69ED255C-64AC-4764-BC2C-7679ECCC9FE9}" type="pres">
      <dgm:prSet presAssocID="{5EDA317F-AB2E-47DE-BA46-16FA60C3C561}" presName="parTx" presStyleLbl="alignNode1" presStyleIdx="3" presStyleCnt="5">
        <dgm:presLayoutVars>
          <dgm:chMax val="0"/>
          <dgm:chPref val="0"/>
          <dgm:bulletEnabled val="1"/>
        </dgm:presLayoutVars>
      </dgm:prSet>
      <dgm:spPr/>
    </dgm:pt>
    <dgm:pt modelId="{1F1B09A6-DA7E-41D1-B8A6-E3B6E775E5C1}" type="pres">
      <dgm:prSet presAssocID="{5EDA317F-AB2E-47DE-BA46-16FA60C3C561}" presName="desTx" presStyleLbl="revTx" presStyleIdx="3" presStyleCnt="5">
        <dgm:presLayoutVars>
          <dgm:chMax val="0"/>
          <dgm:chPref val="0"/>
          <dgm:bulletEnabled val="1"/>
        </dgm:presLayoutVars>
      </dgm:prSet>
      <dgm:spPr/>
    </dgm:pt>
    <dgm:pt modelId="{89DACDC6-8676-47A4-A430-164754F46172}" type="pres">
      <dgm:prSet presAssocID="{5EDA317F-AB2E-47DE-BA46-16FA60C3C561}" presName="EmptyPlaceHolder" presStyleCnt="0"/>
      <dgm:spPr/>
    </dgm:pt>
    <dgm:pt modelId="{BEBD1FE6-4E0F-41A3-9B77-921688BFFAA3}" type="pres">
      <dgm:prSet presAssocID="{A75B061E-69EA-487C-8330-1430DA0F139D}" presName="space" presStyleCnt="0"/>
      <dgm:spPr/>
    </dgm:pt>
    <dgm:pt modelId="{41386031-2E43-4A14-BC89-3B23271389B7}" type="pres">
      <dgm:prSet presAssocID="{4ABC8B09-04D6-410A-B33B-7083EDBBC3E5}" presName="composite" presStyleCnt="0"/>
      <dgm:spPr/>
    </dgm:pt>
    <dgm:pt modelId="{E929BB33-109D-44C0-82CA-031B393E0B8B}" type="pres">
      <dgm:prSet presAssocID="{4ABC8B09-04D6-410A-B33B-7083EDBBC3E5}" presName="L" presStyleLbl="solidFgAcc1" presStyleIdx="4" presStyleCnt="5">
        <dgm:presLayoutVars>
          <dgm:chMax val="0"/>
          <dgm:chPref val="0"/>
        </dgm:presLayoutVars>
      </dgm:prSet>
      <dgm:spPr/>
    </dgm:pt>
    <dgm:pt modelId="{76DF1867-CEEA-418D-89E8-3F579207B88C}" type="pres">
      <dgm:prSet presAssocID="{4ABC8B09-04D6-410A-B33B-7083EDBBC3E5}" presName="parTx" presStyleLbl="alignNode1" presStyleIdx="4" presStyleCnt="5">
        <dgm:presLayoutVars>
          <dgm:chMax val="0"/>
          <dgm:chPref val="0"/>
          <dgm:bulletEnabled val="1"/>
        </dgm:presLayoutVars>
      </dgm:prSet>
      <dgm:spPr/>
    </dgm:pt>
    <dgm:pt modelId="{134D638A-EE43-4A34-925A-B546D1034C5A}" type="pres">
      <dgm:prSet presAssocID="{4ABC8B09-04D6-410A-B33B-7083EDBBC3E5}" presName="desTx" presStyleLbl="revTx" presStyleIdx="4" presStyleCnt="5">
        <dgm:presLayoutVars>
          <dgm:chMax val="0"/>
          <dgm:chPref val="0"/>
          <dgm:bulletEnabled val="1"/>
        </dgm:presLayoutVars>
      </dgm:prSet>
      <dgm:spPr/>
    </dgm:pt>
    <dgm:pt modelId="{E17DA4BD-6F19-4F01-8C51-71769787DB21}" type="pres">
      <dgm:prSet presAssocID="{4ABC8B09-04D6-410A-B33B-7083EDBBC3E5}" presName="EmptyPlaceHolder" presStyleCnt="0"/>
      <dgm:spPr/>
    </dgm:pt>
  </dgm:ptLst>
  <dgm:cxnLst>
    <dgm:cxn modelId="{2B9E3E0F-5AD8-4A94-B237-F3BC44AC5325}" type="presOf" srcId="{AACEAFD5-63CF-4AFC-B46F-BE086C5D447C}" destId="{CA3A6A4E-2D39-41D2-A6B1-B590D0C452D2}" srcOrd="0" destOrd="0" presId="urn:microsoft.com/office/officeart/2016/7/layout/AccentHomeChevronProcess"/>
    <dgm:cxn modelId="{7B8F902E-4BA3-41AA-9991-54805A6B93DE}" srcId="{55C0B14E-AEA6-48D3-A387-ED4A3A3BF840}" destId="{5EDA317F-AB2E-47DE-BA46-16FA60C3C561}" srcOrd="3" destOrd="0" parTransId="{775EBB35-E8CF-4A14-B0A8-45A53D65E711}" sibTransId="{A75B061E-69EA-487C-8330-1430DA0F139D}"/>
    <dgm:cxn modelId="{1300B730-534A-4DE5-934C-BCC76BF33971}" type="presOf" srcId="{5EDA317F-AB2E-47DE-BA46-16FA60C3C561}" destId="{69ED255C-64AC-4764-BC2C-7679ECCC9FE9}"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D0643A62-A027-4529-9E49-74178FB968A8}" type="presOf" srcId="{50F145FF-1B4A-4E07-9ABB-76FFB199D5FD}" destId="{810D7AA7-A541-4507-BE7F-36CCF210089F}" srcOrd="0" destOrd="1" presId="urn:microsoft.com/office/officeart/2016/7/layout/AccentHomeChevronProcess"/>
    <dgm:cxn modelId="{8E5B7744-E90A-413C-BF68-8E4023D95F6E}" srcId="{55C0B14E-AEA6-48D3-A387-ED4A3A3BF840}" destId="{4ABC8B09-04D6-410A-B33B-7083EDBBC3E5}" srcOrd="4" destOrd="0" parTransId="{9A49C2E2-9D16-4EEE-89AC-197B6C7B70F5}" sibTransId="{1F57F171-4DB2-40BC-B40E-1217D4A48BCB}"/>
    <dgm:cxn modelId="{55492768-9A5E-4F74-AC7C-959C5C24EFD3}" srcId="{55C0B14E-AEA6-48D3-A387-ED4A3A3BF840}" destId="{D07AD3FD-84FF-467E-9693-752776549C61}" srcOrd="1" destOrd="0" parTransId="{7B691773-F524-4FAD-A272-BDF0B0C4370A}" sibTransId="{A8C9B7A9-BC2A-4753-B7F0-F2E361D95520}"/>
    <dgm:cxn modelId="{48EEF84C-92C4-4D7F-AFD4-9B0F69543DC2}" type="presOf" srcId="{F757DBC8-3670-4122-937A-47DB91C0F3FE}" destId="{1F1B09A6-DA7E-41D1-B8A6-E3B6E775E5C1}"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8A3D4B73-3658-4A4C-9DFE-F59E22A79482}" srcId="{5EDA317F-AB2E-47DE-BA46-16FA60C3C561}" destId="{F757DBC8-3670-4122-937A-47DB91C0F3FE}" srcOrd="0" destOrd="0" parTransId="{8F483F27-8D97-48E5-9210-1B448F1CE277}" sibTransId="{A46A41DD-2CA4-4800-8F85-546ABB24ED07}"/>
    <dgm:cxn modelId="{219EA357-E48B-4A91-91A7-8282DFF10601}" type="presOf" srcId="{55C0B14E-AEA6-48D3-A387-ED4A3A3BF840}" destId="{594BF422-752C-42F3-A230-3D0E6AE9A886}" srcOrd="0" destOrd="0" presId="urn:microsoft.com/office/officeart/2016/7/layout/AccentHomeChevronProcess"/>
    <dgm:cxn modelId="{4065AA7A-DDDB-4BB6-96B9-AE186EDB8D37}" srcId="{4ABC8B09-04D6-410A-B33B-7083EDBBC3E5}" destId="{A698A6DB-E816-48EA-A973-9B34CCB1F3C2}" srcOrd="0" destOrd="0" parTransId="{5E2EA396-40D6-49E2-AEAD-44E668F86E4D}" sibTransId="{F2A542AE-4D65-4C87-A147-A665AC7C0369}"/>
    <dgm:cxn modelId="{7939E785-B854-4489-AD67-81066DCDAD50}" type="presOf" srcId="{A698A6DB-E816-48EA-A973-9B34CCB1F3C2}" destId="{134D638A-EE43-4A34-925A-B546D1034C5A}" srcOrd="0" destOrd="0" presId="urn:microsoft.com/office/officeart/2016/7/layout/AccentHomeChevronProcess"/>
    <dgm:cxn modelId="{ED7BEC88-7D29-4DD0-9C9F-C3B9E4F127C6}" type="presOf" srcId="{349299C9-846E-4827-813A-349CCCE20782}" destId="{810D7AA7-A541-4507-BE7F-36CCF210089F}" srcOrd="0" destOrd="0" presId="urn:microsoft.com/office/officeart/2016/7/layout/AccentHomeChevronProcess"/>
    <dgm:cxn modelId="{F2674C8A-D80C-4D70-92EB-E39262E2617E}" type="presOf" srcId="{4ABC8B09-04D6-410A-B33B-7083EDBBC3E5}" destId="{76DF1867-CEEA-418D-89E8-3F579207B88C}"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87EFA3AF-DDF5-491C-BAB4-D2223BBF8209}" type="presOf" srcId="{D07AD3FD-84FF-467E-9693-752776549C61}" destId="{6C46E586-0364-4C52-98F9-74A7ACD803D1}" srcOrd="0" destOrd="0" presId="urn:microsoft.com/office/officeart/2016/7/layout/AccentHomeChevronProcess"/>
    <dgm:cxn modelId="{573898BA-750F-47C5-A386-D49B35B7FE02}" type="presOf" srcId="{4A6BB192-9983-4F48-BBC5-6E384EED7EC5}" destId="{FD7B29F2-0D66-4B4B-BC8A-82DA2357530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BF6E9FCC-2FE1-415F-B01C-2A183305A7CD}" type="presOf" srcId="{5D70EFF5-8B31-4A1F-AE44-51E4CF0013EB}" destId="{5E07F9E4-149C-4A89-848F-4ABDD305F0C5}" srcOrd="0" destOrd="0" presId="urn:microsoft.com/office/officeart/2016/7/layout/AccentHomeChevronProcess"/>
    <dgm:cxn modelId="{57A314E4-6E73-4100-AE2F-B6B1DCF0BA26}" srcId="{AACEAFD5-63CF-4AFC-B46F-BE086C5D447C}" destId="{50F145FF-1B4A-4E07-9ABB-76FFB199D5FD}" srcOrd="1" destOrd="0" parTransId="{D61F354C-F1F3-44E1-8FA0-A874E08A90B0}" sibTransId="{0F3C59C2-16F8-4B1B-9CE4-B88B76F2A35E}"/>
    <dgm:cxn modelId="{E3115EEA-DE9C-4F06-B8B3-BEB263D5F2B1}" srcId="{D71FC021-6A65-44D1-95B9-0E6C89079866}" destId="{4A6BB192-9983-4F48-BBC5-6E384EED7EC5}" srcOrd="0" destOrd="0" parTransId="{230A6E4A-6CED-4DC0-AEFE-6859FE07B658}" sibTransId="{0B568EC2-5D2A-4B00-8047-B7832F245B44}"/>
    <dgm:cxn modelId="{2679AAF0-5BEA-4D4C-981E-F52C6560E50B}" type="presOf" srcId="{D71FC021-6A65-44D1-95B9-0E6C89079866}" destId="{7A0B5EFC-88FB-4ED5-994F-D5F6584C2293}" srcOrd="0" destOrd="0" presId="urn:microsoft.com/office/officeart/2016/7/layout/AccentHomeChevronProcess"/>
    <dgm:cxn modelId="{34656FB6-F6E4-411A-96B0-7133ED39C071}" type="presParOf" srcId="{594BF422-752C-42F3-A230-3D0E6AE9A886}" destId="{F6A1B9E0-4B4A-47A4-A011-67526CEEA770}" srcOrd="0" destOrd="0" presId="urn:microsoft.com/office/officeart/2016/7/layout/AccentHomeChevronProcess"/>
    <dgm:cxn modelId="{1BFE7FF7-809C-415D-BA59-906CFDBE9DA7}" type="presParOf" srcId="{F6A1B9E0-4B4A-47A4-A011-67526CEEA770}" destId="{FA4E6E73-A3C8-4495-927B-8AADA5A74297}" srcOrd="0" destOrd="0" presId="urn:microsoft.com/office/officeart/2016/7/layout/AccentHomeChevronProcess"/>
    <dgm:cxn modelId="{42A6088F-94B8-47CF-8FE7-75837EE3A659}" type="presParOf" srcId="{F6A1B9E0-4B4A-47A4-A011-67526CEEA770}" destId="{CA3A6A4E-2D39-41D2-A6B1-B590D0C452D2}" srcOrd="1" destOrd="0" presId="urn:microsoft.com/office/officeart/2016/7/layout/AccentHomeChevronProcess"/>
    <dgm:cxn modelId="{D1F0A0F5-5DE6-4A18-BFE9-9218D18C7B8E}" type="presParOf" srcId="{F6A1B9E0-4B4A-47A4-A011-67526CEEA770}" destId="{810D7AA7-A541-4507-BE7F-36CCF210089F}" srcOrd="2" destOrd="0" presId="urn:microsoft.com/office/officeart/2016/7/layout/AccentHomeChevronProcess"/>
    <dgm:cxn modelId="{F1D8FD9D-5564-466D-BAC2-2E75F87EDAAB}" type="presParOf" srcId="{F6A1B9E0-4B4A-47A4-A011-67526CEEA770}" destId="{4F7CDD44-32F1-4759-861F-8DABEBBA8D89}" srcOrd="3" destOrd="0" presId="urn:microsoft.com/office/officeart/2016/7/layout/AccentHomeChevronProcess"/>
    <dgm:cxn modelId="{376F2534-368D-4967-8511-4C629F39E03E}" type="presParOf" srcId="{594BF422-752C-42F3-A230-3D0E6AE9A886}" destId="{C9A9B9EA-6A1D-4A13-9C7F-C112F25D2888}" srcOrd="1" destOrd="0" presId="urn:microsoft.com/office/officeart/2016/7/layout/AccentHomeChevronProcess"/>
    <dgm:cxn modelId="{31E16D61-D0E7-4035-9FAF-3B6A77C4246B}" type="presParOf" srcId="{594BF422-752C-42F3-A230-3D0E6AE9A886}" destId="{EC37843F-14A6-4E20-B7AE-2B086A8F5F45}" srcOrd="2" destOrd="0" presId="urn:microsoft.com/office/officeart/2016/7/layout/AccentHomeChevronProcess"/>
    <dgm:cxn modelId="{3528F838-BF8B-40B8-8074-6C88D927DF29}" type="presParOf" srcId="{EC37843F-14A6-4E20-B7AE-2B086A8F5F45}" destId="{E41E7729-FD3F-426D-804C-45BD60BD762D}" srcOrd="0" destOrd="0" presId="urn:microsoft.com/office/officeart/2016/7/layout/AccentHomeChevronProcess"/>
    <dgm:cxn modelId="{D0ED20AC-C73D-4BC5-A4E8-078F75287C26}" type="presParOf" srcId="{EC37843F-14A6-4E20-B7AE-2B086A8F5F45}" destId="{6C46E586-0364-4C52-98F9-74A7ACD803D1}" srcOrd="1" destOrd="0" presId="urn:microsoft.com/office/officeart/2016/7/layout/AccentHomeChevronProcess"/>
    <dgm:cxn modelId="{C8F99768-5339-44CC-AE9B-94BB6436F3ED}" type="presParOf" srcId="{EC37843F-14A6-4E20-B7AE-2B086A8F5F45}" destId="{5E07F9E4-149C-4A89-848F-4ABDD305F0C5}" srcOrd="2" destOrd="0" presId="urn:microsoft.com/office/officeart/2016/7/layout/AccentHomeChevronProcess"/>
    <dgm:cxn modelId="{D1EBD137-AFC0-4E48-A1BE-19BB16F1BD2B}" type="presParOf" srcId="{EC37843F-14A6-4E20-B7AE-2B086A8F5F45}" destId="{2928FCAD-BE3F-45AC-93A5-FD98F8A50E00}" srcOrd="3" destOrd="0" presId="urn:microsoft.com/office/officeart/2016/7/layout/AccentHomeChevronProcess"/>
    <dgm:cxn modelId="{52A216C6-7080-4D1A-908D-C354DFA42688}" type="presParOf" srcId="{594BF422-752C-42F3-A230-3D0E6AE9A886}" destId="{C2DF8D93-19C7-4E07-BCAF-9FAAB62C8CF2}" srcOrd="3" destOrd="0" presId="urn:microsoft.com/office/officeart/2016/7/layout/AccentHomeChevronProcess"/>
    <dgm:cxn modelId="{C06B1F31-DDC2-4BCE-BC7F-9FD1E769C693}" type="presParOf" srcId="{594BF422-752C-42F3-A230-3D0E6AE9A886}" destId="{86E313B1-36D3-44D7-907E-22A08CB8E9CC}" srcOrd="4" destOrd="0" presId="urn:microsoft.com/office/officeart/2016/7/layout/AccentHomeChevronProcess"/>
    <dgm:cxn modelId="{FB6A0F4B-F114-4B75-B1EA-8D913CE894A8}" type="presParOf" srcId="{86E313B1-36D3-44D7-907E-22A08CB8E9CC}" destId="{473F2067-7126-4D56-A328-5A8CFD3D8D52}" srcOrd="0" destOrd="0" presId="urn:microsoft.com/office/officeart/2016/7/layout/AccentHomeChevronProcess"/>
    <dgm:cxn modelId="{03E4C016-A8C9-477D-B92F-8A167A02FE94}" type="presParOf" srcId="{86E313B1-36D3-44D7-907E-22A08CB8E9CC}" destId="{7A0B5EFC-88FB-4ED5-994F-D5F6584C2293}" srcOrd="1" destOrd="0" presId="urn:microsoft.com/office/officeart/2016/7/layout/AccentHomeChevronProcess"/>
    <dgm:cxn modelId="{7F0C29C8-ACC7-41C5-8CE6-DF35ED4A3843}" type="presParOf" srcId="{86E313B1-36D3-44D7-907E-22A08CB8E9CC}" destId="{FD7B29F2-0D66-4B4B-BC8A-82DA23575305}" srcOrd="2" destOrd="0" presId="urn:microsoft.com/office/officeart/2016/7/layout/AccentHomeChevronProcess"/>
    <dgm:cxn modelId="{3F5F0F9C-3ABE-4D21-AE26-280679C7686E}" type="presParOf" srcId="{86E313B1-36D3-44D7-907E-22A08CB8E9CC}" destId="{BABAA172-7B81-4C6B-BCF2-4572322515C5}" srcOrd="3" destOrd="0" presId="urn:microsoft.com/office/officeart/2016/7/layout/AccentHomeChevronProcess"/>
    <dgm:cxn modelId="{2603C2C4-8287-4C12-8B82-C4352E89E6C2}" type="presParOf" srcId="{594BF422-752C-42F3-A230-3D0E6AE9A886}" destId="{0B65942F-B336-42B6-A72B-DA6B6B07B79B}" srcOrd="5" destOrd="0" presId="urn:microsoft.com/office/officeart/2016/7/layout/AccentHomeChevronProcess"/>
    <dgm:cxn modelId="{B68C174A-5291-4164-885E-A283EE9146F3}" type="presParOf" srcId="{594BF422-752C-42F3-A230-3D0E6AE9A886}" destId="{1D5539F6-8B97-4801-8139-D49EE44FFF3E}" srcOrd="6" destOrd="0" presId="urn:microsoft.com/office/officeart/2016/7/layout/AccentHomeChevronProcess"/>
    <dgm:cxn modelId="{7BB6CC79-F8CA-4C2B-AD90-787F982DC11A}" type="presParOf" srcId="{1D5539F6-8B97-4801-8139-D49EE44FFF3E}" destId="{2377F551-4CF6-4656-B644-60A7FC1B0F64}" srcOrd="0" destOrd="0" presId="urn:microsoft.com/office/officeart/2016/7/layout/AccentHomeChevronProcess"/>
    <dgm:cxn modelId="{A81FD10A-F823-47D6-9833-057E3BF52B21}" type="presParOf" srcId="{1D5539F6-8B97-4801-8139-D49EE44FFF3E}" destId="{69ED255C-64AC-4764-BC2C-7679ECCC9FE9}" srcOrd="1" destOrd="0" presId="urn:microsoft.com/office/officeart/2016/7/layout/AccentHomeChevronProcess"/>
    <dgm:cxn modelId="{1302221A-8A03-4FDA-ABF3-F40B1E828CEC}" type="presParOf" srcId="{1D5539F6-8B97-4801-8139-D49EE44FFF3E}" destId="{1F1B09A6-DA7E-41D1-B8A6-E3B6E775E5C1}" srcOrd="2" destOrd="0" presId="urn:microsoft.com/office/officeart/2016/7/layout/AccentHomeChevronProcess"/>
    <dgm:cxn modelId="{C8B65A1E-2C37-4DF7-8F12-3EAF0BDE6D57}" type="presParOf" srcId="{1D5539F6-8B97-4801-8139-D49EE44FFF3E}" destId="{89DACDC6-8676-47A4-A430-164754F46172}" srcOrd="3" destOrd="0" presId="urn:microsoft.com/office/officeart/2016/7/layout/AccentHomeChevronProcess"/>
    <dgm:cxn modelId="{78E6BB7A-326C-4F7C-92F0-E93086823961}" type="presParOf" srcId="{594BF422-752C-42F3-A230-3D0E6AE9A886}" destId="{BEBD1FE6-4E0F-41A3-9B77-921688BFFAA3}" srcOrd="7" destOrd="0" presId="urn:microsoft.com/office/officeart/2016/7/layout/AccentHomeChevronProcess"/>
    <dgm:cxn modelId="{5297C1B1-BD92-4C23-85D0-38282B0DFB55}" type="presParOf" srcId="{594BF422-752C-42F3-A230-3D0E6AE9A886}" destId="{41386031-2E43-4A14-BC89-3B23271389B7}" srcOrd="8" destOrd="0" presId="urn:microsoft.com/office/officeart/2016/7/layout/AccentHomeChevronProcess"/>
    <dgm:cxn modelId="{6DD5D465-0170-493E-B5BD-83229262844F}" type="presParOf" srcId="{41386031-2E43-4A14-BC89-3B23271389B7}" destId="{E929BB33-109D-44C0-82CA-031B393E0B8B}" srcOrd="0" destOrd="0" presId="urn:microsoft.com/office/officeart/2016/7/layout/AccentHomeChevronProcess"/>
    <dgm:cxn modelId="{690C9F82-30A7-413C-9B68-E2BA94E5208E}" type="presParOf" srcId="{41386031-2E43-4A14-BC89-3B23271389B7}" destId="{76DF1867-CEEA-418D-89E8-3F579207B88C}" srcOrd="1" destOrd="0" presId="urn:microsoft.com/office/officeart/2016/7/layout/AccentHomeChevronProcess"/>
    <dgm:cxn modelId="{3542635A-3DE8-42BE-9DC8-E5ED53C0C164}" type="presParOf" srcId="{41386031-2E43-4A14-BC89-3B23271389B7}" destId="{134D638A-EE43-4A34-925A-B546D1034C5A}" srcOrd="2" destOrd="0" presId="urn:microsoft.com/office/officeart/2016/7/layout/AccentHomeChevronProcess"/>
    <dgm:cxn modelId="{2DB8B394-6AA6-4B7A-9655-DE0F5135CB07}" type="presParOf" srcId="{41386031-2E43-4A14-BC89-3B23271389B7}" destId="{E17DA4BD-6F19-4F01-8C51-71769787DB21}"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1120871" y="2195476"/>
          <a:ext cx="2413436"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1966" y="3486074"/>
          <a:ext cx="2096995" cy="804478"/>
        </a:xfrm>
        <a:prstGeom prst="homePlate">
          <a:avLst>
            <a:gd name="adj" fmla="val 2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254000" rIns="127000" bIns="254000" numCol="1" spcCol="1270" anchor="ctr" anchorCtr="0">
          <a:noAutofit/>
        </a:bodyPr>
        <a:lstStyle/>
        <a:p>
          <a:pPr marL="0" lvl="0" indent="0" algn="ctr" defTabSz="889000">
            <a:lnSpc>
              <a:spcPct val="90000"/>
            </a:lnSpc>
            <a:spcBef>
              <a:spcPct val="0"/>
            </a:spcBef>
            <a:spcAft>
              <a:spcPct val="35000"/>
            </a:spcAft>
            <a:buNone/>
          </a:pPr>
          <a:r>
            <a:rPr lang="en-US" sz="2000" kern="1200" dirty="0"/>
            <a:t>KPI 1</a:t>
          </a:r>
        </a:p>
      </dsp:txBody>
      <dsp:txXfrm>
        <a:off x="1966" y="3486074"/>
        <a:ext cx="1996435" cy="804478"/>
      </dsp:txXfrm>
    </dsp:sp>
    <dsp:sp modelId="{810D7AA7-A541-4507-BE7F-36CCF210089F}">
      <dsp:nvSpPr>
        <dsp:cNvPr id="0" name=""/>
        <dsp:cNvSpPr/>
      </dsp:nvSpPr>
      <dsp:spPr>
        <a:xfrm>
          <a:off x="169726" y="1173294"/>
          <a:ext cx="1702760" cy="1829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US" sz="1800" b="0" i="0" u="none" kern="1200" dirty="0">
              <a:solidFill>
                <a:prstClr val="black">
                  <a:hueOff val="0"/>
                  <a:satOff val="0"/>
                  <a:lumOff val="0"/>
                  <a:alphaOff val="0"/>
                </a:prstClr>
              </a:solidFill>
              <a:latin typeface="Univers"/>
              <a:ea typeface="+mn-ea"/>
              <a:cs typeface="+mn-cs"/>
            </a:rPr>
            <a:t>Weekdays has better payment stats than that of Weekends</a:t>
          </a:r>
        </a:p>
        <a:p>
          <a:pPr marL="0" lvl="0" indent="0" algn="l" defTabSz="800100">
            <a:lnSpc>
              <a:spcPct val="90000"/>
            </a:lnSpc>
            <a:spcBef>
              <a:spcPct val="0"/>
            </a:spcBef>
            <a:spcAft>
              <a:spcPct val="35000"/>
            </a:spcAft>
            <a:buNone/>
          </a:pPr>
          <a:endParaRPr lang="en-US" sz="1800" kern="1200" dirty="0"/>
        </a:p>
      </dsp:txBody>
      <dsp:txXfrm>
        <a:off x="169726" y="1173294"/>
        <a:ext cx="1702760" cy="1829444"/>
      </dsp:txXfrm>
    </dsp:sp>
    <dsp:sp modelId="{E41E7729-FD3F-426D-804C-45BD60BD762D}">
      <dsp:nvSpPr>
        <dsp:cNvPr id="0" name=""/>
        <dsp:cNvSpPr/>
      </dsp:nvSpPr>
      <dsp:spPr>
        <a:xfrm rot="5400000">
          <a:off x="871274" y="2195476"/>
          <a:ext cx="2413436"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1994112" y="3486074"/>
          <a:ext cx="2096995" cy="804478"/>
        </a:xfrm>
        <a:prstGeom prst="chevron">
          <a:avLst>
            <a:gd name="adj" fmla="val 25000"/>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254000" rIns="127000" bIns="254000" numCol="1" spcCol="1270" anchor="ctr" anchorCtr="0">
          <a:noAutofit/>
        </a:bodyPr>
        <a:lstStyle/>
        <a:p>
          <a:pPr marL="0" lvl="0" indent="0" algn="ctr" defTabSz="889000">
            <a:lnSpc>
              <a:spcPct val="90000"/>
            </a:lnSpc>
            <a:spcBef>
              <a:spcPct val="0"/>
            </a:spcBef>
            <a:spcAft>
              <a:spcPct val="35000"/>
            </a:spcAft>
            <a:buNone/>
          </a:pPr>
          <a:r>
            <a:rPr lang="en-US" sz="2000" kern="1200" dirty="0"/>
            <a:t>KPI 2</a:t>
          </a:r>
        </a:p>
      </dsp:txBody>
      <dsp:txXfrm>
        <a:off x="2195232" y="3486074"/>
        <a:ext cx="1694756" cy="804478"/>
      </dsp:txXfrm>
    </dsp:sp>
    <dsp:sp modelId="{5E07F9E4-149C-4A89-848F-4ABDD305F0C5}">
      <dsp:nvSpPr>
        <dsp:cNvPr id="0" name=""/>
        <dsp:cNvSpPr/>
      </dsp:nvSpPr>
      <dsp:spPr>
        <a:xfrm>
          <a:off x="2161872" y="1173294"/>
          <a:ext cx="1702760" cy="1829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US" sz="1800" b="0" i="0" u="none" kern="1200" dirty="0">
              <a:solidFill>
                <a:prstClr val="black">
                  <a:hueOff val="0"/>
                  <a:satOff val="0"/>
                  <a:lumOff val="0"/>
                  <a:alphaOff val="0"/>
                </a:prstClr>
              </a:solidFill>
              <a:latin typeface="Univers"/>
              <a:ea typeface="+mn-ea"/>
              <a:cs typeface="+mn-cs"/>
            </a:rPr>
            <a:t>Credit card is the most used payment type for review score 5</a:t>
          </a:r>
        </a:p>
      </dsp:txBody>
      <dsp:txXfrm>
        <a:off x="2161872" y="1173294"/>
        <a:ext cx="1702760" cy="1829444"/>
      </dsp:txXfrm>
    </dsp:sp>
    <dsp:sp modelId="{473F2067-7126-4D56-A328-5A8CFD3D8D52}">
      <dsp:nvSpPr>
        <dsp:cNvPr id="0" name=""/>
        <dsp:cNvSpPr/>
      </dsp:nvSpPr>
      <dsp:spPr>
        <a:xfrm rot="5400000">
          <a:off x="2863419" y="2195476"/>
          <a:ext cx="2413436"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3986258" y="3486074"/>
          <a:ext cx="2096995" cy="804478"/>
        </a:xfrm>
        <a:prstGeom prst="chevron">
          <a:avLst>
            <a:gd name="adj" fmla="val 25000"/>
          </a:avLst>
        </a:prstGeom>
        <a:solidFill>
          <a:schemeClr val="accent3"/>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254000" rIns="127000" bIns="254000" numCol="1" spcCol="1270" anchor="ctr" anchorCtr="0">
          <a:noAutofit/>
        </a:bodyPr>
        <a:lstStyle/>
        <a:p>
          <a:pPr marL="0" lvl="0" indent="0" algn="ctr" defTabSz="889000">
            <a:lnSpc>
              <a:spcPct val="90000"/>
            </a:lnSpc>
            <a:spcBef>
              <a:spcPct val="0"/>
            </a:spcBef>
            <a:spcAft>
              <a:spcPct val="35000"/>
            </a:spcAft>
            <a:buNone/>
          </a:pPr>
          <a:r>
            <a:rPr lang="en-US" sz="2000" kern="1200" dirty="0"/>
            <a:t>KPI 3</a:t>
          </a:r>
        </a:p>
      </dsp:txBody>
      <dsp:txXfrm>
        <a:off x="4187378" y="3486074"/>
        <a:ext cx="1694756" cy="804478"/>
      </dsp:txXfrm>
    </dsp:sp>
    <dsp:sp modelId="{FD7B29F2-0D66-4B4B-BC8A-82DA23575305}">
      <dsp:nvSpPr>
        <dsp:cNvPr id="0" name=""/>
        <dsp:cNvSpPr/>
      </dsp:nvSpPr>
      <dsp:spPr>
        <a:xfrm>
          <a:off x="4154017" y="1173294"/>
          <a:ext cx="1702760" cy="1829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US" sz="1800" b="0" i="0" u="none" kern="1200" dirty="0">
              <a:solidFill>
                <a:prstClr val="black">
                  <a:hueOff val="0"/>
                  <a:satOff val="0"/>
                  <a:lumOff val="0"/>
                  <a:alphaOff val="0"/>
                </a:prstClr>
              </a:solidFill>
              <a:latin typeface="Univers"/>
              <a:ea typeface="+mn-ea"/>
              <a:cs typeface="+mn-cs"/>
            </a:rPr>
            <a:t>Delivery days must be reduced to improve customer satisfaction</a:t>
          </a:r>
        </a:p>
      </dsp:txBody>
      <dsp:txXfrm>
        <a:off x="4154017" y="1173294"/>
        <a:ext cx="1702760" cy="1829444"/>
      </dsp:txXfrm>
    </dsp:sp>
    <dsp:sp modelId="{2377F551-4CF6-4656-B644-60A7FC1B0F64}">
      <dsp:nvSpPr>
        <dsp:cNvPr id="0" name=""/>
        <dsp:cNvSpPr/>
      </dsp:nvSpPr>
      <dsp:spPr>
        <a:xfrm rot="5400000">
          <a:off x="4855565" y="2195476"/>
          <a:ext cx="2413436"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69ED255C-64AC-4764-BC2C-7679ECCC9FE9}">
      <dsp:nvSpPr>
        <dsp:cNvPr id="0" name=""/>
        <dsp:cNvSpPr/>
      </dsp:nvSpPr>
      <dsp:spPr>
        <a:xfrm>
          <a:off x="5978403" y="3486074"/>
          <a:ext cx="2096995" cy="804478"/>
        </a:xfrm>
        <a:prstGeom prst="chevron">
          <a:avLst>
            <a:gd name="adj" fmla="val 25000"/>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254000" rIns="127000" bIns="254000" numCol="1" spcCol="1270" anchor="ctr" anchorCtr="0">
          <a:noAutofit/>
        </a:bodyPr>
        <a:lstStyle/>
        <a:p>
          <a:pPr marL="0" lvl="0" indent="0" algn="ctr" defTabSz="889000">
            <a:lnSpc>
              <a:spcPct val="90000"/>
            </a:lnSpc>
            <a:spcBef>
              <a:spcPct val="0"/>
            </a:spcBef>
            <a:spcAft>
              <a:spcPct val="35000"/>
            </a:spcAft>
            <a:buNone/>
          </a:pPr>
          <a:r>
            <a:rPr lang="en-US" sz="2000" kern="1200" dirty="0"/>
            <a:t>KPI 4</a:t>
          </a:r>
        </a:p>
      </dsp:txBody>
      <dsp:txXfrm>
        <a:off x="6179523" y="3486074"/>
        <a:ext cx="1694756" cy="804478"/>
      </dsp:txXfrm>
    </dsp:sp>
    <dsp:sp modelId="{1F1B09A6-DA7E-41D1-B8A6-E3B6E775E5C1}">
      <dsp:nvSpPr>
        <dsp:cNvPr id="0" name=""/>
        <dsp:cNvSpPr/>
      </dsp:nvSpPr>
      <dsp:spPr>
        <a:xfrm>
          <a:off x="6146163" y="1173294"/>
          <a:ext cx="1702760" cy="1829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US" sz="1800" b="0" i="0" u="none" kern="1200" dirty="0">
              <a:solidFill>
                <a:prstClr val="black">
                  <a:hueOff val="0"/>
                  <a:satOff val="0"/>
                  <a:lumOff val="0"/>
                  <a:alphaOff val="0"/>
                </a:prstClr>
              </a:solidFill>
              <a:latin typeface="Univers"/>
              <a:ea typeface="+mn-ea"/>
              <a:cs typeface="+mn-cs"/>
            </a:rPr>
            <a:t>Avg.</a:t>
          </a:r>
          <a:r>
            <a:rPr lang="en-US" sz="1800" b="0" i="0" u="none" kern="1200" baseline="0" dirty="0">
              <a:solidFill>
                <a:prstClr val="black">
                  <a:hueOff val="0"/>
                  <a:satOff val="0"/>
                  <a:lumOff val="0"/>
                  <a:alphaOff val="0"/>
                </a:prstClr>
              </a:solidFill>
              <a:latin typeface="Univers"/>
              <a:ea typeface="+mn-ea"/>
              <a:cs typeface="+mn-cs"/>
            </a:rPr>
            <a:t> Price and Avg. Payment value for Sao Paulo is less than Avg. of all cities</a:t>
          </a:r>
          <a:endParaRPr lang="en-US" sz="1800" b="0" i="0" u="none" kern="1200" dirty="0">
            <a:solidFill>
              <a:prstClr val="black">
                <a:hueOff val="0"/>
                <a:satOff val="0"/>
                <a:lumOff val="0"/>
                <a:alphaOff val="0"/>
              </a:prstClr>
            </a:solidFill>
            <a:latin typeface="Univers"/>
            <a:ea typeface="+mn-ea"/>
            <a:cs typeface="+mn-cs"/>
          </a:endParaRPr>
        </a:p>
      </dsp:txBody>
      <dsp:txXfrm>
        <a:off x="6146163" y="1173294"/>
        <a:ext cx="1702760" cy="1829444"/>
      </dsp:txXfrm>
    </dsp:sp>
    <dsp:sp modelId="{E929BB33-109D-44C0-82CA-031B393E0B8B}">
      <dsp:nvSpPr>
        <dsp:cNvPr id="0" name=""/>
        <dsp:cNvSpPr/>
      </dsp:nvSpPr>
      <dsp:spPr>
        <a:xfrm rot="5400000">
          <a:off x="6847711" y="2195476"/>
          <a:ext cx="2413436"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DF1867-CEEA-418D-89E8-3F579207B88C}">
      <dsp:nvSpPr>
        <dsp:cNvPr id="0" name=""/>
        <dsp:cNvSpPr/>
      </dsp:nvSpPr>
      <dsp:spPr>
        <a:xfrm>
          <a:off x="7970549" y="3486074"/>
          <a:ext cx="2096995" cy="804478"/>
        </a:xfrm>
        <a:prstGeom prst="chevron">
          <a:avLst>
            <a:gd name="adj" fmla="val 2500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254000" rIns="127000" bIns="254000" numCol="1" spcCol="1270" anchor="ctr" anchorCtr="0">
          <a:noAutofit/>
        </a:bodyPr>
        <a:lstStyle/>
        <a:p>
          <a:pPr marL="0" lvl="0" indent="0" algn="ctr" defTabSz="889000">
            <a:lnSpc>
              <a:spcPct val="90000"/>
            </a:lnSpc>
            <a:spcBef>
              <a:spcPct val="0"/>
            </a:spcBef>
            <a:spcAft>
              <a:spcPct val="35000"/>
            </a:spcAft>
            <a:buNone/>
          </a:pPr>
          <a:r>
            <a:rPr lang="en-US" sz="2000" b="0" i="0" u="none" kern="1200" dirty="0"/>
            <a:t>KPI 5</a:t>
          </a:r>
          <a:endParaRPr lang="en-US" sz="2000" kern="1200" dirty="0"/>
        </a:p>
      </dsp:txBody>
      <dsp:txXfrm>
        <a:off x="8171669" y="3486074"/>
        <a:ext cx="1694756" cy="804478"/>
      </dsp:txXfrm>
    </dsp:sp>
    <dsp:sp modelId="{134D638A-EE43-4A34-925A-B546D1034C5A}">
      <dsp:nvSpPr>
        <dsp:cNvPr id="0" name=""/>
        <dsp:cNvSpPr/>
      </dsp:nvSpPr>
      <dsp:spPr>
        <a:xfrm>
          <a:off x="8138309" y="1173294"/>
          <a:ext cx="1702760" cy="1829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US" sz="1800" b="0" i="0" u="none" kern="1200" dirty="0">
              <a:solidFill>
                <a:prstClr val="black">
                  <a:hueOff val="0"/>
                  <a:satOff val="0"/>
                  <a:lumOff val="0"/>
                  <a:alphaOff val="0"/>
                </a:prstClr>
              </a:solidFill>
              <a:latin typeface="Univers"/>
              <a:ea typeface="+mn-ea"/>
              <a:cs typeface="+mn-cs"/>
            </a:rPr>
            <a:t>Review scores are inversely proportional to the no. of Shipping days.</a:t>
          </a:r>
        </a:p>
      </dsp:txBody>
      <dsp:txXfrm>
        <a:off x="8138309" y="1173294"/>
        <a:ext cx="1702760" cy="1829444"/>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6B1857-7F2F-4FA5-AC91-CA6CB406E5ED}" type="datetimeFigureOut">
              <a:rPr lang="en-US" smtClean="0"/>
              <a:t>7/23/2024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1AFB1-1A0D-4465-9C69-5C319B14D7BF}" type="slidenum">
              <a:rPr lang="en-US" smtClean="0"/>
              <a:t>‹#›</a:t>
            </a:fld>
            <a:endParaRPr lang="en-US" dirty="0"/>
          </a:p>
        </p:txBody>
      </p:sp>
    </p:spTree>
    <p:extLst>
      <p:ext uri="{BB962C8B-B14F-4D97-AF65-F5344CB8AC3E}">
        <p14:creationId xmlns:p14="http://schemas.microsoft.com/office/powerpoint/2010/main" val="2804275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537BDE-FCE3-41C4-B976-0DC28743AC5A}" type="slidenum">
              <a:rPr lang="en-US" smtClean="0"/>
              <a:t>18</a:t>
            </a:fld>
            <a:endParaRPr lang="en-US" dirty="0"/>
          </a:p>
        </p:txBody>
      </p:sp>
    </p:spTree>
    <p:extLst>
      <p:ext uri="{BB962C8B-B14F-4D97-AF65-F5344CB8AC3E}">
        <p14:creationId xmlns:p14="http://schemas.microsoft.com/office/powerpoint/2010/main" val="2327493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793159" y="1348536"/>
            <a:ext cx="4076458" cy="3654827"/>
          </a:xfrm>
        </p:spPr>
        <p:txBody>
          <a:bodyPr anchor="b">
            <a:normAutofit/>
          </a:bodyPr>
          <a:lstStyle>
            <a:lvl1pPr algn="r">
              <a:defRPr lang="en-US" sz="3600" b="1" kern="1200" dirty="0">
                <a:solidFill>
                  <a:schemeClr val="bg1"/>
                </a:solidFill>
                <a:latin typeface="+mj-lt"/>
                <a:ea typeface="+mj-ea"/>
                <a:cs typeface="+mj-cs"/>
              </a:defRPr>
            </a:lvl1pPr>
          </a:lstStyle>
          <a:p>
            <a:r>
              <a:rPr lang="en-US" dirty="0"/>
              <a:t>CLICK TO EDIT MASTER TITLE STYLE</a:t>
            </a:r>
          </a:p>
        </p:txBody>
      </p:sp>
      <p:sp>
        <p:nvSpPr>
          <p:cNvPr id="7" name="Subtitle 2">
            <a:extLst>
              <a:ext uri="{FF2B5EF4-FFF2-40B4-BE49-F238E27FC236}">
                <a16:creationId xmlns:a16="http://schemas.microsoft.com/office/drawing/2014/main" id="{A4851079-28FC-41AF-8373-BD8382DEDA01}"/>
              </a:ext>
            </a:extLst>
          </p:cNvPr>
          <p:cNvSpPr>
            <a:spLocks noGrp="1"/>
          </p:cNvSpPr>
          <p:nvPr>
            <p:ph type="subTitle" idx="1" hasCustomPrompt="1"/>
          </p:nvPr>
        </p:nvSpPr>
        <p:spPr>
          <a:xfrm>
            <a:off x="793159" y="5170453"/>
            <a:ext cx="4076458" cy="990197"/>
          </a:xfrm>
        </p:spPr>
        <p:txBody>
          <a:bodyPr>
            <a:normAutofit/>
          </a:bodyPr>
          <a:lstStyle>
            <a:lvl1pPr marL="0" indent="0" algn="r">
              <a:buNone/>
              <a:defRPr sz="2400">
                <a:solidFill>
                  <a:schemeClr val="bg1"/>
                </a:solidFill>
              </a:defRPr>
            </a:lvl1pPr>
          </a:lstStyle>
          <a:p>
            <a:pPr algn="r"/>
            <a:r>
              <a:rPr lang="en-US" dirty="0">
                <a:solidFill>
                  <a:schemeClr val="bg1"/>
                </a:solidFill>
                <a:cs typeface="Calibri"/>
              </a:rPr>
              <a:t>Click to edit master text style</a:t>
            </a:r>
            <a:endParaRPr lang="en-US" dirty="0">
              <a:solidFill>
                <a:schemeClr val="bg1"/>
              </a:solidFill>
            </a:endParaRPr>
          </a:p>
        </p:txBody>
      </p:sp>
      <p:sp>
        <p:nvSpPr>
          <p:cNvPr id="15" name="Picture Placeholder 14">
            <a:extLst>
              <a:ext uri="{FF2B5EF4-FFF2-40B4-BE49-F238E27FC236}">
                <a16:creationId xmlns:a16="http://schemas.microsoft.com/office/drawing/2014/main" id="{4D6C3907-3C68-4C02-98EE-B36817B3763A}"/>
              </a:ext>
            </a:extLst>
          </p:cNvPr>
          <p:cNvSpPr>
            <a:spLocks noGrp="1"/>
          </p:cNvSpPr>
          <p:nvPr>
            <p:ph type="pic" sz="quarter" idx="13"/>
          </p:nvPr>
        </p:nvSpPr>
        <p:spPr>
          <a:xfrm>
            <a:off x="5457025" y="0"/>
            <a:ext cx="6734974" cy="6858001"/>
          </a:xfrm>
          <a:custGeom>
            <a:avLst/>
            <a:gdLst>
              <a:gd name="connsiteX0" fmla="*/ 1 w 6734974"/>
              <a:gd name="connsiteY0" fmla="*/ 6292661 h 6858001"/>
              <a:gd name="connsiteX1" fmla="*/ 6734974 w 6734974"/>
              <a:gd name="connsiteY1" fmla="*/ 6292661 h 6858001"/>
              <a:gd name="connsiteX2" fmla="*/ 6734974 w 6734974"/>
              <a:gd name="connsiteY2" fmla="*/ 6858001 h 6858001"/>
              <a:gd name="connsiteX3" fmla="*/ 1 w 6734974"/>
              <a:gd name="connsiteY3" fmla="*/ 6858001 h 6858001"/>
              <a:gd name="connsiteX4" fmla="*/ 0 w 6734974"/>
              <a:gd name="connsiteY4" fmla="*/ 0 h 6858001"/>
              <a:gd name="connsiteX5" fmla="*/ 6734973 w 6734974"/>
              <a:gd name="connsiteY5" fmla="*/ 0 h 6858001"/>
              <a:gd name="connsiteX6" fmla="*/ 6734973 w 6734974"/>
              <a:gd name="connsiteY6" fmla="*/ 6256019 h 6858001"/>
              <a:gd name="connsiteX7" fmla="*/ 0 w 6734974"/>
              <a:gd name="connsiteY7" fmla="*/ 6256019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4974" h="6858001">
                <a:moveTo>
                  <a:pt x="1" y="6292661"/>
                </a:moveTo>
                <a:lnTo>
                  <a:pt x="6734974" y="6292661"/>
                </a:lnTo>
                <a:lnTo>
                  <a:pt x="6734974" y="6858001"/>
                </a:lnTo>
                <a:lnTo>
                  <a:pt x="1" y="6858001"/>
                </a:lnTo>
                <a:close/>
                <a:moveTo>
                  <a:pt x="0" y="0"/>
                </a:moveTo>
                <a:lnTo>
                  <a:pt x="6734973" y="0"/>
                </a:lnTo>
                <a:lnTo>
                  <a:pt x="6734973" y="6256019"/>
                </a:lnTo>
                <a:lnTo>
                  <a:pt x="0" y="6256019"/>
                </a:lnTo>
                <a:close/>
              </a:path>
            </a:pathLst>
          </a:custGeom>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5984E7FD-271C-4B10-826F-A323C479DDC9}"/>
              </a:ext>
              <a:ext uri="{C183D7F6-B498-43B3-948B-1728B52AA6E4}">
                <adec:decorative xmlns:adec="http://schemas.microsoft.com/office/drawing/2017/decorative" val="1"/>
              </a:ext>
            </a:extLst>
          </p:cNvPr>
          <p:cNvCxnSpPr>
            <a:cxnSpLocks/>
          </p:cNvCxnSpPr>
          <p:nvPr userDrawn="1"/>
        </p:nvCxnSpPr>
        <p:spPr>
          <a:xfrm flipH="1">
            <a:off x="793159" y="6274339"/>
            <a:ext cx="1139884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04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9" y="1681163"/>
            <a:ext cx="328220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9" y="2505075"/>
            <a:ext cx="3282206"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446815"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446815"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EF0B73B7-7EF9-4436-8B85-AC6CB551C086}"/>
              </a:ext>
            </a:extLst>
          </p:cNvPr>
          <p:cNvSpPr>
            <a:spLocks noGrp="1"/>
          </p:cNvSpPr>
          <p:nvPr>
            <p:ph type="body" sz="quarter" idx="13"/>
          </p:nvPr>
        </p:nvSpPr>
        <p:spPr>
          <a:xfrm>
            <a:off x="8053841"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012A1950-E837-4678-94B1-FA24467145A1}"/>
              </a:ext>
            </a:extLst>
          </p:cNvPr>
          <p:cNvSpPr>
            <a:spLocks noGrp="1"/>
          </p:cNvSpPr>
          <p:nvPr>
            <p:ph sz="quarter" idx="14"/>
          </p:nvPr>
        </p:nvSpPr>
        <p:spPr>
          <a:xfrm>
            <a:off x="8053841"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Graphic 15">
            <a:extLst>
              <a:ext uri="{FF2B5EF4-FFF2-40B4-BE49-F238E27FC236}">
                <a16:creationId xmlns:a16="http://schemas.microsoft.com/office/drawing/2014/main" id="{C425DB15-1B5A-4780-98B4-C0921A42F5E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96A2980-FE4D-41BC-9B3F-DEC465C64C2D}"/>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5" name="Graphic 14">
            <a:extLst>
              <a:ext uri="{FF2B5EF4-FFF2-40B4-BE49-F238E27FC236}">
                <a16:creationId xmlns:a16="http://schemas.microsoft.com/office/drawing/2014/main" id="{2BBEE260-2DCA-4E68-9719-2D94DA7933BA}"/>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8968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8E95D367-78A2-47F5-B8D8-808AF3A34589}"/>
              </a:ext>
              <a:ext uri="{C183D7F6-B498-43B3-948B-1728B52AA6E4}">
                <adec:decorative xmlns:adec="http://schemas.microsoft.com/office/drawing/2017/decorative" val="1"/>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8" name="Graphic 11">
            <a:extLst>
              <a:ext uri="{FF2B5EF4-FFF2-40B4-BE49-F238E27FC236}">
                <a16:creationId xmlns:a16="http://schemas.microsoft.com/office/drawing/2014/main" id="{6109EF88-13AD-41C1-97AF-8C27729818AE}"/>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9" name="Graphic 10">
            <a:extLst>
              <a:ext uri="{FF2B5EF4-FFF2-40B4-BE49-F238E27FC236}">
                <a16:creationId xmlns:a16="http://schemas.microsoft.com/office/drawing/2014/main" id="{45E9990E-4826-4D59-9C78-9A4A6CA115C1}"/>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8F2C717-2A7A-4268-8EAA-2647EC66720C}"/>
              </a:ext>
            </a:extLst>
          </p:cNvPr>
          <p:cNvSpPr>
            <a:spLocks noGrp="1"/>
          </p:cNvSpPr>
          <p:nvPr>
            <p:ph type="title"/>
          </p:nvPr>
        </p:nvSpPr>
        <p:spPr>
          <a:xfrm>
            <a:off x="838200" y="989031"/>
            <a:ext cx="4984628" cy="1491339"/>
          </a:xfrm>
        </p:spPr>
        <p:txBody>
          <a:bodyPr anchor="b">
            <a:normAutofit/>
          </a:bodyPr>
          <a:lstStyle>
            <a:lvl1pPr>
              <a:defRPr sz="5400"/>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FAFC668B-6914-4B3A-B7DF-20E1580B17B9}"/>
              </a:ext>
            </a:extLst>
          </p:cNvPr>
          <p:cNvSpPr>
            <a:spLocks noGrp="1"/>
          </p:cNvSpPr>
          <p:nvPr>
            <p:ph type="body" sz="quarter" idx="15"/>
          </p:nvPr>
        </p:nvSpPr>
        <p:spPr>
          <a:xfrm>
            <a:off x="838200" y="2814530"/>
            <a:ext cx="4984628" cy="3359258"/>
          </a:xfrm>
        </p:spPr>
        <p:txBody>
          <a:bodyPr>
            <a:normAutofit/>
          </a:bodyPr>
          <a:lstStyle>
            <a:lvl1pPr marL="0" indent="0">
              <a:buNone/>
              <a:defRPr lang="en-US" sz="1800" kern="1200" dirty="0" smtClean="0">
                <a:solidFill>
                  <a:schemeClr val="tx1"/>
                </a:solidFill>
                <a:latin typeface="+mn-lt"/>
                <a:ea typeface="+mn-ea"/>
                <a:cs typeface="+mn-cs"/>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97407AA4-CC80-45E8-B78C-F0CF17563888}"/>
              </a:ext>
            </a:extLst>
          </p:cNvPr>
          <p:cNvSpPr>
            <a:spLocks noGrp="1"/>
          </p:cNvSpPr>
          <p:nvPr>
            <p:ph type="pic" sz="quarter" idx="13"/>
          </p:nvPr>
        </p:nvSpPr>
        <p:spPr>
          <a:xfrm>
            <a:off x="7464666" y="1678220"/>
            <a:ext cx="4267645" cy="4267645"/>
          </a:xfrm>
          <a:custGeom>
            <a:avLst/>
            <a:gdLst>
              <a:gd name="connsiteX0" fmla="*/ 2133823 w 4267645"/>
              <a:gd name="connsiteY0" fmla="*/ 0 h 4267645"/>
              <a:gd name="connsiteX1" fmla="*/ 4267645 w 4267645"/>
              <a:gd name="connsiteY1" fmla="*/ 2133823 h 4267645"/>
              <a:gd name="connsiteX2" fmla="*/ 2133823 w 4267645"/>
              <a:gd name="connsiteY2" fmla="*/ 4267645 h 4267645"/>
              <a:gd name="connsiteX3" fmla="*/ 0 w 4267645"/>
              <a:gd name="connsiteY3" fmla="*/ 2133823 h 4267645"/>
              <a:gd name="connsiteX4" fmla="*/ 2133823 w 4267645"/>
              <a:gd name="connsiteY4" fmla="*/ 0 h 4267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645" h="4267645">
                <a:moveTo>
                  <a:pt x="2133823" y="0"/>
                </a:moveTo>
                <a:cubicBezTo>
                  <a:pt x="3312299" y="0"/>
                  <a:pt x="4267645" y="955346"/>
                  <a:pt x="4267645" y="2133823"/>
                </a:cubicBezTo>
                <a:cubicBezTo>
                  <a:pt x="4267645" y="3312300"/>
                  <a:pt x="3312299" y="4267645"/>
                  <a:pt x="2133823" y="4267645"/>
                </a:cubicBezTo>
                <a:cubicBezTo>
                  <a:pt x="955346" y="4267645"/>
                  <a:pt x="0" y="3312300"/>
                  <a:pt x="0" y="2133823"/>
                </a:cubicBezTo>
                <a:cubicBezTo>
                  <a:pt x="0" y="955346"/>
                  <a:pt x="955346" y="0"/>
                  <a:pt x="2133823"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C158C582-BD9C-49F9-8097-36611CFF1643}"/>
              </a:ext>
            </a:extLst>
          </p:cNvPr>
          <p:cNvSpPr>
            <a:spLocks noGrp="1"/>
          </p:cNvSpPr>
          <p:nvPr>
            <p:ph type="dt" sz="half" idx="16"/>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274EACB3-0A23-4032-B5B1-266A253C2C8B}"/>
              </a:ext>
            </a:extLst>
          </p:cNvPr>
          <p:cNvSpPr>
            <a:spLocks noGrp="1"/>
          </p:cNvSpPr>
          <p:nvPr>
            <p:ph type="ftr" sz="quarter" idx="17"/>
          </p:nvPr>
        </p:nvSpPr>
        <p:spPr>
          <a:xfrm>
            <a:off x="7962190" y="623907"/>
            <a:ext cx="4114800" cy="365125"/>
          </a:xfrm>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21FC0B42-8B5D-47B8-8E1E-5BAA45A8478A}"/>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64261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CDB3-CB80-4B55-AA7A-C57DCAC8B79B}"/>
              </a:ext>
            </a:extLst>
          </p:cNvPr>
          <p:cNvSpPr>
            <a:spLocks noGrp="1"/>
          </p:cNvSpPr>
          <p:nvPr>
            <p:ph type="title"/>
          </p:nvPr>
        </p:nvSpPr>
        <p:spPr>
          <a:xfrm>
            <a:off x="1604908" y="894110"/>
            <a:ext cx="5181735" cy="2534890"/>
          </a:xfrm>
        </p:spPr>
        <p:txBody>
          <a:bodyPr anchor="b">
            <a:noAutofit/>
          </a:bodyPr>
          <a:lstStyle>
            <a:lvl1pPr>
              <a:defRPr lang="en-US" sz="5400" b="1" kern="1200" spc="400" baseline="0" dirty="0">
                <a:solidFill>
                  <a:schemeClr val="bg1"/>
                </a:solidFill>
                <a:latin typeface="+mn-lt"/>
                <a:ea typeface="+mj-ea"/>
                <a:cs typeface="+mj-cs"/>
              </a:defRPr>
            </a:lvl1pPr>
          </a:lstStyle>
          <a:p>
            <a:r>
              <a:rPr lang="en-US"/>
              <a:t>Click to edit Master title style</a:t>
            </a:r>
            <a:endParaRPr lang="en-US" dirty="0"/>
          </a:p>
        </p:txBody>
      </p:sp>
      <p:sp>
        <p:nvSpPr>
          <p:cNvPr id="24" name="Graphic 13">
            <a:extLst>
              <a:ext uri="{FF2B5EF4-FFF2-40B4-BE49-F238E27FC236}">
                <a16:creationId xmlns:a16="http://schemas.microsoft.com/office/drawing/2014/main" id="{EFD46DF2-E81B-4E77-B06D-F09DC585313D}"/>
              </a:ext>
              <a:ext uri="{C183D7F6-B498-43B3-948B-1728B52AA6E4}">
                <adec:decorative xmlns:adec="http://schemas.microsoft.com/office/drawing/2017/decorative" val="1"/>
              </a:ext>
            </a:extLst>
          </p:cNvPr>
          <p:cNvSpPr/>
          <p:nvPr userDrawn="1"/>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6" name="Graphic 12">
            <a:extLst>
              <a:ext uri="{FF2B5EF4-FFF2-40B4-BE49-F238E27FC236}">
                <a16:creationId xmlns:a16="http://schemas.microsoft.com/office/drawing/2014/main" id="{D044CC36-2EFF-44B0-90A3-986DACB7E88C}"/>
              </a:ext>
              <a:ext uri="{C183D7F6-B498-43B3-948B-1728B52AA6E4}">
                <adec:decorative xmlns:adec="http://schemas.microsoft.com/office/drawing/2017/decorative" val="1"/>
              </a:ext>
            </a:extLst>
          </p:cNvPr>
          <p:cNvSpPr/>
          <p:nvPr userDrawn="1"/>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8" name="Graphic 15">
            <a:extLst>
              <a:ext uri="{FF2B5EF4-FFF2-40B4-BE49-F238E27FC236}">
                <a16:creationId xmlns:a16="http://schemas.microsoft.com/office/drawing/2014/main" id="{AAA3D090-A815-4AF9-88CE-94F0B7DD36E3}"/>
              </a:ext>
              <a:ext uri="{C183D7F6-B498-43B3-948B-1728B52AA6E4}">
                <adec:decorative xmlns:adec="http://schemas.microsoft.com/office/drawing/2017/decorative" val="1"/>
              </a:ext>
            </a:extLst>
          </p:cNvPr>
          <p:cNvSpPr/>
          <p:nvPr userDrawn="1"/>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40" name="Text Placeholder 39">
            <a:extLst>
              <a:ext uri="{FF2B5EF4-FFF2-40B4-BE49-F238E27FC236}">
                <a16:creationId xmlns:a16="http://schemas.microsoft.com/office/drawing/2014/main" id="{498169C0-3B43-43E5-AC66-3B5B27A46602}"/>
              </a:ext>
            </a:extLst>
          </p:cNvPr>
          <p:cNvSpPr>
            <a:spLocks noGrp="1"/>
          </p:cNvSpPr>
          <p:nvPr>
            <p:ph type="body" sz="quarter" idx="16"/>
          </p:nvPr>
        </p:nvSpPr>
        <p:spPr>
          <a:xfrm>
            <a:off x="1604905" y="3728425"/>
            <a:ext cx="5181735" cy="2534890"/>
          </a:xfrm>
        </p:spPr>
        <p:txBody>
          <a:bodyPr>
            <a:normAutofit/>
          </a:bodyPr>
          <a:lstStyle>
            <a:lvl1pPr marL="0" indent="0">
              <a:buNone/>
              <a:defRPr lang="en-US" sz="2000" kern="1200" dirty="0" smtClean="0">
                <a:solidFill>
                  <a:schemeClr val="bg1"/>
                </a:solidFill>
                <a:latin typeface="+mn-lt"/>
                <a:ea typeface="+mn-ea"/>
                <a:cs typeface="+mn-cs"/>
              </a:defRPr>
            </a:lvl1pPr>
          </a:lstStyle>
          <a:p>
            <a:pPr lvl="0"/>
            <a:r>
              <a:rPr lang="en-US"/>
              <a:t>Click to edit Master text styles</a:t>
            </a:r>
          </a:p>
        </p:txBody>
      </p:sp>
      <p:sp>
        <p:nvSpPr>
          <p:cNvPr id="17" name="Picture Placeholder 16">
            <a:extLst>
              <a:ext uri="{FF2B5EF4-FFF2-40B4-BE49-F238E27FC236}">
                <a16:creationId xmlns:a16="http://schemas.microsoft.com/office/drawing/2014/main" id="{77F553A0-E179-4D32-97DB-0F367996796B}"/>
              </a:ext>
            </a:extLst>
          </p:cNvPr>
          <p:cNvSpPr>
            <a:spLocks noGrp="1"/>
          </p:cNvSpPr>
          <p:nvPr>
            <p:ph type="pic" sz="quarter" idx="14"/>
          </p:nvPr>
        </p:nvSpPr>
        <p:spPr>
          <a:xfrm>
            <a:off x="7130003" y="1856226"/>
            <a:ext cx="2040674" cy="2040674"/>
          </a:xfrm>
          <a:custGeom>
            <a:avLst/>
            <a:gdLst>
              <a:gd name="connsiteX0" fmla="*/ 1020337 w 2040674"/>
              <a:gd name="connsiteY0" fmla="*/ 0 h 2040674"/>
              <a:gd name="connsiteX1" fmla="*/ 2040674 w 2040674"/>
              <a:gd name="connsiteY1" fmla="*/ 1020337 h 2040674"/>
              <a:gd name="connsiteX2" fmla="*/ 1020337 w 2040674"/>
              <a:gd name="connsiteY2" fmla="*/ 2040674 h 2040674"/>
              <a:gd name="connsiteX3" fmla="*/ 0 w 2040674"/>
              <a:gd name="connsiteY3" fmla="*/ 1020337 h 2040674"/>
              <a:gd name="connsiteX4" fmla="*/ 1020337 w 2040674"/>
              <a:gd name="connsiteY4" fmla="*/ 0 h 204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0674" h="2040674">
                <a:moveTo>
                  <a:pt x="1020337" y="0"/>
                </a:moveTo>
                <a:cubicBezTo>
                  <a:pt x="1583854" y="0"/>
                  <a:pt x="2040674" y="456820"/>
                  <a:pt x="2040674" y="1020337"/>
                </a:cubicBezTo>
                <a:cubicBezTo>
                  <a:pt x="2040674" y="1583854"/>
                  <a:pt x="1583854" y="2040674"/>
                  <a:pt x="1020337" y="2040674"/>
                </a:cubicBezTo>
                <a:cubicBezTo>
                  <a:pt x="456820" y="2040674"/>
                  <a:pt x="0" y="1583854"/>
                  <a:pt x="0" y="1020337"/>
                </a:cubicBezTo>
                <a:cubicBezTo>
                  <a:pt x="0" y="456820"/>
                  <a:pt x="456820" y="0"/>
                  <a:pt x="1020337"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14" name="Picture Placeholder 13">
            <a:extLst>
              <a:ext uri="{FF2B5EF4-FFF2-40B4-BE49-F238E27FC236}">
                <a16:creationId xmlns:a16="http://schemas.microsoft.com/office/drawing/2014/main" id="{C9BD1CE3-05F6-44F6-B6FB-EB60AB96BE50}"/>
              </a:ext>
            </a:extLst>
          </p:cNvPr>
          <p:cNvSpPr>
            <a:spLocks noGrp="1"/>
          </p:cNvSpPr>
          <p:nvPr>
            <p:ph type="pic" sz="quarter" idx="13"/>
          </p:nvPr>
        </p:nvSpPr>
        <p:spPr>
          <a:xfrm>
            <a:off x="9325160" y="0"/>
            <a:ext cx="2866840" cy="2925044"/>
          </a:xfrm>
          <a:custGeom>
            <a:avLst/>
            <a:gdLst>
              <a:gd name="connsiteX0" fmla="*/ 1437601 w 2866840"/>
              <a:gd name="connsiteY0" fmla="*/ 0 h 2925044"/>
              <a:gd name="connsiteX1" fmla="*/ 1488735 w 2866840"/>
              <a:gd name="connsiteY1" fmla="*/ 0 h 2925044"/>
              <a:gd name="connsiteX2" fmla="*/ 1612768 w 2866840"/>
              <a:gd name="connsiteY2" fmla="*/ 6263 h 2925044"/>
              <a:gd name="connsiteX3" fmla="*/ 2860554 w 2866840"/>
              <a:gd name="connsiteY3" fmla="*/ 1026775 h 2925044"/>
              <a:gd name="connsiteX4" fmla="*/ 2866840 w 2866840"/>
              <a:gd name="connsiteY4" fmla="*/ 1051223 h 2925044"/>
              <a:gd name="connsiteX5" fmla="*/ 2866840 w 2866840"/>
              <a:gd name="connsiteY5" fmla="*/ 1872530 h 2925044"/>
              <a:gd name="connsiteX6" fmla="*/ 2860554 w 2866840"/>
              <a:gd name="connsiteY6" fmla="*/ 1896978 h 2925044"/>
              <a:gd name="connsiteX7" fmla="*/ 1463168 w 2866840"/>
              <a:gd name="connsiteY7" fmla="*/ 2925044 h 2925044"/>
              <a:gd name="connsiteX8" fmla="*/ 0 w 2866840"/>
              <a:gd name="connsiteY8" fmla="*/ 1461877 h 2925044"/>
              <a:gd name="connsiteX9" fmla="*/ 1313568 w 2866840"/>
              <a:gd name="connsiteY9" fmla="*/ 6263 h 292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840" h="2925044">
                <a:moveTo>
                  <a:pt x="1437601" y="0"/>
                </a:moveTo>
                <a:lnTo>
                  <a:pt x="1488735" y="0"/>
                </a:lnTo>
                <a:lnTo>
                  <a:pt x="1612768" y="6263"/>
                </a:lnTo>
                <a:cubicBezTo>
                  <a:pt x="2203017" y="66206"/>
                  <a:pt x="2689551" y="476982"/>
                  <a:pt x="2860554" y="1026775"/>
                </a:cubicBezTo>
                <a:lnTo>
                  <a:pt x="2866840" y="1051223"/>
                </a:lnTo>
                <a:lnTo>
                  <a:pt x="2866840" y="1872530"/>
                </a:lnTo>
                <a:lnTo>
                  <a:pt x="2860554" y="1896978"/>
                </a:lnTo>
                <a:cubicBezTo>
                  <a:pt x="2675300" y="2492588"/>
                  <a:pt x="2119737" y="2925044"/>
                  <a:pt x="1463168" y="2925044"/>
                </a:cubicBezTo>
                <a:cubicBezTo>
                  <a:pt x="655082" y="2925044"/>
                  <a:pt x="0" y="2269962"/>
                  <a:pt x="0" y="1461877"/>
                </a:cubicBezTo>
                <a:cubicBezTo>
                  <a:pt x="0" y="704296"/>
                  <a:pt x="575756" y="81192"/>
                  <a:pt x="1313568" y="6263"/>
                </a:cubicBezTo>
                <a:close/>
              </a:path>
            </a:pathLst>
          </a:custGeom>
        </p:spPr>
        <p:txBody>
          <a:bodyPr wrap="square" anchor="ctr">
            <a:noAutofit/>
          </a:bodyPr>
          <a:lstStyle>
            <a:lvl1pPr algn="ctr">
              <a:defRPr/>
            </a:lvl1pPr>
          </a:lstStyle>
          <a:p>
            <a:r>
              <a:rPr lang="en-US"/>
              <a:t>Click icon to add picture</a:t>
            </a:r>
            <a:endParaRPr lang="en-US" dirty="0"/>
          </a:p>
        </p:txBody>
      </p:sp>
      <p:sp>
        <p:nvSpPr>
          <p:cNvPr id="20" name="Picture Placeholder 19">
            <a:extLst>
              <a:ext uri="{FF2B5EF4-FFF2-40B4-BE49-F238E27FC236}">
                <a16:creationId xmlns:a16="http://schemas.microsoft.com/office/drawing/2014/main" id="{86562173-D9DF-4B80-B41C-B2366D8F2CC9}"/>
              </a:ext>
            </a:extLst>
          </p:cNvPr>
          <p:cNvSpPr>
            <a:spLocks noGrp="1"/>
          </p:cNvSpPr>
          <p:nvPr>
            <p:ph type="pic" sz="quarter" idx="15"/>
          </p:nvPr>
        </p:nvSpPr>
        <p:spPr>
          <a:xfrm>
            <a:off x="8465227" y="3267983"/>
            <a:ext cx="3726773" cy="3590017"/>
          </a:xfrm>
          <a:custGeom>
            <a:avLst/>
            <a:gdLst>
              <a:gd name="connsiteX0" fmla="*/ 2272751 w 3726773"/>
              <a:gd name="connsiteY0" fmla="*/ 0 h 3590017"/>
              <a:gd name="connsiteX1" fmla="*/ 3718432 w 3726773"/>
              <a:gd name="connsiteY1" fmla="*/ 518986 h 3590017"/>
              <a:gd name="connsiteX2" fmla="*/ 3726773 w 3726773"/>
              <a:gd name="connsiteY2" fmla="*/ 526567 h 3590017"/>
              <a:gd name="connsiteX3" fmla="*/ 3726773 w 3726773"/>
              <a:gd name="connsiteY3" fmla="*/ 3590017 h 3590017"/>
              <a:gd name="connsiteX4" fmla="*/ 422959 w 3726773"/>
              <a:gd name="connsiteY4" fmla="*/ 3590017 h 3590017"/>
              <a:gd name="connsiteX5" fmla="*/ 388150 w 3726773"/>
              <a:gd name="connsiteY5" fmla="*/ 3543469 h 3590017"/>
              <a:gd name="connsiteX6" fmla="*/ 0 w 3726773"/>
              <a:gd name="connsiteY6" fmla="*/ 2272752 h 3590017"/>
              <a:gd name="connsiteX7" fmla="*/ 2272751 w 3726773"/>
              <a:gd name="connsiteY7" fmla="*/ 0 h 359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6773" h="3590017">
                <a:moveTo>
                  <a:pt x="2272751" y="0"/>
                </a:moveTo>
                <a:cubicBezTo>
                  <a:pt x="2821903" y="0"/>
                  <a:pt x="3325566" y="194765"/>
                  <a:pt x="3718432" y="518986"/>
                </a:cubicBezTo>
                <a:lnTo>
                  <a:pt x="3726773" y="526567"/>
                </a:lnTo>
                <a:lnTo>
                  <a:pt x="3726773" y="3590017"/>
                </a:lnTo>
                <a:lnTo>
                  <a:pt x="422959" y="3590017"/>
                </a:lnTo>
                <a:lnTo>
                  <a:pt x="388150" y="3543469"/>
                </a:lnTo>
                <a:cubicBezTo>
                  <a:pt x="143093" y="3180735"/>
                  <a:pt x="0" y="2743454"/>
                  <a:pt x="0" y="2272752"/>
                </a:cubicBezTo>
                <a:cubicBezTo>
                  <a:pt x="0" y="1017546"/>
                  <a:pt x="1017546" y="0"/>
                  <a:pt x="2272751"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15" name="Slide Number Placeholder 8">
            <a:extLst>
              <a:ext uri="{FF2B5EF4-FFF2-40B4-BE49-F238E27FC236}">
                <a16:creationId xmlns:a16="http://schemas.microsoft.com/office/drawing/2014/main" id="{2CFE18B2-C456-4DF2-9D4C-6A9017A6200E}"/>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cxnSp>
        <p:nvCxnSpPr>
          <p:cNvPr id="30" name="Straight Connector 29">
            <a:extLst>
              <a:ext uri="{FF2B5EF4-FFF2-40B4-BE49-F238E27FC236}">
                <a16:creationId xmlns:a16="http://schemas.microsoft.com/office/drawing/2014/main" id="{A8ABD619-DC62-4FA6-8ABC-122A5C4B422D}"/>
              </a:ext>
              <a:ext uri="{C183D7F6-B498-43B3-948B-1728B52AA6E4}">
                <adec:decorative xmlns:adec="http://schemas.microsoft.com/office/drawing/2017/decorative" val="1"/>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5B78A21E-0201-405E-A386-7A39F8F82F4E}"/>
              </a:ext>
            </a:extLst>
          </p:cNvPr>
          <p:cNvSpPr>
            <a:spLocks noGrp="1"/>
          </p:cNvSpPr>
          <p:nvPr>
            <p:ph type="dt" sz="half" idx="17"/>
          </p:nvPr>
        </p:nvSpPr>
        <p:spPr>
          <a:xfrm>
            <a:off x="1301262" y="218220"/>
            <a:ext cx="2743200" cy="365125"/>
          </a:xfrm>
        </p:spPr>
        <p:txBody>
          <a:bodyPr/>
          <a:lstStyle>
            <a:lvl1pPr>
              <a:defRPr>
                <a:solidFill>
                  <a:schemeClr val="bg1"/>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CC96BABF-2A15-48FB-BA27-BC36B637FCC7}"/>
              </a:ext>
            </a:extLst>
          </p:cNvPr>
          <p:cNvSpPr>
            <a:spLocks noGrp="1"/>
          </p:cNvSpPr>
          <p:nvPr>
            <p:ph type="ftr" sz="quarter" idx="18"/>
          </p:nvPr>
        </p:nvSpPr>
        <p:spPr>
          <a:xfrm rot="16200000">
            <a:off x="-762668" y="4999038"/>
            <a:ext cx="3352802" cy="365125"/>
          </a:xfrm>
        </p:spPr>
        <p:txBody>
          <a:bodyPr/>
          <a:lstStyle>
            <a:lvl1pPr>
              <a:defRPr>
                <a:solidFill>
                  <a:schemeClr val="bg1"/>
                </a:solidFill>
              </a:defRPr>
            </a:lvl1pPr>
          </a:lstStyle>
          <a:p>
            <a:r>
              <a:rPr lang="en-US"/>
              <a:t>Sample footer text</a:t>
            </a:r>
            <a:endParaRPr lang="en-US" dirty="0"/>
          </a:p>
        </p:txBody>
      </p:sp>
    </p:spTree>
    <p:extLst>
      <p:ext uri="{BB962C8B-B14F-4D97-AF65-F5344CB8AC3E}">
        <p14:creationId xmlns:p14="http://schemas.microsoft.com/office/powerpoint/2010/main" val="265161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FE17E6-924C-47EE-8164-2CD1687C753A}"/>
              </a:ext>
              <a:ext uri="{C183D7F6-B498-43B3-948B-1728B52AA6E4}">
                <adec:decorative xmlns:adec="http://schemas.microsoft.com/office/drawing/2017/decorative" val="1"/>
              </a:ext>
            </a:extLst>
          </p:cNvPr>
          <p:cNvSpPr/>
          <p:nvPr userDrawn="1"/>
        </p:nvSpPr>
        <p:spPr>
          <a:xfrm>
            <a:off x="1123008" y="252743"/>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6572DC8-7C70-4BE2-9DB2-CFABD37F8F56}"/>
              </a:ext>
              <a:ext uri="{C183D7F6-B498-43B3-948B-1728B52AA6E4}">
                <adec:decorative xmlns:adec="http://schemas.microsoft.com/office/drawing/2017/decorative" val="1"/>
              </a:ext>
            </a:extLst>
          </p:cNvPr>
          <p:cNvSpPr/>
          <p:nvPr userDrawn="1"/>
        </p:nvSpPr>
        <p:spPr>
          <a:xfrm>
            <a:off x="425449" y="3548095"/>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1965163"/>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1352550" y="539750"/>
            <a:ext cx="4281488" cy="2468563"/>
          </a:xfrm>
        </p:spPr>
        <p:txBody>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1E5E2300-A2FB-4449-8855-6D21495825B0}"/>
              </a:ext>
            </a:extLst>
          </p:cNvPr>
          <p:cNvSpPr>
            <a:spLocks noGrp="1"/>
          </p:cNvSpPr>
          <p:nvPr>
            <p:ph type="pic" sz="quarter" idx="11"/>
          </p:nvPr>
        </p:nvSpPr>
        <p:spPr>
          <a:xfrm>
            <a:off x="654050" y="3835400"/>
            <a:ext cx="4281488" cy="2468563"/>
          </a:xfrm>
        </p:spPr>
        <p:txBody>
          <a:bodyPr/>
          <a:lstStyle/>
          <a:p>
            <a:r>
              <a:rPr lang="en-US"/>
              <a:t>Click icon to add picture</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2645922"/>
            <a:ext cx="4434721" cy="3710427"/>
          </a:xfrm>
        </p:spPr>
        <p:txBody>
          <a:bodyPr anchor="t">
            <a:normAutofit/>
          </a:bodyPr>
          <a:lstStyle>
            <a:lvl1pPr>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779C96BE-A34E-471B-A916-071966BC699C}"/>
              </a:ext>
            </a:extLst>
          </p:cNvPr>
          <p:cNvSpPr>
            <a:spLocks noGrp="1"/>
          </p:cNvSpPr>
          <p:nvPr>
            <p:ph type="dt" sz="half" idx="12"/>
          </p:nvPr>
        </p:nvSpPr>
        <p:spPr>
          <a:xfrm>
            <a:off x="5785751" y="6356350"/>
            <a:ext cx="2743200" cy="365125"/>
          </a:xfrm>
        </p:spPr>
        <p:txBody>
          <a:bodyPr/>
          <a:lstStyle/>
          <a:p>
            <a:r>
              <a:rPr lang="en-US"/>
              <a:t>20xx</a:t>
            </a:r>
            <a:endParaRPr lang="en-US" dirty="0"/>
          </a:p>
        </p:txBody>
      </p:sp>
      <p:sp>
        <p:nvSpPr>
          <p:cNvPr id="4" name="Footer Placeholder 3">
            <a:extLst>
              <a:ext uri="{FF2B5EF4-FFF2-40B4-BE49-F238E27FC236}">
                <a16:creationId xmlns:a16="http://schemas.microsoft.com/office/drawing/2014/main" id="{7B3040EA-B3B8-4EB9-BC7F-EB3DFF9597DC}"/>
              </a:ext>
            </a:extLst>
          </p:cNvPr>
          <p:cNvSpPr>
            <a:spLocks noGrp="1"/>
          </p:cNvSpPr>
          <p:nvPr>
            <p:ph type="ftr" sz="quarter" idx="13"/>
          </p:nvPr>
        </p:nvSpPr>
        <p:spPr>
          <a:xfrm rot="16200000">
            <a:off x="9812116" y="1591485"/>
            <a:ext cx="3548094" cy="365125"/>
          </a:xfrm>
        </p:spPr>
        <p:txBody>
          <a:bodyPr/>
          <a:lstStyle/>
          <a:p>
            <a:r>
              <a:rPr lang="en-US" dirty="0"/>
              <a:t>Sample footer text</a:t>
            </a:r>
          </a:p>
        </p:txBody>
      </p:sp>
      <p:sp>
        <p:nvSpPr>
          <p:cNvPr id="5" name="Slide Number Placeholder 4">
            <a:extLst>
              <a:ext uri="{FF2B5EF4-FFF2-40B4-BE49-F238E27FC236}">
                <a16:creationId xmlns:a16="http://schemas.microsoft.com/office/drawing/2014/main" id="{20182D71-9E0A-4793-BA54-BEAEB7A36838}"/>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2446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E48A8E28-7873-4AFA-A619-0E497E0180D0}"/>
              </a:ext>
              <a:ext uri="{C183D7F6-B498-43B3-948B-1728B52AA6E4}">
                <adec:decorative xmlns:adec="http://schemas.microsoft.com/office/drawing/2017/decorative" val="1"/>
              </a:ext>
            </a:extLst>
          </p:cNvPr>
          <p:cNvSpPr/>
          <p:nvPr userDrawn="1"/>
        </p:nvSpPr>
        <p:spPr>
          <a:xfrm>
            <a:off x="192268" y="536567"/>
            <a:ext cx="5784867" cy="5784867"/>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867340" y="2446418"/>
            <a:ext cx="4434721" cy="1965163"/>
          </a:xfrm>
        </p:spPr>
        <p:txBody>
          <a:bodyPr anchor="ctr">
            <a:normAutofit/>
          </a:bodyPr>
          <a:lstStyle>
            <a:lvl1pPr algn="ctr">
              <a:defRPr lang="en-US" sz="4500" kern="1200" dirty="0">
                <a:solidFill>
                  <a:schemeClr val="bg1"/>
                </a:solidFill>
                <a:latin typeface="+mj-lt"/>
                <a:ea typeface="+mj-ea"/>
                <a:cs typeface="+mj-cs"/>
              </a:defRPr>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6567"/>
            <a:ext cx="4518504" cy="5784867"/>
          </a:xfrm>
        </p:spPr>
        <p:txBody>
          <a:bodyPr anchor="ctr">
            <a:normAutofit/>
          </a:bodyPr>
          <a:lstStyle>
            <a:lvl1pPr marL="0" indent="0">
              <a:lnSpc>
                <a:spcPts val="2500"/>
              </a:lnSpc>
              <a:buNone/>
              <a:defRPr sz="1800"/>
            </a:lvl1pPr>
          </a:lstStyle>
          <a:p>
            <a:r>
              <a:rPr lang="en-US" sz="1800" dirty="0">
                <a:cs typeface="Calibri"/>
              </a:rPr>
              <a:t>Click to edit master text style</a:t>
            </a:r>
          </a:p>
        </p:txBody>
      </p:sp>
      <p:sp>
        <p:nvSpPr>
          <p:cNvPr id="4" name="Graphic 13">
            <a:extLst>
              <a:ext uri="{FF2B5EF4-FFF2-40B4-BE49-F238E27FC236}">
                <a16:creationId xmlns:a16="http://schemas.microsoft.com/office/drawing/2014/main" id="{5EB0124E-1A8A-4EB1-A9CF-E273590B60B9}"/>
              </a:ext>
              <a:ext uri="{C183D7F6-B498-43B3-948B-1728B52AA6E4}">
                <adec:decorative xmlns:adec="http://schemas.microsoft.com/office/drawing/2017/decorative" val="1"/>
              </a:ext>
            </a:extLst>
          </p:cNvPr>
          <p:cNvSpPr/>
          <p:nvPr userDrawn="1"/>
        </p:nvSpPr>
        <p:spPr>
          <a:xfrm>
            <a:off x="1109945" y="351421"/>
            <a:ext cx="198609" cy="198609"/>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accent2"/>
          </a:solidFill>
          <a:ln w="603" cap="flat">
            <a:noFill/>
            <a:prstDash val="solid"/>
            <a:miter/>
          </a:ln>
        </p:spPr>
        <p:txBody>
          <a:bodyPr rtlCol="0" anchor="ctr"/>
          <a:lstStyle/>
          <a:p>
            <a:endParaRPr lang="en-US" dirty="0"/>
          </a:p>
        </p:txBody>
      </p:sp>
      <p:sp>
        <p:nvSpPr>
          <p:cNvPr id="5" name="Graphic 12">
            <a:extLst>
              <a:ext uri="{FF2B5EF4-FFF2-40B4-BE49-F238E27FC236}">
                <a16:creationId xmlns:a16="http://schemas.microsoft.com/office/drawing/2014/main" id="{44654EA2-A648-4219-B093-1C05AE964626}"/>
              </a:ext>
              <a:ext uri="{C183D7F6-B498-43B3-948B-1728B52AA6E4}">
                <adec:decorative xmlns:adec="http://schemas.microsoft.com/office/drawing/2017/decorative" val="1"/>
              </a:ext>
            </a:extLst>
          </p:cNvPr>
          <p:cNvSpPr/>
          <p:nvPr userDrawn="1"/>
        </p:nvSpPr>
        <p:spPr>
          <a:xfrm>
            <a:off x="5425883" y="5732852"/>
            <a:ext cx="130186" cy="130186"/>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81C0EC89-A66C-4027-8FF0-F7605B506229}"/>
              </a:ext>
              <a:ext uri="{C183D7F6-B498-43B3-948B-1728B52AA6E4}">
                <adec:decorative xmlns:adec="http://schemas.microsoft.com/office/drawing/2017/decorative" val="1"/>
              </a:ext>
            </a:extLst>
          </p:cNvPr>
          <p:cNvSpPr/>
          <p:nvPr userDrawn="1"/>
        </p:nvSpPr>
        <p:spPr>
          <a:xfrm>
            <a:off x="539223" y="1072473"/>
            <a:ext cx="182432" cy="182432"/>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2" name="Date Placeholder 2">
            <a:extLst>
              <a:ext uri="{FF2B5EF4-FFF2-40B4-BE49-F238E27FC236}">
                <a16:creationId xmlns:a16="http://schemas.microsoft.com/office/drawing/2014/main" id="{411FC072-5A30-4F87-8D5F-B58BC2023A98}"/>
              </a:ext>
            </a:extLst>
          </p:cNvPr>
          <p:cNvSpPr>
            <a:spLocks noGrp="1"/>
          </p:cNvSpPr>
          <p:nvPr>
            <p:ph type="dt" sz="half" idx="12"/>
          </p:nvPr>
        </p:nvSpPr>
        <p:spPr>
          <a:xfrm>
            <a:off x="5785751" y="6356350"/>
            <a:ext cx="2743200" cy="365125"/>
          </a:xfrm>
        </p:spPr>
        <p:txBody>
          <a:bodyPr/>
          <a:lstStyle/>
          <a:p>
            <a:r>
              <a:rPr lang="en-US"/>
              <a:t>20xx</a:t>
            </a:r>
            <a:endParaRPr lang="en-US" dirty="0"/>
          </a:p>
        </p:txBody>
      </p:sp>
      <p:sp>
        <p:nvSpPr>
          <p:cNvPr id="13" name="Footer Placeholder 3">
            <a:extLst>
              <a:ext uri="{FF2B5EF4-FFF2-40B4-BE49-F238E27FC236}">
                <a16:creationId xmlns:a16="http://schemas.microsoft.com/office/drawing/2014/main" id="{A406C42C-BE3A-4833-B0B7-357CE8FB62CA}"/>
              </a:ext>
            </a:extLst>
          </p:cNvPr>
          <p:cNvSpPr>
            <a:spLocks noGrp="1"/>
          </p:cNvSpPr>
          <p:nvPr>
            <p:ph type="ftr" sz="quarter" idx="13"/>
          </p:nvPr>
        </p:nvSpPr>
        <p:spPr>
          <a:xfrm rot="16200000">
            <a:off x="9812116" y="1591485"/>
            <a:ext cx="3548094" cy="365125"/>
          </a:xfrm>
        </p:spPr>
        <p:txBody>
          <a:bodyPr/>
          <a:lstStyle/>
          <a:p>
            <a:r>
              <a:rPr lang="en-US" dirty="0"/>
              <a:t>Sample footer text</a:t>
            </a:r>
          </a:p>
        </p:txBody>
      </p:sp>
      <p:sp>
        <p:nvSpPr>
          <p:cNvPr id="19" name="Slide Number Placeholder 4">
            <a:extLst>
              <a:ext uri="{FF2B5EF4-FFF2-40B4-BE49-F238E27FC236}">
                <a16:creationId xmlns:a16="http://schemas.microsoft.com/office/drawing/2014/main" id="{4E6E8B18-45E0-4925-8E5D-41F418C91ED8}"/>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793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2F236E68-2CF8-44ED-939D-0302808CE819}"/>
              </a:ext>
            </a:extLst>
          </p:cNvPr>
          <p:cNvSpPr>
            <a:spLocks noGrp="1"/>
          </p:cNvSpPr>
          <p:nvPr>
            <p:ph type="pic" sz="quarter" idx="13"/>
          </p:nvPr>
        </p:nvSpPr>
        <p:spPr>
          <a:xfrm>
            <a:off x="0" y="0"/>
            <a:ext cx="12188370" cy="6858000"/>
          </a:xfrm>
          <a:custGeom>
            <a:avLst/>
            <a:gdLst>
              <a:gd name="connsiteX0" fmla="*/ 0 w 12188370"/>
              <a:gd name="connsiteY0" fmla="*/ 0 h 6858000"/>
              <a:gd name="connsiteX1" fmla="*/ 12188370 w 12188370"/>
              <a:gd name="connsiteY1" fmla="*/ 0 h 6858000"/>
              <a:gd name="connsiteX2" fmla="*/ 12188370 w 12188370"/>
              <a:gd name="connsiteY2" fmla="*/ 6858000 h 6858000"/>
              <a:gd name="connsiteX3" fmla="*/ 0 w 12188370"/>
              <a:gd name="connsiteY3" fmla="*/ 6858000 h 6858000"/>
              <a:gd name="connsiteX4" fmla="*/ 0 w 12188370"/>
              <a:gd name="connsiteY4" fmla="*/ 843875 h 6858000"/>
              <a:gd name="connsiteX5" fmla="*/ 8473201 w 12188370"/>
              <a:gd name="connsiteY5" fmla="*/ 843875 h 6858000"/>
              <a:gd name="connsiteX6" fmla="*/ 8473201 w 12188370"/>
              <a:gd name="connsiteY6" fmla="*/ 816443 h 6858000"/>
              <a:gd name="connsiteX7" fmla="*/ 0 w 12188370"/>
              <a:gd name="connsiteY7" fmla="*/ 816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370" h="6858000">
                <a:moveTo>
                  <a:pt x="0" y="0"/>
                </a:moveTo>
                <a:lnTo>
                  <a:pt x="12188370" y="0"/>
                </a:lnTo>
                <a:lnTo>
                  <a:pt x="12188370" y="6858000"/>
                </a:lnTo>
                <a:lnTo>
                  <a:pt x="0" y="6858000"/>
                </a:lnTo>
                <a:lnTo>
                  <a:pt x="0" y="843875"/>
                </a:lnTo>
                <a:lnTo>
                  <a:pt x="8473201" y="843875"/>
                </a:lnTo>
                <a:lnTo>
                  <a:pt x="8473201" y="816443"/>
                </a:lnTo>
                <a:lnTo>
                  <a:pt x="0" y="816443"/>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1256275" y="2276439"/>
            <a:ext cx="9679448" cy="2868439"/>
          </a:xfrm>
        </p:spPr>
        <p:txBody>
          <a:bodyPr anchor="b">
            <a:noAutofit/>
          </a:bodyPr>
          <a:lstStyle>
            <a:lvl1pPr algn="l">
              <a:defRPr lang="en-US" sz="7200" b="1" kern="1200" cap="all" dirty="0">
                <a:solidFill>
                  <a:schemeClr val="bg1"/>
                </a:solidFill>
                <a:latin typeface="+mj-lt"/>
                <a:ea typeface="+mj-ea"/>
                <a:cs typeface="+mj-cs"/>
              </a:defRPr>
            </a:lvl1pPr>
          </a:lstStyle>
          <a:p>
            <a:r>
              <a:rPr lang="en-US" dirty="0"/>
              <a:t>CLICK TO EDIT MASTER TITLE STYLE</a:t>
            </a:r>
          </a:p>
        </p:txBody>
      </p:sp>
      <p:sp>
        <p:nvSpPr>
          <p:cNvPr id="13" name="Text Placeholder 3">
            <a:extLst>
              <a:ext uri="{FF2B5EF4-FFF2-40B4-BE49-F238E27FC236}">
                <a16:creationId xmlns:a16="http://schemas.microsoft.com/office/drawing/2014/main" id="{91D9E9B9-E0A7-4C75-946E-BBAEBCC2CA6A}"/>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lvl1pPr marL="0" indent="0">
              <a:buNone/>
              <a:defRPr sz="2000">
                <a:solidFill>
                  <a:schemeClr val="bg1"/>
                </a:solidFill>
              </a:defRPr>
            </a:lvl1pPr>
          </a:lstStyle>
          <a:p>
            <a:pPr lvl="0"/>
            <a:r>
              <a:rPr lang="en-US" sz="2000" kern="1200">
                <a:solidFill>
                  <a:srgbClr val="FFFFFF"/>
                </a:solidFill>
                <a:latin typeface="+mn-lt"/>
                <a:ea typeface="+mn-ea"/>
                <a:cs typeface="+mn-cs"/>
              </a:rPr>
              <a:t>Click to edit Master text styles</a:t>
            </a:r>
          </a:p>
        </p:txBody>
      </p:sp>
      <p:cxnSp>
        <p:nvCxnSpPr>
          <p:cNvPr id="6" name="Straight Connector 5">
            <a:extLst>
              <a:ext uri="{FF2B5EF4-FFF2-40B4-BE49-F238E27FC236}">
                <a16:creationId xmlns:a16="http://schemas.microsoft.com/office/drawing/2014/main" id="{03C6873F-B921-4626-97A7-FD8E9398E4E7}"/>
              </a:ext>
            </a:extLst>
          </p:cNvPr>
          <p:cNvCxnSpPr>
            <a:cxnSpLocks/>
          </p:cNvCxnSpPr>
          <p:nvPr userDrawn="1"/>
        </p:nvCxnSpPr>
        <p:spPr>
          <a:xfrm flipH="1">
            <a:off x="-10886" y="821523"/>
            <a:ext cx="84732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Graphic 13">
            <a:extLst>
              <a:ext uri="{FF2B5EF4-FFF2-40B4-BE49-F238E27FC236}">
                <a16:creationId xmlns:a16="http://schemas.microsoft.com/office/drawing/2014/main" id="{275D0799-1240-4A8C-98BF-96679D262568}"/>
              </a:ext>
            </a:extLst>
          </p:cNvPr>
          <p:cNvSpPr/>
          <p:nvPr userDrawn="1"/>
        </p:nvSpPr>
        <p:spPr>
          <a:xfrm>
            <a:off x="544954" y="2865643"/>
            <a:ext cx="146329" cy="157937"/>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9" name="Graphic 12">
            <a:extLst>
              <a:ext uri="{FF2B5EF4-FFF2-40B4-BE49-F238E27FC236}">
                <a16:creationId xmlns:a16="http://schemas.microsoft.com/office/drawing/2014/main" id="{3F7A1898-37E9-4DF7-9E1E-A5D41681C6D9}"/>
              </a:ext>
            </a:extLst>
          </p:cNvPr>
          <p:cNvSpPr/>
          <p:nvPr userDrawn="1"/>
        </p:nvSpPr>
        <p:spPr>
          <a:xfrm>
            <a:off x="903734" y="3094942"/>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9" name="Graphic 15">
            <a:extLst>
              <a:ext uri="{FF2B5EF4-FFF2-40B4-BE49-F238E27FC236}">
                <a16:creationId xmlns:a16="http://schemas.microsoft.com/office/drawing/2014/main" id="{DA49FC99-340D-4901-98CD-6C4D1941C969}"/>
              </a:ext>
            </a:extLst>
          </p:cNvPr>
          <p:cNvSpPr/>
          <p:nvPr userDrawn="1"/>
        </p:nvSpPr>
        <p:spPr>
          <a:xfrm>
            <a:off x="532920" y="3619230"/>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136867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41674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1284395" y="1825625"/>
            <a:ext cx="1006940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25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67D4E1F-D8DD-4ED2-8901-A47E930891B9}"/>
              </a:ext>
              <a:ext uri="{C183D7F6-B498-43B3-948B-1728B52AA6E4}">
                <adec:decorative xmlns:adec="http://schemas.microsoft.com/office/drawing/2017/decorative"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4820000"/>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273301" y="299507"/>
            <a:ext cx="5221620" cy="6258985"/>
          </a:xfrm>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id="{E19B6EE4-4480-4732-A518-32AAC2EC081A}"/>
              </a:ext>
            </a:extLst>
          </p:cNvPr>
          <p:cNvSpPr>
            <a:spLocks noGrp="1"/>
          </p:cNvSpPr>
          <p:nvPr>
            <p:ph type="dt" sz="half" idx="11"/>
          </p:nvPr>
        </p:nvSpPr>
        <p:spPr>
          <a:xfrm>
            <a:off x="838200" y="6356350"/>
            <a:ext cx="2743200" cy="365125"/>
          </a:xfrm>
        </p:spPr>
        <p:txBody>
          <a:bodyPr/>
          <a:lstStyle>
            <a:lvl1pPr>
              <a:defRPr/>
            </a:lvl1pPr>
          </a:lstStyle>
          <a:p>
            <a:r>
              <a:rPr lang="en-US">
                <a:solidFill>
                  <a:schemeClr val="bg1"/>
                </a:solidFill>
                <a:effectLst>
                  <a:outerShdw blurRad="38100" dist="38100" dir="2700000" algn="tl">
                    <a:srgbClr val="000000">
                      <a:alpha val="43137"/>
                    </a:srgbClr>
                  </a:outerShdw>
                </a:effectLst>
              </a:rPr>
              <a:t>20xx</a:t>
            </a:r>
            <a:endParaRPr lang="en-US" dirty="0">
              <a:solidFill>
                <a:schemeClr val="bg1"/>
              </a:solidFill>
              <a:effectLst>
                <a:outerShdw blurRad="38100" dist="38100" dir="2700000" algn="tl">
                  <a:srgbClr val="000000">
                    <a:alpha val="43137"/>
                  </a:srgbClr>
                </a:outerShdw>
              </a:effectLst>
            </a:endParaRPr>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77543"/>
            <a:ext cx="4434721" cy="978806"/>
          </a:xfrm>
        </p:spPr>
        <p:txBody>
          <a:bodyPr anchor="t">
            <a:normAutofit/>
          </a:bodyPr>
          <a:lstStyle>
            <a:lvl1pPr marL="0" indent="0">
              <a:buNone/>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Footer Placeholder 3">
            <a:extLst>
              <a:ext uri="{FF2B5EF4-FFF2-40B4-BE49-F238E27FC236}">
                <a16:creationId xmlns:a16="http://schemas.microsoft.com/office/drawing/2014/main" id="{EF28DA37-6556-4F96-9D80-0B084FB282B2}"/>
              </a:ext>
            </a:extLst>
          </p:cNvPr>
          <p:cNvSpPr>
            <a:spLocks noGrp="1"/>
          </p:cNvSpPr>
          <p:nvPr>
            <p:ph type="ftr" sz="quarter" idx="13"/>
          </p:nvPr>
        </p:nvSpPr>
        <p:spPr>
          <a:xfrm rot="16200000">
            <a:off x="9812116" y="1591485"/>
            <a:ext cx="3548094" cy="365125"/>
          </a:xfrm>
        </p:spPr>
        <p:txBody>
          <a:bodyPr/>
          <a:lstStyle/>
          <a:p>
            <a:r>
              <a:rPr lang="en-US" dirty="0"/>
              <a:t>Sample footer text</a:t>
            </a:r>
          </a:p>
        </p:txBody>
      </p:sp>
      <p:sp>
        <p:nvSpPr>
          <p:cNvPr id="12" name="Slide Number Placeholder 4">
            <a:extLst>
              <a:ext uri="{FF2B5EF4-FFF2-40B4-BE49-F238E27FC236}">
                <a16:creationId xmlns:a16="http://schemas.microsoft.com/office/drawing/2014/main" id="{6928D1E0-21A1-4EC2-B776-3F8703D3A0E9}"/>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6610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B15A-5639-4D83-9CDE-B6FC231C544D}"/>
              </a:ext>
            </a:extLst>
          </p:cNvPr>
          <p:cNvSpPr>
            <a:spLocks noGrp="1"/>
          </p:cNvSpPr>
          <p:nvPr>
            <p:ph type="title"/>
          </p:nvPr>
        </p:nvSpPr>
        <p:spPr>
          <a:xfrm>
            <a:off x="578724" y="346498"/>
            <a:ext cx="8117654" cy="1325563"/>
          </a:xfrm>
        </p:spPr>
        <p:txBody>
          <a:bodyPr>
            <a:normAutofit/>
          </a:bodyPr>
          <a:lstStyle>
            <a:lvl1pPr>
              <a:defRPr sz="5400" b="1" cap="none" baseline="0">
                <a:solidFill>
                  <a:schemeClr val="bg1"/>
                </a:solidFill>
              </a:defRPr>
            </a:lvl1pPr>
          </a:lstStyle>
          <a:p>
            <a:r>
              <a:rPr lang="en-US"/>
              <a:t>Click to edit Master title style</a:t>
            </a:r>
            <a:endParaRPr lang="en-US" dirty="0"/>
          </a:p>
        </p:txBody>
      </p:sp>
      <p:sp>
        <p:nvSpPr>
          <p:cNvPr id="17" name="Picture Placeholder 16">
            <a:extLst>
              <a:ext uri="{FF2B5EF4-FFF2-40B4-BE49-F238E27FC236}">
                <a16:creationId xmlns:a16="http://schemas.microsoft.com/office/drawing/2014/main" id="{AAB6B174-300F-4F50-A575-00A13C163585}"/>
              </a:ext>
            </a:extLst>
          </p:cNvPr>
          <p:cNvSpPr>
            <a:spLocks noGrp="1"/>
          </p:cNvSpPr>
          <p:nvPr>
            <p:ph type="pic" sz="quarter" idx="10"/>
          </p:nvPr>
        </p:nvSpPr>
        <p:spPr>
          <a:xfrm>
            <a:off x="579438" y="2006600"/>
            <a:ext cx="2286000" cy="2608263"/>
          </a:xfrm>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74E96A81-148E-486F-BEFA-3D3FDB0B412F}"/>
              </a:ext>
            </a:extLst>
          </p:cNvPr>
          <p:cNvSpPr>
            <a:spLocks noGrp="1"/>
          </p:cNvSpPr>
          <p:nvPr>
            <p:ph type="pic" sz="quarter" idx="11"/>
          </p:nvPr>
        </p:nvSpPr>
        <p:spPr>
          <a:xfrm>
            <a:off x="3494908" y="2006380"/>
            <a:ext cx="2286000" cy="2608263"/>
          </a:xfrm>
        </p:spPr>
        <p:txBody>
          <a:bodyPr/>
          <a:lstStyle/>
          <a:p>
            <a:r>
              <a:rPr lang="en-US"/>
              <a:t>Click icon to add picture</a:t>
            </a:r>
            <a:endParaRPr lang="en-US" dirty="0"/>
          </a:p>
        </p:txBody>
      </p:sp>
      <p:sp>
        <p:nvSpPr>
          <p:cNvPr id="19" name="Picture Placeholder 16">
            <a:extLst>
              <a:ext uri="{FF2B5EF4-FFF2-40B4-BE49-F238E27FC236}">
                <a16:creationId xmlns:a16="http://schemas.microsoft.com/office/drawing/2014/main" id="{17F02522-1BD4-4AC9-BBCB-05010ECC0A8B}"/>
              </a:ext>
            </a:extLst>
          </p:cNvPr>
          <p:cNvSpPr>
            <a:spLocks noGrp="1"/>
          </p:cNvSpPr>
          <p:nvPr>
            <p:ph type="pic" sz="quarter" idx="12"/>
          </p:nvPr>
        </p:nvSpPr>
        <p:spPr>
          <a:xfrm>
            <a:off x="6410378" y="2015722"/>
            <a:ext cx="2286000" cy="2608263"/>
          </a:xfrm>
        </p:spPr>
        <p:txBody>
          <a:bodyPr/>
          <a:lstStyle/>
          <a:p>
            <a:r>
              <a:rPr lang="en-US"/>
              <a:t>Click icon to add picture</a:t>
            </a:r>
            <a:endParaRPr lang="en-US" dirty="0"/>
          </a:p>
        </p:txBody>
      </p:sp>
      <p:sp>
        <p:nvSpPr>
          <p:cNvPr id="20" name="Picture Placeholder 16">
            <a:extLst>
              <a:ext uri="{FF2B5EF4-FFF2-40B4-BE49-F238E27FC236}">
                <a16:creationId xmlns:a16="http://schemas.microsoft.com/office/drawing/2014/main" id="{E961DC1B-263A-48A8-89E6-541AC356E525}"/>
              </a:ext>
            </a:extLst>
          </p:cNvPr>
          <p:cNvSpPr>
            <a:spLocks noGrp="1"/>
          </p:cNvSpPr>
          <p:nvPr>
            <p:ph type="pic" sz="quarter" idx="13"/>
          </p:nvPr>
        </p:nvSpPr>
        <p:spPr>
          <a:xfrm>
            <a:off x="9327276" y="2006379"/>
            <a:ext cx="2286000" cy="2608263"/>
          </a:xfrm>
        </p:spPr>
        <p:txBody>
          <a:bodyPr/>
          <a:lstStyle/>
          <a:p>
            <a:r>
              <a:rPr lang="en-US"/>
              <a:t>Click icon to add picture</a:t>
            </a:r>
            <a:endParaRPr lang="en-US" dirty="0"/>
          </a:p>
        </p:txBody>
      </p:sp>
      <p:sp>
        <p:nvSpPr>
          <p:cNvPr id="21" name="Text Placeholder 27">
            <a:extLst>
              <a:ext uri="{FF2B5EF4-FFF2-40B4-BE49-F238E27FC236}">
                <a16:creationId xmlns:a16="http://schemas.microsoft.com/office/drawing/2014/main" id="{2C4443B1-A455-4AF9-BE87-A07EA91F850A}"/>
              </a:ext>
            </a:extLst>
          </p:cNvPr>
          <p:cNvSpPr>
            <a:spLocks noGrp="1"/>
          </p:cNvSpPr>
          <p:nvPr>
            <p:ph type="body" sz="quarter" idx="17" hasCustomPrompt="1"/>
          </p:nvPr>
        </p:nvSpPr>
        <p:spPr>
          <a:xfrm>
            <a:off x="578724"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lvl="0"/>
            <a:r>
              <a:rPr lang="en-US" dirty="0"/>
              <a:t>CLICK TO EDIT</a:t>
            </a:r>
          </a:p>
        </p:txBody>
      </p:sp>
      <p:sp>
        <p:nvSpPr>
          <p:cNvPr id="22" name="Text Placeholder 27">
            <a:extLst>
              <a:ext uri="{FF2B5EF4-FFF2-40B4-BE49-F238E27FC236}">
                <a16:creationId xmlns:a16="http://schemas.microsoft.com/office/drawing/2014/main" id="{EEC7D0BC-E2A5-4FBE-A334-D9FF80B0DD3E}"/>
              </a:ext>
            </a:extLst>
          </p:cNvPr>
          <p:cNvSpPr>
            <a:spLocks noGrp="1"/>
          </p:cNvSpPr>
          <p:nvPr>
            <p:ph type="body" sz="quarter" idx="18"/>
          </p:nvPr>
        </p:nvSpPr>
        <p:spPr>
          <a:xfrm>
            <a:off x="578724"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0CC80C9C-897F-4C36-8150-427548D8FFCA}"/>
              </a:ext>
            </a:extLst>
          </p:cNvPr>
          <p:cNvSpPr>
            <a:spLocks noGrp="1"/>
          </p:cNvSpPr>
          <p:nvPr>
            <p:ph type="body" sz="quarter" idx="19" hasCustomPrompt="1"/>
          </p:nvPr>
        </p:nvSpPr>
        <p:spPr>
          <a:xfrm>
            <a:off x="349490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4" name="Text Placeholder 27">
            <a:extLst>
              <a:ext uri="{FF2B5EF4-FFF2-40B4-BE49-F238E27FC236}">
                <a16:creationId xmlns:a16="http://schemas.microsoft.com/office/drawing/2014/main" id="{A621D1DC-4C76-4E2F-A56F-7D7C193776A5}"/>
              </a:ext>
            </a:extLst>
          </p:cNvPr>
          <p:cNvSpPr>
            <a:spLocks noGrp="1"/>
          </p:cNvSpPr>
          <p:nvPr>
            <p:ph type="body" sz="quarter" idx="20"/>
          </p:nvPr>
        </p:nvSpPr>
        <p:spPr>
          <a:xfrm>
            <a:off x="349490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2DF3BDDA-6F5B-42F5-B623-12E87B19908B}"/>
              </a:ext>
            </a:extLst>
          </p:cNvPr>
          <p:cNvSpPr>
            <a:spLocks noGrp="1"/>
          </p:cNvSpPr>
          <p:nvPr>
            <p:ph type="body" sz="quarter" idx="21" hasCustomPrompt="1"/>
          </p:nvPr>
        </p:nvSpPr>
        <p:spPr>
          <a:xfrm>
            <a:off x="641037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6" name="Text Placeholder 27">
            <a:extLst>
              <a:ext uri="{FF2B5EF4-FFF2-40B4-BE49-F238E27FC236}">
                <a16:creationId xmlns:a16="http://schemas.microsoft.com/office/drawing/2014/main" id="{332AD10F-DEDB-4199-BAF1-536999434B01}"/>
              </a:ext>
            </a:extLst>
          </p:cNvPr>
          <p:cNvSpPr>
            <a:spLocks noGrp="1"/>
          </p:cNvSpPr>
          <p:nvPr>
            <p:ph type="body" sz="quarter" idx="22"/>
          </p:nvPr>
        </p:nvSpPr>
        <p:spPr>
          <a:xfrm>
            <a:off x="641037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28F12227-FF8F-4C6B-910E-91A315DC2206}"/>
              </a:ext>
            </a:extLst>
          </p:cNvPr>
          <p:cNvSpPr>
            <a:spLocks noGrp="1"/>
          </p:cNvSpPr>
          <p:nvPr>
            <p:ph type="body" sz="quarter" idx="23" hasCustomPrompt="1"/>
          </p:nvPr>
        </p:nvSpPr>
        <p:spPr>
          <a:xfrm>
            <a:off x="9325847" y="5017734"/>
            <a:ext cx="2285999"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8" name="Text Placeholder 27">
            <a:extLst>
              <a:ext uri="{FF2B5EF4-FFF2-40B4-BE49-F238E27FC236}">
                <a16:creationId xmlns:a16="http://schemas.microsoft.com/office/drawing/2014/main" id="{D8C71F03-1105-4059-948E-EE58B5878A75}"/>
              </a:ext>
            </a:extLst>
          </p:cNvPr>
          <p:cNvSpPr>
            <a:spLocks noGrp="1"/>
          </p:cNvSpPr>
          <p:nvPr>
            <p:ph type="body" sz="quarter" idx="24"/>
          </p:nvPr>
        </p:nvSpPr>
        <p:spPr>
          <a:xfrm>
            <a:off x="9325847" y="5352052"/>
            <a:ext cx="2285999"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37ED29C9-824B-4147-81C3-28968F4647D1}"/>
              </a:ext>
            </a:extLst>
          </p:cNvPr>
          <p:cNvSpPr>
            <a:spLocks noGrp="1"/>
          </p:cNvSpPr>
          <p:nvPr>
            <p:ph type="dt" sz="half" idx="25"/>
          </p:nvPr>
        </p:nvSpPr>
        <p:spPr>
          <a:xfrm>
            <a:off x="661988" y="6133917"/>
            <a:ext cx="2743200" cy="365125"/>
          </a:xfrm>
        </p:spPr>
        <p:txBody>
          <a:bodyPr/>
          <a:lstStyle>
            <a:lvl1pPr>
              <a:defRPr>
                <a:solidFill>
                  <a:schemeClr val="bg1"/>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70238C45-011A-48F8-A346-A07B1E830B47}"/>
              </a:ext>
            </a:extLst>
          </p:cNvPr>
          <p:cNvSpPr>
            <a:spLocks noGrp="1"/>
          </p:cNvSpPr>
          <p:nvPr>
            <p:ph type="ftr" sz="quarter" idx="26"/>
          </p:nvPr>
        </p:nvSpPr>
        <p:spPr>
          <a:xfrm>
            <a:off x="8505757" y="845343"/>
            <a:ext cx="3633923" cy="365125"/>
          </a:xfrm>
        </p:spPr>
        <p:txBody>
          <a:bodyPr/>
          <a:lstStyle>
            <a:lvl1pPr>
              <a:defRPr>
                <a:solidFill>
                  <a:schemeClr val="bg1"/>
                </a:solidFill>
              </a:defRPr>
            </a:lvl1pPr>
          </a:lstStyle>
          <a:p>
            <a:r>
              <a:rPr lang="en-US"/>
              <a:t>Sample footer text</a:t>
            </a:r>
            <a:endParaRPr lang="en-US" dirty="0"/>
          </a:p>
        </p:txBody>
      </p:sp>
      <p:sp>
        <p:nvSpPr>
          <p:cNvPr id="5" name="Slide Number Placeholder 4">
            <a:extLst>
              <a:ext uri="{FF2B5EF4-FFF2-40B4-BE49-F238E27FC236}">
                <a16:creationId xmlns:a16="http://schemas.microsoft.com/office/drawing/2014/main" id="{213C46EB-807F-48CF-988B-E006AEC9992C}"/>
              </a:ext>
            </a:extLst>
          </p:cNvPr>
          <p:cNvSpPr>
            <a:spLocks noGrp="1"/>
          </p:cNvSpPr>
          <p:nvPr>
            <p:ph type="sldNum" sz="quarter" idx="27"/>
          </p:nvPr>
        </p:nvSpPr>
        <p:spPr>
          <a:xfrm>
            <a:off x="8610600" y="6160417"/>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17703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ntent 2 column (comparison sl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norm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Graphic 15">
            <a:extLst>
              <a:ext uri="{FF2B5EF4-FFF2-40B4-BE49-F238E27FC236}">
                <a16:creationId xmlns:a16="http://schemas.microsoft.com/office/drawing/2014/main" id="{AF89E921-750A-4005-BEC2-04B9514B2D76}"/>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3B378915-E570-47AE-8F85-FB8ED4A6CC72}"/>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3" name="Graphic 14">
            <a:extLst>
              <a:ext uri="{FF2B5EF4-FFF2-40B4-BE49-F238E27FC236}">
                <a16:creationId xmlns:a16="http://schemas.microsoft.com/office/drawing/2014/main" id="{3AF1E926-D68F-4DC8-9F6D-C2C1576F92E5}"/>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301667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2"/>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635397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5" r:id="rId3"/>
    <p:sldLayoutId id="2147483676" r:id="rId4"/>
    <p:sldLayoutId id="2147483660" r:id="rId5"/>
    <p:sldLayoutId id="2147483680" r:id="rId6"/>
    <p:sldLayoutId id="2147483677" r:id="rId7"/>
    <p:sldLayoutId id="2147483665" r:id="rId8"/>
    <p:sldLayoutId id="2147483663" r:id="rId9"/>
    <p:sldLayoutId id="2147483679" r:id="rId10"/>
    <p:sldLayoutId id="2147483681" r:id="rId11"/>
    <p:sldLayoutId id="2147483671" r:id="rId12"/>
  </p:sldLayoutIdLst>
  <p:hf hdr="0"/>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3.jpe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4F1D-F101-4E88-9698-51D314EF2EB5}"/>
              </a:ext>
            </a:extLst>
          </p:cNvPr>
          <p:cNvSpPr>
            <a:spLocks noGrp="1"/>
          </p:cNvSpPr>
          <p:nvPr>
            <p:ph type="title"/>
          </p:nvPr>
        </p:nvSpPr>
        <p:spPr/>
        <p:txBody>
          <a:bodyPr>
            <a:normAutofit/>
          </a:bodyPr>
          <a:lstStyle/>
          <a:p>
            <a:r>
              <a:rPr lang="en-US" sz="5000" dirty="0"/>
              <a:t>OLIST STORE ANALYSIS</a:t>
            </a:r>
          </a:p>
        </p:txBody>
      </p:sp>
      <p:sp>
        <p:nvSpPr>
          <p:cNvPr id="3" name="Subtitle 2">
            <a:extLst>
              <a:ext uri="{FF2B5EF4-FFF2-40B4-BE49-F238E27FC236}">
                <a16:creationId xmlns:a16="http://schemas.microsoft.com/office/drawing/2014/main" id="{92726762-2B23-4F53-9DBB-96441A2A51BB}"/>
              </a:ext>
            </a:extLst>
          </p:cNvPr>
          <p:cNvSpPr>
            <a:spLocks noGrp="1"/>
          </p:cNvSpPr>
          <p:nvPr>
            <p:ph type="subTitle" idx="1"/>
          </p:nvPr>
        </p:nvSpPr>
        <p:spPr/>
        <p:txBody>
          <a:bodyPr/>
          <a:lstStyle/>
          <a:p>
            <a:r>
              <a:rPr lang="en-US" dirty="0"/>
              <a:t>Domain : E-Commerce</a:t>
            </a:r>
          </a:p>
        </p:txBody>
      </p:sp>
      <p:cxnSp>
        <p:nvCxnSpPr>
          <p:cNvPr id="6" name="Straight Connector 5">
            <a:extLst>
              <a:ext uri="{FF2B5EF4-FFF2-40B4-BE49-F238E27FC236}">
                <a16:creationId xmlns:a16="http://schemas.microsoft.com/office/drawing/2014/main" id="{3BA46E79-69D1-4C03-A6B4-7B7F078A85CD}"/>
              </a:ext>
            </a:extLst>
          </p:cNvPr>
          <p:cNvCxnSpPr/>
          <p:nvPr/>
        </p:nvCxnSpPr>
        <p:spPr>
          <a:xfrm flipV="1">
            <a:off x="679704" y="5003363"/>
            <a:ext cx="4589756" cy="657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7DBF7182-D5F0-47FD-A6EC-B12EA250AB30}"/>
              </a:ext>
            </a:extLst>
          </p:cNvPr>
          <p:cNvPicPr>
            <a:picLocks noChangeAspect="1"/>
          </p:cNvPicPr>
          <p:nvPr/>
        </p:nvPicPr>
        <p:blipFill rotWithShape="1">
          <a:blip r:embed="rId2">
            <a:alphaModFix amt="51000"/>
            <a:duotone>
              <a:schemeClr val="accent2">
                <a:shade val="45000"/>
                <a:satMod val="135000"/>
              </a:schemeClr>
              <a:prstClr val="white"/>
            </a:duotone>
          </a:blip>
          <a:srcRect l="12930" r="27202"/>
          <a:stretch/>
        </p:blipFill>
        <p:spPr>
          <a:xfrm>
            <a:off x="5456238" y="0"/>
            <a:ext cx="6735762" cy="6858000"/>
          </a:xfrm>
          <a:prstGeom prst="rect">
            <a:avLst/>
          </a:prstGeom>
        </p:spPr>
      </p:pic>
    </p:spTree>
    <p:extLst>
      <p:ext uri="{BB962C8B-B14F-4D97-AF65-F5344CB8AC3E}">
        <p14:creationId xmlns:p14="http://schemas.microsoft.com/office/powerpoint/2010/main" val="191763221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a:bodyPr>
          <a:lstStyle/>
          <a:p>
            <a:pPr marR="0" lvl="0" algn="l" rtl="0">
              <a:spcBef>
                <a:spcPts val="0"/>
              </a:spcBef>
              <a:spcAft>
                <a:spcPts val="0"/>
              </a:spcAft>
              <a:buClr>
                <a:schemeClr val="dk1"/>
              </a:buClr>
              <a:buSzPts val="1800"/>
            </a:pPr>
            <a:r>
              <a:rPr lang="en-US" sz="4500" dirty="0">
                <a:sym typeface="Calibri"/>
              </a:rPr>
              <a:t>Average price and payment values from customers of </a:t>
            </a:r>
            <a:r>
              <a:rPr lang="en-US" sz="4500" dirty="0" err="1">
                <a:sym typeface="Calibri"/>
              </a:rPr>
              <a:t>sao</a:t>
            </a:r>
            <a:r>
              <a:rPr lang="en-US" sz="4500" dirty="0">
                <a:sym typeface="Calibri"/>
              </a:rPr>
              <a:t> </a:t>
            </a:r>
            <a:r>
              <a:rPr lang="en-US" sz="4500" dirty="0" err="1">
                <a:sym typeface="Calibri"/>
              </a:rPr>
              <a:t>paulo</a:t>
            </a:r>
            <a:r>
              <a:rPr lang="en-US" sz="4500" dirty="0">
                <a:sym typeface="Calibri"/>
              </a:rPr>
              <a:t> city</a:t>
            </a:r>
            <a:endParaRPr lang="en-US" sz="4500" dirty="0"/>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p>
            <a:r>
              <a:rPr lang="en-US" dirty="0"/>
              <a:t>KPI FOUR</a:t>
            </a:r>
          </a:p>
        </p:txBody>
      </p:sp>
      <p:cxnSp>
        <p:nvCxnSpPr>
          <p:cNvPr id="5" name="Straight Connector 4">
            <a:extLst>
              <a:ext uri="{FF2B5EF4-FFF2-40B4-BE49-F238E27FC236}">
                <a16:creationId xmlns:a16="http://schemas.microsoft.com/office/drawing/2014/main" id="{379E7A79-973F-4927-B895-A0D7D8F735F9}"/>
              </a:ext>
            </a:extLst>
          </p:cNvPr>
          <p:cNvCxnSpPr>
            <a:cxnSpLocks/>
          </p:cNvCxnSpPr>
          <p:nvPr/>
        </p:nvCxnSpPr>
        <p:spPr>
          <a:xfrm flipV="1">
            <a:off x="1132465" y="5144878"/>
            <a:ext cx="8757259" cy="557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37727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4E3E26E-714B-4B44-A67B-0189BC68DBDE}"/>
              </a:ext>
            </a:extLst>
          </p:cNvPr>
          <p:cNvSpPr>
            <a:spLocks noGrp="1"/>
          </p:cNvSpPr>
          <p:nvPr>
            <p:ph type="title"/>
          </p:nvPr>
        </p:nvSpPr>
        <p:spPr>
          <a:xfrm>
            <a:off x="838200" y="989031"/>
            <a:ext cx="9388876" cy="1194657"/>
          </a:xfrm>
        </p:spPr>
        <p:txBody>
          <a:bodyPr>
            <a:normAutofit/>
          </a:bodyPr>
          <a:lstStyle/>
          <a:p>
            <a:r>
              <a:rPr lang="en-US" sz="3200" dirty="0">
                <a:sym typeface="Calibri"/>
              </a:rPr>
              <a:t>Average Price and Payment values from customers of </a:t>
            </a:r>
            <a:r>
              <a:rPr lang="en-US" sz="3200" dirty="0" err="1">
                <a:sym typeface="Calibri"/>
              </a:rPr>
              <a:t>sao</a:t>
            </a:r>
            <a:r>
              <a:rPr lang="en-US" sz="3200" dirty="0">
                <a:sym typeface="Calibri"/>
              </a:rPr>
              <a:t> </a:t>
            </a:r>
            <a:r>
              <a:rPr lang="en-US" sz="3200" dirty="0" err="1">
                <a:sym typeface="Calibri"/>
              </a:rPr>
              <a:t>paulo</a:t>
            </a:r>
            <a:r>
              <a:rPr lang="en-US" sz="3200" dirty="0">
                <a:sym typeface="Calibri"/>
              </a:rPr>
              <a:t> city</a:t>
            </a:r>
            <a:endParaRPr lang="en-US" sz="3000" dirty="0"/>
          </a:p>
        </p:txBody>
      </p:sp>
      <p:pic>
        <p:nvPicPr>
          <p:cNvPr id="6" name="Picture Placeholder 5">
            <a:extLst>
              <a:ext uri="{FF2B5EF4-FFF2-40B4-BE49-F238E27FC236}">
                <a16:creationId xmlns:a16="http://schemas.microsoft.com/office/drawing/2014/main" id="{51B3F075-2235-46AD-AC06-C2FE0E89D61D}"/>
              </a:ext>
            </a:extLst>
          </p:cNvPr>
          <p:cNvPicPr>
            <a:picLocks noGrp="1" noChangeAspect="1"/>
          </p:cNvPicPr>
          <p:nvPr>
            <p:ph type="pic" sz="quarter" idx="13"/>
          </p:nvPr>
        </p:nvPicPr>
        <p:blipFill>
          <a:blip r:embed="rId2"/>
          <a:srcRect/>
          <a:stretch/>
        </p:blipFill>
        <p:spPr>
          <a:xfrm>
            <a:off x="7464666" y="2543861"/>
            <a:ext cx="4267645" cy="25363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Date Placeholder 1">
            <a:extLst>
              <a:ext uri="{FF2B5EF4-FFF2-40B4-BE49-F238E27FC236}">
                <a16:creationId xmlns:a16="http://schemas.microsoft.com/office/drawing/2014/main" id="{95CC0658-D4AB-4A7E-9E6F-7855E296382C}"/>
              </a:ext>
            </a:extLst>
          </p:cNvPr>
          <p:cNvSpPr>
            <a:spLocks noGrp="1"/>
          </p:cNvSpPr>
          <p:nvPr>
            <p:ph type="dt" sz="half" idx="16"/>
          </p:nvPr>
        </p:nvSpPr>
        <p:spPr/>
        <p:txBody>
          <a:bodyPr/>
          <a:lstStyle/>
          <a:p>
            <a:r>
              <a:rPr lang="en-US" dirty="0"/>
              <a:t>2024</a:t>
            </a:r>
          </a:p>
        </p:txBody>
      </p:sp>
      <p:sp>
        <p:nvSpPr>
          <p:cNvPr id="3" name="Footer Placeholder 2">
            <a:extLst>
              <a:ext uri="{FF2B5EF4-FFF2-40B4-BE49-F238E27FC236}">
                <a16:creationId xmlns:a16="http://schemas.microsoft.com/office/drawing/2014/main" id="{911692A6-6271-47C8-8EC7-04C6C83F716F}"/>
              </a:ext>
            </a:extLst>
          </p:cNvPr>
          <p:cNvSpPr>
            <a:spLocks noGrp="1"/>
          </p:cNvSpPr>
          <p:nvPr>
            <p:ph type="ftr" sz="quarter" idx="17"/>
          </p:nvPr>
        </p:nvSpPr>
        <p:spPr/>
        <p:txBody>
          <a:bodyPr/>
          <a:lstStyle/>
          <a:p>
            <a:r>
              <a:rPr lang="en-US" dirty="0" err="1"/>
              <a:t>Olist</a:t>
            </a:r>
            <a:r>
              <a:rPr lang="en-US" dirty="0"/>
              <a:t> store analysis</a:t>
            </a:r>
          </a:p>
        </p:txBody>
      </p:sp>
      <p:sp>
        <p:nvSpPr>
          <p:cNvPr id="4" name="Slide Number Placeholder 3">
            <a:extLst>
              <a:ext uri="{FF2B5EF4-FFF2-40B4-BE49-F238E27FC236}">
                <a16:creationId xmlns:a16="http://schemas.microsoft.com/office/drawing/2014/main" id="{1759D170-9847-4908-8027-FDA03D74EF67}"/>
              </a:ext>
            </a:extLst>
          </p:cNvPr>
          <p:cNvSpPr>
            <a:spLocks noGrp="1"/>
          </p:cNvSpPr>
          <p:nvPr>
            <p:ph type="sldNum" sz="quarter" idx="18"/>
          </p:nvPr>
        </p:nvSpPr>
        <p:spPr/>
        <p:txBody>
          <a:bodyPr/>
          <a:lstStyle/>
          <a:p>
            <a:fld id="{294A09A9-5501-47C1-A89A-A340965A2BE2}" type="slidenum">
              <a:rPr lang="en-US" smtClean="0"/>
              <a:pPr/>
              <a:t>11</a:t>
            </a:fld>
            <a:endParaRPr lang="en-US" dirty="0"/>
          </a:p>
        </p:txBody>
      </p:sp>
      <p:sp>
        <p:nvSpPr>
          <p:cNvPr id="9" name="Text Placeholder 20">
            <a:extLst>
              <a:ext uri="{FF2B5EF4-FFF2-40B4-BE49-F238E27FC236}">
                <a16:creationId xmlns:a16="http://schemas.microsoft.com/office/drawing/2014/main" id="{E1CE95E1-1613-43CB-87C3-61760BE5C0CD}"/>
              </a:ext>
            </a:extLst>
          </p:cNvPr>
          <p:cNvSpPr txBox="1">
            <a:spLocks/>
          </p:cNvSpPr>
          <p:nvPr/>
        </p:nvSpPr>
        <p:spPr>
          <a:xfrm>
            <a:off x="838200" y="2590390"/>
            <a:ext cx="4984628" cy="335925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dirty="0"/>
              <a:t>Avg. Price for all Cities= 154.10</a:t>
            </a:r>
          </a:p>
          <a:p>
            <a:pPr marL="285750" indent="-285750">
              <a:lnSpc>
                <a:spcPct val="150000"/>
              </a:lnSpc>
              <a:buFont typeface="Arial" panose="020B0604020202020204" pitchFamily="34" charset="0"/>
              <a:buChar char="•"/>
            </a:pPr>
            <a:r>
              <a:rPr lang="en-US" dirty="0"/>
              <a:t>Avg. Payment values all Cities = 120.65</a:t>
            </a:r>
          </a:p>
          <a:p>
            <a:pPr marL="285750" indent="-285750">
              <a:lnSpc>
                <a:spcPct val="150000"/>
              </a:lnSpc>
              <a:buFont typeface="Arial" panose="020B0604020202020204" pitchFamily="34" charset="0"/>
              <a:buChar char="•"/>
            </a:pPr>
            <a:r>
              <a:rPr lang="en-US" dirty="0"/>
              <a:t>Avg. Price (Sao Paulo) = 135.86</a:t>
            </a:r>
          </a:p>
          <a:p>
            <a:pPr marL="285750" indent="-285750">
              <a:lnSpc>
                <a:spcPct val="150000"/>
              </a:lnSpc>
              <a:buFont typeface="Arial" panose="020B0604020202020204" pitchFamily="34" charset="0"/>
              <a:buChar char="•"/>
            </a:pPr>
            <a:r>
              <a:rPr lang="en-US" dirty="0"/>
              <a:t>Avg. Payment values (Sao Paulo)= 107.53</a:t>
            </a:r>
          </a:p>
          <a:p>
            <a:pPr marL="285750" indent="-285750">
              <a:lnSpc>
                <a:spcPct val="150000"/>
              </a:lnSpc>
              <a:buFont typeface="Arial" panose="020B0604020202020204" pitchFamily="34" charset="0"/>
              <a:buChar char="•"/>
            </a:pPr>
            <a:r>
              <a:rPr lang="en-US" dirty="0"/>
              <a:t>Payment type used maximum in Sao Paulo is Credit card = 12226 times</a:t>
            </a:r>
          </a:p>
          <a:p>
            <a:pPr marL="285750" indent="-28575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277133916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256274" y="2276439"/>
            <a:ext cx="10044999" cy="2868439"/>
          </a:xfrm>
        </p:spPr>
        <p:txBody>
          <a:bodyPr vert="horz" lIns="91440" tIns="45720" rIns="91440" bIns="45720" rtlCol="0" anchor="b">
            <a:normAutofit/>
          </a:bodyPr>
          <a:lstStyle/>
          <a:p>
            <a:r>
              <a:rPr lang="en-IN" sz="4000" dirty="0">
                <a:sym typeface="Calibri"/>
              </a:rPr>
              <a:t>Relationship between shipping days (</a:t>
            </a:r>
            <a:r>
              <a:rPr lang="en-IN" sz="4000" dirty="0" err="1">
                <a:sym typeface="Calibri"/>
              </a:rPr>
              <a:t>order_delivered_customer_date</a:t>
            </a:r>
            <a:r>
              <a:rPr lang="en-IN" sz="4000" dirty="0">
                <a:sym typeface="Calibri"/>
              </a:rPr>
              <a:t> - </a:t>
            </a:r>
            <a:r>
              <a:rPr lang="en-IN" sz="4000" dirty="0" err="1">
                <a:sym typeface="Calibri"/>
              </a:rPr>
              <a:t>order_purchase_timestamp</a:t>
            </a:r>
            <a:r>
              <a:rPr lang="en-IN" sz="4000" dirty="0">
                <a:sym typeface="Calibri"/>
              </a:rPr>
              <a:t>) Vs review scores</a:t>
            </a:r>
            <a:endParaRPr lang="en-US" sz="4000" dirty="0"/>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p>
            <a:r>
              <a:rPr lang="en-US" dirty="0"/>
              <a:t>KPI FIVE</a:t>
            </a:r>
          </a:p>
        </p:txBody>
      </p:sp>
      <p:cxnSp>
        <p:nvCxnSpPr>
          <p:cNvPr id="5" name="Straight Connector 4">
            <a:extLst>
              <a:ext uri="{FF2B5EF4-FFF2-40B4-BE49-F238E27FC236}">
                <a16:creationId xmlns:a16="http://schemas.microsoft.com/office/drawing/2014/main" id="{379E7A79-973F-4927-B895-A0D7D8F735F9}"/>
              </a:ext>
            </a:extLst>
          </p:cNvPr>
          <p:cNvCxnSpPr>
            <a:cxnSpLocks/>
          </p:cNvCxnSpPr>
          <p:nvPr/>
        </p:nvCxnSpPr>
        <p:spPr>
          <a:xfrm flipV="1">
            <a:off x="1132465" y="5144878"/>
            <a:ext cx="8757259" cy="557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03914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4E3E26E-714B-4B44-A67B-0189BC68DBDE}"/>
              </a:ext>
            </a:extLst>
          </p:cNvPr>
          <p:cNvSpPr>
            <a:spLocks noGrp="1"/>
          </p:cNvSpPr>
          <p:nvPr>
            <p:ph type="title"/>
          </p:nvPr>
        </p:nvSpPr>
        <p:spPr>
          <a:xfrm>
            <a:off x="838200" y="989031"/>
            <a:ext cx="8882849" cy="1194657"/>
          </a:xfrm>
        </p:spPr>
        <p:txBody>
          <a:bodyPr>
            <a:normAutofit fontScale="90000"/>
          </a:bodyPr>
          <a:lstStyle/>
          <a:p>
            <a:r>
              <a:rPr lang="en-IN" sz="3200" dirty="0">
                <a:sym typeface="Calibri"/>
              </a:rPr>
              <a:t>Relationship between shipping days (</a:t>
            </a:r>
            <a:r>
              <a:rPr lang="en-IN" sz="3200" dirty="0" err="1">
                <a:sym typeface="Calibri"/>
              </a:rPr>
              <a:t>order_delivered_customer_date</a:t>
            </a:r>
            <a:r>
              <a:rPr lang="en-IN" sz="3200" dirty="0">
                <a:sym typeface="Calibri"/>
              </a:rPr>
              <a:t> - </a:t>
            </a:r>
            <a:r>
              <a:rPr lang="en-IN" sz="3200" dirty="0" err="1">
                <a:sym typeface="Calibri"/>
              </a:rPr>
              <a:t>order_purchase_timestamp</a:t>
            </a:r>
            <a:r>
              <a:rPr lang="en-IN" sz="3200" dirty="0">
                <a:sym typeface="Calibri"/>
              </a:rPr>
              <a:t>) Vs review score</a:t>
            </a:r>
            <a:endParaRPr lang="en-US" sz="3000" dirty="0"/>
          </a:p>
        </p:txBody>
      </p:sp>
      <p:sp>
        <p:nvSpPr>
          <p:cNvPr id="21" name="Text Placeholder 20">
            <a:extLst>
              <a:ext uri="{FF2B5EF4-FFF2-40B4-BE49-F238E27FC236}">
                <a16:creationId xmlns:a16="http://schemas.microsoft.com/office/drawing/2014/main" id="{B6526616-F706-4249-9A7C-EA3985ED9757}"/>
              </a:ext>
            </a:extLst>
          </p:cNvPr>
          <p:cNvSpPr>
            <a:spLocks noGrp="1"/>
          </p:cNvSpPr>
          <p:nvPr>
            <p:ph type="body" sz="quarter" idx="15"/>
          </p:nvPr>
        </p:nvSpPr>
        <p:spPr>
          <a:xfrm>
            <a:off x="838200" y="2663610"/>
            <a:ext cx="4984628" cy="3359258"/>
          </a:xfrm>
        </p:spPr>
        <p:txBody>
          <a:bodyPr/>
          <a:lstStyle/>
          <a:p>
            <a:pPr marL="285750" indent="-285750">
              <a:lnSpc>
                <a:spcPct val="150000"/>
              </a:lnSpc>
              <a:buFont typeface="Arial" panose="020B0604020202020204" pitchFamily="34" charset="0"/>
              <a:buChar char="•"/>
            </a:pPr>
            <a:r>
              <a:rPr lang="en-US" dirty="0"/>
              <a:t>Review Scores are 1 to 5</a:t>
            </a:r>
          </a:p>
          <a:p>
            <a:pPr marL="285750" indent="-285750">
              <a:lnSpc>
                <a:spcPct val="150000"/>
              </a:lnSpc>
              <a:buFont typeface="Arial" panose="020B0604020202020204" pitchFamily="34" charset="0"/>
              <a:buChar char="•"/>
            </a:pPr>
            <a:r>
              <a:rPr lang="en-US" dirty="0"/>
              <a:t>Avg. Shipping days = 12.5</a:t>
            </a:r>
          </a:p>
          <a:p>
            <a:pPr marL="285750" indent="-285750">
              <a:lnSpc>
                <a:spcPct val="150000"/>
              </a:lnSpc>
              <a:buFont typeface="Arial" panose="020B0604020202020204" pitchFamily="34" charset="0"/>
              <a:buChar char="•"/>
            </a:pPr>
            <a:r>
              <a:rPr lang="en-US" dirty="0"/>
              <a:t>More shipping days = Bad Review Score</a:t>
            </a:r>
          </a:p>
          <a:p>
            <a:pPr marL="285750" indent="-285750">
              <a:lnSpc>
                <a:spcPct val="150000"/>
              </a:lnSpc>
              <a:buFont typeface="Arial" panose="020B0604020202020204" pitchFamily="34" charset="0"/>
              <a:buChar char="•"/>
            </a:pPr>
            <a:r>
              <a:rPr lang="en-US" dirty="0"/>
              <a:t>Needs to improve shipping days</a:t>
            </a:r>
          </a:p>
          <a:p>
            <a:pPr marL="285750" indent="-285750">
              <a:lnSpc>
                <a:spcPct val="150000"/>
              </a:lnSpc>
              <a:buFont typeface="Arial" panose="020B0604020202020204" pitchFamily="34" charset="0"/>
              <a:buChar char="•"/>
            </a:pPr>
            <a:r>
              <a:rPr lang="en-US" dirty="0"/>
              <a:t>Better review leads to repeat customers</a:t>
            </a:r>
          </a:p>
          <a:p>
            <a:pPr>
              <a:lnSpc>
                <a:spcPct val="150000"/>
              </a:lnSpc>
            </a:pPr>
            <a:endParaRPr lang="en-US" dirty="0"/>
          </a:p>
        </p:txBody>
      </p:sp>
      <p:pic>
        <p:nvPicPr>
          <p:cNvPr id="6" name="Picture Placeholder 5">
            <a:extLst>
              <a:ext uri="{FF2B5EF4-FFF2-40B4-BE49-F238E27FC236}">
                <a16:creationId xmlns:a16="http://schemas.microsoft.com/office/drawing/2014/main" id="{51B3F075-2235-46AD-AC06-C2FE0E89D61D}"/>
              </a:ext>
            </a:extLst>
          </p:cNvPr>
          <p:cNvPicPr>
            <a:picLocks noGrp="1" noChangeAspect="1"/>
          </p:cNvPicPr>
          <p:nvPr>
            <p:ph type="pic" sz="quarter" idx="13"/>
          </p:nvPr>
        </p:nvPicPr>
        <p:blipFill>
          <a:blip r:embed="rId2"/>
          <a:srcRect/>
          <a:stretch/>
        </p:blipFill>
        <p:spPr>
          <a:xfrm>
            <a:off x="6727014" y="2587600"/>
            <a:ext cx="5005298" cy="28721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Date Placeholder 1">
            <a:extLst>
              <a:ext uri="{FF2B5EF4-FFF2-40B4-BE49-F238E27FC236}">
                <a16:creationId xmlns:a16="http://schemas.microsoft.com/office/drawing/2014/main" id="{95CC0658-D4AB-4A7E-9E6F-7855E296382C}"/>
              </a:ext>
            </a:extLst>
          </p:cNvPr>
          <p:cNvSpPr>
            <a:spLocks noGrp="1"/>
          </p:cNvSpPr>
          <p:nvPr>
            <p:ph type="dt" sz="half" idx="16"/>
          </p:nvPr>
        </p:nvSpPr>
        <p:spPr/>
        <p:txBody>
          <a:bodyPr/>
          <a:lstStyle/>
          <a:p>
            <a:r>
              <a:rPr lang="en-US" dirty="0"/>
              <a:t>2024</a:t>
            </a:r>
          </a:p>
        </p:txBody>
      </p:sp>
      <p:sp>
        <p:nvSpPr>
          <p:cNvPr id="3" name="Footer Placeholder 2">
            <a:extLst>
              <a:ext uri="{FF2B5EF4-FFF2-40B4-BE49-F238E27FC236}">
                <a16:creationId xmlns:a16="http://schemas.microsoft.com/office/drawing/2014/main" id="{911692A6-6271-47C8-8EC7-04C6C83F716F}"/>
              </a:ext>
            </a:extLst>
          </p:cNvPr>
          <p:cNvSpPr>
            <a:spLocks noGrp="1"/>
          </p:cNvSpPr>
          <p:nvPr>
            <p:ph type="ftr" sz="quarter" idx="17"/>
          </p:nvPr>
        </p:nvSpPr>
        <p:spPr/>
        <p:txBody>
          <a:bodyPr/>
          <a:lstStyle/>
          <a:p>
            <a:r>
              <a:rPr lang="en-US" dirty="0" err="1"/>
              <a:t>Olist</a:t>
            </a:r>
            <a:r>
              <a:rPr lang="en-US" dirty="0"/>
              <a:t> store analysis</a:t>
            </a:r>
          </a:p>
        </p:txBody>
      </p:sp>
      <p:sp>
        <p:nvSpPr>
          <p:cNvPr id="4" name="Slide Number Placeholder 3">
            <a:extLst>
              <a:ext uri="{FF2B5EF4-FFF2-40B4-BE49-F238E27FC236}">
                <a16:creationId xmlns:a16="http://schemas.microsoft.com/office/drawing/2014/main" id="{1759D170-9847-4908-8027-FDA03D74EF67}"/>
              </a:ext>
            </a:extLst>
          </p:cNvPr>
          <p:cNvSpPr>
            <a:spLocks noGrp="1"/>
          </p:cNvSpPr>
          <p:nvPr>
            <p:ph type="sldNum" sz="quarter" idx="18"/>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14043970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5278-3D07-466F-8351-667A2EBEABB8}"/>
              </a:ext>
            </a:extLst>
          </p:cNvPr>
          <p:cNvSpPr>
            <a:spLocks noGrp="1"/>
          </p:cNvSpPr>
          <p:nvPr>
            <p:ph type="title"/>
          </p:nvPr>
        </p:nvSpPr>
        <p:spPr>
          <a:xfrm>
            <a:off x="838200" y="320675"/>
            <a:ext cx="10515600" cy="1325563"/>
          </a:xfrm>
        </p:spPr>
        <p:txBody>
          <a:bodyPr>
            <a:normAutofit/>
          </a:bodyPr>
          <a:lstStyle/>
          <a:p>
            <a:r>
              <a:rPr lang="en-US" dirty="0"/>
              <a:t>Summary</a:t>
            </a:r>
          </a:p>
        </p:txBody>
      </p:sp>
      <p:graphicFrame>
        <p:nvGraphicFramePr>
          <p:cNvPr id="14" name="Content Placeholder 6" descr="Timeline graphic with arrows pointing to the right.">
            <a:extLst>
              <a:ext uri="{FF2B5EF4-FFF2-40B4-BE49-F238E27FC236}">
                <a16:creationId xmlns:a16="http://schemas.microsoft.com/office/drawing/2014/main" id="{CEC6DA80-0404-4CED-A682-9D41A16B341E}"/>
              </a:ext>
            </a:extLst>
          </p:cNvPr>
          <p:cNvGraphicFramePr>
            <a:graphicFrameLocks noGrp="1"/>
          </p:cNvGraphicFramePr>
          <p:nvPr>
            <p:ph idx="1"/>
            <p:extLst>
              <p:ext uri="{D42A27DB-BD31-4B8C-83A1-F6EECF244321}">
                <p14:modId xmlns:p14="http://schemas.microsoft.com/office/powerpoint/2010/main" val="198875502"/>
              </p:ext>
            </p:extLst>
          </p:nvPr>
        </p:nvGraphicFramePr>
        <p:xfrm>
          <a:off x="1284288" y="1358283"/>
          <a:ext cx="10069512" cy="5363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Date Placeholder 8">
            <a:extLst>
              <a:ext uri="{FF2B5EF4-FFF2-40B4-BE49-F238E27FC236}">
                <a16:creationId xmlns:a16="http://schemas.microsoft.com/office/drawing/2014/main" id="{320229A6-AF6C-40A3-B65A-32069223F3E6}"/>
              </a:ext>
            </a:extLst>
          </p:cNvPr>
          <p:cNvSpPr>
            <a:spLocks noGrp="1"/>
          </p:cNvSpPr>
          <p:nvPr>
            <p:ph type="dt" sz="half" idx="10"/>
          </p:nvPr>
        </p:nvSpPr>
        <p:spPr/>
        <p:txBody>
          <a:bodyPr/>
          <a:lstStyle/>
          <a:p>
            <a:r>
              <a:rPr lang="en-US" dirty="0"/>
              <a:t>2024</a:t>
            </a:r>
          </a:p>
        </p:txBody>
      </p:sp>
      <p:sp>
        <p:nvSpPr>
          <p:cNvPr id="10" name="Footer Placeholder 9">
            <a:extLst>
              <a:ext uri="{FF2B5EF4-FFF2-40B4-BE49-F238E27FC236}">
                <a16:creationId xmlns:a16="http://schemas.microsoft.com/office/drawing/2014/main" id="{482F8203-FCB3-45DA-98E4-57F7C8811E66}"/>
              </a:ext>
            </a:extLst>
          </p:cNvPr>
          <p:cNvSpPr>
            <a:spLocks noGrp="1"/>
          </p:cNvSpPr>
          <p:nvPr>
            <p:ph type="ftr" sz="quarter" idx="11"/>
          </p:nvPr>
        </p:nvSpPr>
        <p:spPr/>
        <p:txBody>
          <a:bodyPr/>
          <a:lstStyle/>
          <a:p>
            <a:r>
              <a:rPr lang="en-US" dirty="0" err="1"/>
              <a:t>Olist</a:t>
            </a:r>
            <a:r>
              <a:rPr lang="en-US" dirty="0"/>
              <a:t> Store Analysis</a:t>
            </a:r>
          </a:p>
        </p:txBody>
      </p:sp>
      <p:sp>
        <p:nvSpPr>
          <p:cNvPr id="11" name="Slide Number Placeholder 10">
            <a:extLst>
              <a:ext uri="{FF2B5EF4-FFF2-40B4-BE49-F238E27FC236}">
                <a16:creationId xmlns:a16="http://schemas.microsoft.com/office/drawing/2014/main" id="{F1150805-8174-42CE-833A-44AEEBC0F359}"/>
              </a:ext>
            </a:extLst>
          </p:cNvPr>
          <p:cNvSpPr>
            <a:spLocks noGrp="1"/>
          </p:cNvSpPr>
          <p:nvPr>
            <p:ph type="sldNum" sz="quarter" idx="12"/>
          </p:nvPr>
        </p:nvSpPr>
        <p:spPr/>
        <p:txBody>
          <a:bodyPr/>
          <a:lstStyle/>
          <a:p>
            <a:fld id="{27CE633F-9882-4A5C-83A2-1109D0C73261}" type="slidenum">
              <a:rPr lang="en-US" smtClean="0"/>
              <a:t>14</a:t>
            </a:fld>
            <a:endParaRPr lang="en-US" dirty="0"/>
          </a:p>
        </p:txBody>
      </p:sp>
    </p:spTree>
    <p:extLst>
      <p:ext uri="{BB962C8B-B14F-4D97-AF65-F5344CB8AC3E}">
        <p14:creationId xmlns:p14="http://schemas.microsoft.com/office/powerpoint/2010/main" val="315928863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868871"/>
          </a:xfrm>
        </p:spPr>
        <p:txBody>
          <a:bodyPr>
            <a:normAutofit/>
          </a:bodyPr>
          <a:lstStyle/>
          <a:p>
            <a:r>
              <a:rPr lang="en-US" sz="3000" dirty="0"/>
              <a:t>Excel Dashboard</a:t>
            </a:r>
          </a:p>
        </p:txBody>
      </p:sp>
      <p:sp>
        <p:nvSpPr>
          <p:cNvPr id="9" name="Date Placeholder 8">
            <a:extLst>
              <a:ext uri="{FF2B5EF4-FFF2-40B4-BE49-F238E27FC236}">
                <a16:creationId xmlns:a16="http://schemas.microsoft.com/office/drawing/2014/main" id="{5AFB73FF-A287-4A29-A714-A36E83F5B617}"/>
              </a:ext>
            </a:extLst>
          </p:cNvPr>
          <p:cNvSpPr>
            <a:spLocks noGrp="1"/>
          </p:cNvSpPr>
          <p:nvPr>
            <p:ph type="dt" sz="half" idx="10"/>
          </p:nvPr>
        </p:nvSpPr>
        <p:spPr/>
        <p:txBody>
          <a:bodyPr/>
          <a:lstStyle/>
          <a:p>
            <a:r>
              <a:rPr lang="en-US" dirty="0"/>
              <a:t>2024</a:t>
            </a:r>
          </a:p>
        </p:txBody>
      </p:sp>
      <p:sp>
        <p:nvSpPr>
          <p:cNvPr id="10" name="Footer Placeholder 9">
            <a:extLst>
              <a:ext uri="{FF2B5EF4-FFF2-40B4-BE49-F238E27FC236}">
                <a16:creationId xmlns:a16="http://schemas.microsoft.com/office/drawing/2014/main" id="{74CF954A-F2F2-4E30-8DBE-7B7645E26EBE}"/>
              </a:ext>
            </a:extLst>
          </p:cNvPr>
          <p:cNvSpPr>
            <a:spLocks noGrp="1"/>
          </p:cNvSpPr>
          <p:nvPr>
            <p:ph type="ftr" sz="quarter" idx="11"/>
          </p:nvPr>
        </p:nvSpPr>
        <p:spPr/>
        <p:txBody>
          <a:bodyPr/>
          <a:lstStyle/>
          <a:p>
            <a:r>
              <a:rPr lang="en-US" dirty="0" err="1"/>
              <a:t>Olist</a:t>
            </a:r>
            <a:r>
              <a:rPr lang="en-US" dirty="0"/>
              <a:t> store analysis</a:t>
            </a:r>
          </a:p>
        </p:txBody>
      </p:sp>
      <p:sp>
        <p:nvSpPr>
          <p:cNvPr id="11" name="Slide Number Placeholder 10">
            <a:extLst>
              <a:ext uri="{FF2B5EF4-FFF2-40B4-BE49-F238E27FC236}">
                <a16:creationId xmlns:a16="http://schemas.microsoft.com/office/drawing/2014/main" id="{B504C781-7DF1-4C26-9F98-F9D10675D53F}"/>
              </a:ext>
            </a:extLst>
          </p:cNvPr>
          <p:cNvSpPr>
            <a:spLocks noGrp="1"/>
          </p:cNvSpPr>
          <p:nvPr>
            <p:ph type="sldNum" sz="quarter" idx="12"/>
          </p:nvPr>
        </p:nvSpPr>
        <p:spPr/>
        <p:txBody>
          <a:bodyPr/>
          <a:lstStyle/>
          <a:p>
            <a:fld id="{27CE633F-9882-4A5C-83A2-1109D0C73261}" type="slidenum">
              <a:rPr lang="en-US" smtClean="0"/>
              <a:t>15</a:t>
            </a:fld>
            <a:endParaRPr lang="en-US" dirty="0"/>
          </a:p>
        </p:txBody>
      </p:sp>
      <p:pic>
        <p:nvPicPr>
          <p:cNvPr id="6" name="Content Placeholder 5">
            <a:extLst>
              <a:ext uri="{FF2B5EF4-FFF2-40B4-BE49-F238E27FC236}">
                <a16:creationId xmlns:a16="http://schemas.microsoft.com/office/drawing/2014/main" id="{72E202AD-8FA2-4266-8C07-DEB0BE70D19B}"/>
              </a:ext>
            </a:extLst>
          </p:cNvPr>
          <p:cNvPicPr>
            <a:picLocks noGrp="1" noChangeAspect="1"/>
          </p:cNvPicPr>
          <p:nvPr>
            <p:ph idx="1"/>
          </p:nvPr>
        </p:nvPicPr>
        <p:blipFill>
          <a:blip r:embed="rId2"/>
          <a:stretch>
            <a:fillRect/>
          </a:stretch>
        </p:blipFill>
        <p:spPr>
          <a:xfrm>
            <a:off x="838200" y="1109710"/>
            <a:ext cx="10515600" cy="5058946"/>
          </a:xfrm>
          <a:ln>
            <a:solidFill>
              <a:schemeClr val="tx1"/>
            </a:solidFill>
          </a:ln>
        </p:spPr>
      </p:pic>
    </p:spTree>
    <p:extLst>
      <p:ext uri="{BB962C8B-B14F-4D97-AF65-F5344CB8AC3E}">
        <p14:creationId xmlns:p14="http://schemas.microsoft.com/office/powerpoint/2010/main" val="78391444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868871"/>
          </a:xfrm>
        </p:spPr>
        <p:txBody>
          <a:bodyPr>
            <a:normAutofit/>
          </a:bodyPr>
          <a:lstStyle/>
          <a:p>
            <a:r>
              <a:rPr lang="en-US" sz="3000" dirty="0"/>
              <a:t>Tableau Dashboard</a:t>
            </a:r>
          </a:p>
        </p:txBody>
      </p:sp>
      <p:sp>
        <p:nvSpPr>
          <p:cNvPr id="9" name="Date Placeholder 8">
            <a:extLst>
              <a:ext uri="{FF2B5EF4-FFF2-40B4-BE49-F238E27FC236}">
                <a16:creationId xmlns:a16="http://schemas.microsoft.com/office/drawing/2014/main" id="{5AFB73FF-A287-4A29-A714-A36E83F5B617}"/>
              </a:ext>
            </a:extLst>
          </p:cNvPr>
          <p:cNvSpPr>
            <a:spLocks noGrp="1"/>
          </p:cNvSpPr>
          <p:nvPr>
            <p:ph type="dt" sz="half" idx="10"/>
          </p:nvPr>
        </p:nvSpPr>
        <p:spPr/>
        <p:txBody>
          <a:bodyPr/>
          <a:lstStyle/>
          <a:p>
            <a:r>
              <a:rPr lang="en-US" dirty="0"/>
              <a:t>2024</a:t>
            </a:r>
          </a:p>
        </p:txBody>
      </p:sp>
      <p:sp>
        <p:nvSpPr>
          <p:cNvPr id="10" name="Footer Placeholder 9">
            <a:extLst>
              <a:ext uri="{FF2B5EF4-FFF2-40B4-BE49-F238E27FC236}">
                <a16:creationId xmlns:a16="http://schemas.microsoft.com/office/drawing/2014/main" id="{74CF954A-F2F2-4E30-8DBE-7B7645E26EBE}"/>
              </a:ext>
            </a:extLst>
          </p:cNvPr>
          <p:cNvSpPr>
            <a:spLocks noGrp="1"/>
          </p:cNvSpPr>
          <p:nvPr>
            <p:ph type="ftr" sz="quarter" idx="11"/>
          </p:nvPr>
        </p:nvSpPr>
        <p:spPr/>
        <p:txBody>
          <a:bodyPr/>
          <a:lstStyle/>
          <a:p>
            <a:r>
              <a:rPr lang="en-US" dirty="0" err="1"/>
              <a:t>Olist</a:t>
            </a:r>
            <a:r>
              <a:rPr lang="en-US" dirty="0"/>
              <a:t> store analysis</a:t>
            </a:r>
          </a:p>
        </p:txBody>
      </p:sp>
      <p:sp>
        <p:nvSpPr>
          <p:cNvPr id="11" name="Slide Number Placeholder 10">
            <a:extLst>
              <a:ext uri="{FF2B5EF4-FFF2-40B4-BE49-F238E27FC236}">
                <a16:creationId xmlns:a16="http://schemas.microsoft.com/office/drawing/2014/main" id="{B504C781-7DF1-4C26-9F98-F9D10675D53F}"/>
              </a:ext>
            </a:extLst>
          </p:cNvPr>
          <p:cNvSpPr>
            <a:spLocks noGrp="1"/>
          </p:cNvSpPr>
          <p:nvPr>
            <p:ph type="sldNum" sz="quarter" idx="12"/>
          </p:nvPr>
        </p:nvSpPr>
        <p:spPr/>
        <p:txBody>
          <a:bodyPr/>
          <a:lstStyle/>
          <a:p>
            <a:fld id="{27CE633F-9882-4A5C-83A2-1109D0C73261}" type="slidenum">
              <a:rPr lang="en-US" smtClean="0"/>
              <a:t>16</a:t>
            </a:fld>
            <a:endParaRPr lang="en-US" dirty="0"/>
          </a:p>
        </p:txBody>
      </p:sp>
      <p:pic>
        <p:nvPicPr>
          <p:cNvPr id="6" name="Content Placeholder 5">
            <a:extLst>
              <a:ext uri="{FF2B5EF4-FFF2-40B4-BE49-F238E27FC236}">
                <a16:creationId xmlns:a16="http://schemas.microsoft.com/office/drawing/2014/main" id="{72E202AD-8FA2-4266-8C07-DEB0BE70D19B}"/>
              </a:ext>
            </a:extLst>
          </p:cNvPr>
          <p:cNvPicPr>
            <a:picLocks noGrp="1" noChangeAspect="1"/>
          </p:cNvPicPr>
          <p:nvPr>
            <p:ph idx="1"/>
          </p:nvPr>
        </p:nvPicPr>
        <p:blipFill>
          <a:blip r:embed="rId2"/>
          <a:srcRect/>
          <a:stretch/>
        </p:blipFill>
        <p:spPr>
          <a:xfrm>
            <a:off x="838200" y="1065321"/>
            <a:ext cx="10515600" cy="5121090"/>
          </a:xfrm>
        </p:spPr>
      </p:pic>
    </p:spTree>
    <p:extLst>
      <p:ext uri="{BB962C8B-B14F-4D97-AF65-F5344CB8AC3E}">
        <p14:creationId xmlns:p14="http://schemas.microsoft.com/office/powerpoint/2010/main" val="81708283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868871"/>
          </a:xfrm>
        </p:spPr>
        <p:txBody>
          <a:bodyPr>
            <a:normAutofit/>
          </a:bodyPr>
          <a:lstStyle/>
          <a:p>
            <a:r>
              <a:rPr lang="en-US" sz="3000" dirty="0" err="1"/>
              <a:t>PowerBI</a:t>
            </a:r>
            <a:r>
              <a:rPr lang="en-US" sz="3000" dirty="0"/>
              <a:t> Dashboard</a:t>
            </a:r>
          </a:p>
        </p:txBody>
      </p:sp>
      <p:sp>
        <p:nvSpPr>
          <p:cNvPr id="9" name="Date Placeholder 8">
            <a:extLst>
              <a:ext uri="{FF2B5EF4-FFF2-40B4-BE49-F238E27FC236}">
                <a16:creationId xmlns:a16="http://schemas.microsoft.com/office/drawing/2014/main" id="{5AFB73FF-A287-4A29-A714-A36E83F5B617}"/>
              </a:ext>
            </a:extLst>
          </p:cNvPr>
          <p:cNvSpPr>
            <a:spLocks noGrp="1"/>
          </p:cNvSpPr>
          <p:nvPr>
            <p:ph type="dt" sz="half" idx="10"/>
          </p:nvPr>
        </p:nvSpPr>
        <p:spPr/>
        <p:txBody>
          <a:bodyPr/>
          <a:lstStyle/>
          <a:p>
            <a:r>
              <a:rPr lang="en-US" dirty="0"/>
              <a:t>2024</a:t>
            </a:r>
          </a:p>
        </p:txBody>
      </p:sp>
      <p:sp>
        <p:nvSpPr>
          <p:cNvPr id="10" name="Footer Placeholder 9">
            <a:extLst>
              <a:ext uri="{FF2B5EF4-FFF2-40B4-BE49-F238E27FC236}">
                <a16:creationId xmlns:a16="http://schemas.microsoft.com/office/drawing/2014/main" id="{74CF954A-F2F2-4E30-8DBE-7B7645E26EBE}"/>
              </a:ext>
            </a:extLst>
          </p:cNvPr>
          <p:cNvSpPr>
            <a:spLocks noGrp="1"/>
          </p:cNvSpPr>
          <p:nvPr>
            <p:ph type="ftr" sz="quarter" idx="11"/>
          </p:nvPr>
        </p:nvSpPr>
        <p:spPr/>
        <p:txBody>
          <a:bodyPr/>
          <a:lstStyle/>
          <a:p>
            <a:r>
              <a:rPr lang="en-US" dirty="0" err="1"/>
              <a:t>Olist</a:t>
            </a:r>
            <a:r>
              <a:rPr lang="en-US" dirty="0"/>
              <a:t> store analysis</a:t>
            </a:r>
          </a:p>
        </p:txBody>
      </p:sp>
      <p:sp>
        <p:nvSpPr>
          <p:cNvPr id="11" name="Slide Number Placeholder 10">
            <a:extLst>
              <a:ext uri="{FF2B5EF4-FFF2-40B4-BE49-F238E27FC236}">
                <a16:creationId xmlns:a16="http://schemas.microsoft.com/office/drawing/2014/main" id="{B504C781-7DF1-4C26-9F98-F9D10675D53F}"/>
              </a:ext>
            </a:extLst>
          </p:cNvPr>
          <p:cNvSpPr>
            <a:spLocks noGrp="1"/>
          </p:cNvSpPr>
          <p:nvPr>
            <p:ph type="sldNum" sz="quarter" idx="12"/>
          </p:nvPr>
        </p:nvSpPr>
        <p:spPr/>
        <p:txBody>
          <a:bodyPr/>
          <a:lstStyle/>
          <a:p>
            <a:fld id="{27CE633F-9882-4A5C-83A2-1109D0C73261}" type="slidenum">
              <a:rPr lang="en-US" smtClean="0"/>
              <a:t>17</a:t>
            </a:fld>
            <a:endParaRPr lang="en-US" dirty="0"/>
          </a:p>
        </p:txBody>
      </p:sp>
      <p:pic>
        <p:nvPicPr>
          <p:cNvPr id="6" name="Content Placeholder 5">
            <a:extLst>
              <a:ext uri="{FF2B5EF4-FFF2-40B4-BE49-F238E27FC236}">
                <a16:creationId xmlns:a16="http://schemas.microsoft.com/office/drawing/2014/main" id="{72E202AD-8FA2-4266-8C07-DEB0BE70D19B}"/>
              </a:ext>
            </a:extLst>
          </p:cNvPr>
          <p:cNvPicPr>
            <a:picLocks noGrp="1" noChangeAspect="1"/>
          </p:cNvPicPr>
          <p:nvPr>
            <p:ph idx="1"/>
          </p:nvPr>
        </p:nvPicPr>
        <p:blipFill>
          <a:blip r:embed="rId2"/>
          <a:srcRect/>
          <a:stretch/>
        </p:blipFill>
        <p:spPr>
          <a:xfrm>
            <a:off x="838200" y="1065321"/>
            <a:ext cx="10515600" cy="5121090"/>
          </a:xfrm>
        </p:spPr>
      </p:pic>
    </p:spTree>
    <p:extLst>
      <p:ext uri="{BB962C8B-B14F-4D97-AF65-F5344CB8AC3E}">
        <p14:creationId xmlns:p14="http://schemas.microsoft.com/office/powerpoint/2010/main" val="418048303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5">
            <a:extLst>
              <a:ext uri="{FF2B5EF4-FFF2-40B4-BE49-F238E27FC236}">
                <a16:creationId xmlns:a16="http://schemas.microsoft.com/office/drawing/2014/main" id="{CF67D10D-5730-4B41-8083-60482965EDBF}"/>
              </a:ext>
            </a:extLst>
          </p:cNvPr>
          <p:cNvPicPr>
            <a:picLocks noChangeAspect="1"/>
          </p:cNvPicPr>
          <p:nvPr/>
        </p:nvPicPr>
        <p:blipFill>
          <a:blip r:embed="rId3"/>
          <a:srcRect/>
          <a:stretch/>
        </p:blipFill>
        <p:spPr>
          <a:xfrm>
            <a:off x="9325161" y="0"/>
            <a:ext cx="2866840" cy="2925044"/>
          </a:xfrm>
          <a:custGeom>
            <a:avLst/>
            <a:gdLst>
              <a:gd name="connsiteX0" fmla="*/ 1437601 w 2866840"/>
              <a:gd name="connsiteY0" fmla="*/ 0 h 2925044"/>
              <a:gd name="connsiteX1" fmla="*/ 1488735 w 2866840"/>
              <a:gd name="connsiteY1" fmla="*/ 0 h 2925044"/>
              <a:gd name="connsiteX2" fmla="*/ 1612768 w 2866840"/>
              <a:gd name="connsiteY2" fmla="*/ 6263 h 2925044"/>
              <a:gd name="connsiteX3" fmla="*/ 2860554 w 2866840"/>
              <a:gd name="connsiteY3" fmla="*/ 1026775 h 2925044"/>
              <a:gd name="connsiteX4" fmla="*/ 2866840 w 2866840"/>
              <a:gd name="connsiteY4" fmla="*/ 1051223 h 2925044"/>
              <a:gd name="connsiteX5" fmla="*/ 2866840 w 2866840"/>
              <a:gd name="connsiteY5" fmla="*/ 1872530 h 2925044"/>
              <a:gd name="connsiteX6" fmla="*/ 2860554 w 2866840"/>
              <a:gd name="connsiteY6" fmla="*/ 1896978 h 2925044"/>
              <a:gd name="connsiteX7" fmla="*/ 1463168 w 2866840"/>
              <a:gd name="connsiteY7" fmla="*/ 2925044 h 2925044"/>
              <a:gd name="connsiteX8" fmla="*/ 0 w 2866840"/>
              <a:gd name="connsiteY8" fmla="*/ 1461877 h 2925044"/>
              <a:gd name="connsiteX9" fmla="*/ 1313568 w 2866840"/>
              <a:gd name="connsiteY9" fmla="*/ 6263 h 292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840" h="2925044">
                <a:moveTo>
                  <a:pt x="1437601" y="0"/>
                </a:moveTo>
                <a:lnTo>
                  <a:pt x="1488735" y="0"/>
                </a:lnTo>
                <a:lnTo>
                  <a:pt x="1612768" y="6263"/>
                </a:lnTo>
                <a:cubicBezTo>
                  <a:pt x="2203017" y="66206"/>
                  <a:pt x="2689551" y="476982"/>
                  <a:pt x="2860554" y="1026775"/>
                </a:cubicBezTo>
                <a:lnTo>
                  <a:pt x="2866840" y="1051223"/>
                </a:lnTo>
                <a:lnTo>
                  <a:pt x="2866840" y="1872530"/>
                </a:lnTo>
                <a:lnTo>
                  <a:pt x="2860554" y="1896978"/>
                </a:lnTo>
                <a:cubicBezTo>
                  <a:pt x="2675300" y="2492588"/>
                  <a:pt x="2119737" y="2925044"/>
                  <a:pt x="1463168" y="2925044"/>
                </a:cubicBezTo>
                <a:cubicBezTo>
                  <a:pt x="655082" y="2925044"/>
                  <a:pt x="0" y="2269962"/>
                  <a:pt x="0" y="1461877"/>
                </a:cubicBezTo>
                <a:cubicBezTo>
                  <a:pt x="0" y="704296"/>
                  <a:pt x="575756" y="81192"/>
                  <a:pt x="1313568" y="6263"/>
                </a:cubicBezTo>
                <a:close/>
              </a:path>
            </a:pathLst>
          </a:custGeom>
        </p:spPr>
      </p:pic>
      <p:pic>
        <p:nvPicPr>
          <p:cNvPr id="10" name="Picture Placeholder 23">
            <a:extLst>
              <a:ext uri="{FF2B5EF4-FFF2-40B4-BE49-F238E27FC236}">
                <a16:creationId xmlns:a16="http://schemas.microsoft.com/office/drawing/2014/main" id="{0D99CE23-271B-4E64-B634-926356D9F388}"/>
              </a:ext>
            </a:extLst>
          </p:cNvPr>
          <p:cNvPicPr>
            <a:picLocks noChangeAspect="1"/>
          </p:cNvPicPr>
          <p:nvPr/>
        </p:nvPicPr>
        <p:blipFill>
          <a:blip r:embed="rId4"/>
          <a:srcRect/>
          <a:stretch/>
        </p:blipFill>
        <p:spPr>
          <a:xfrm>
            <a:off x="8465227" y="3271227"/>
            <a:ext cx="3726773" cy="3590016"/>
          </a:xfrm>
          <a:custGeom>
            <a:avLst/>
            <a:gdLst>
              <a:gd name="connsiteX0" fmla="*/ 2272751 w 3726773"/>
              <a:gd name="connsiteY0" fmla="*/ 0 h 3590017"/>
              <a:gd name="connsiteX1" fmla="*/ 3718432 w 3726773"/>
              <a:gd name="connsiteY1" fmla="*/ 518986 h 3590017"/>
              <a:gd name="connsiteX2" fmla="*/ 3726773 w 3726773"/>
              <a:gd name="connsiteY2" fmla="*/ 526567 h 3590017"/>
              <a:gd name="connsiteX3" fmla="*/ 3726773 w 3726773"/>
              <a:gd name="connsiteY3" fmla="*/ 3590017 h 3590017"/>
              <a:gd name="connsiteX4" fmla="*/ 422959 w 3726773"/>
              <a:gd name="connsiteY4" fmla="*/ 3590017 h 3590017"/>
              <a:gd name="connsiteX5" fmla="*/ 388150 w 3726773"/>
              <a:gd name="connsiteY5" fmla="*/ 3543469 h 3590017"/>
              <a:gd name="connsiteX6" fmla="*/ 0 w 3726773"/>
              <a:gd name="connsiteY6" fmla="*/ 2272752 h 3590017"/>
              <a:gd name="connsiteX7" fmla="*/ 2272751 w 3726773"/>
              <a:gd name="connsiteY7" fmla="*/ 0 h 359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6773" h="3590017">
                <a:moveTo>
                  <a:pt x="2272751" y="0"/>
                </a:moveTo>
                <a:cubicBezTo>
                  <a:pt x="2821903" y="0"/>
                  <a:pt x="3325566" y="194765"/>
                  <a:pt x="3718432" y="518986"/>
                </a:cubicBezTo>
                <a:lnTo>
                  <a:pt x="3726773" y="526567"/>
                </a:lnTo>
                <a:lnTo>
                  <a:pt x="3726773" y="3590017"/>
                </a:lnTo>
                <a:lnTo>
                  <a:pt x="422959" y="3590017"/>
                </a:lnTo>
                <a:lnTo>
                  <a:pt x="388150" y="3543469"/>
                </a:lnTo>
                <a:cubicBezTo>
                  <a:pt x="143093" y="3180735"/>
                  <a:pt x="0" y="2743454"/>
                  <a:pt x="0" y="2272752"/>
                </a:cubicBezTo>
                <a:cubicBezTo>
                  <a:pt x="0" y="1017546"/>
                  <a:pt x="1017546" y="0"/>
                  <a:pt x="2272751" y="0"/>
                </a:cubicBezTo>
                <a:close/>
              </a:path>
            </a:pathLst>
          </a:cu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33" name="Title 32">
            <a:extLst>
              <a:ext uri="{FF2B5EF4-FFF2-40B4-BE49-F238E27FC236}">
                <a16:creationId xmlns:a16="http://schemas.microsoft.com/office/drawing/2014/main" id="{4CDFAA45-882A-416F-A852-1A8343E4FECD}"/>
              </a:ext>
            </a:extLst>
          </p:cNvPr>
          <p:cNvSpPr>
            <a:spLocks noGrp="1"/>
          </p:cNvSpPr>
          <p:nvPr>
            <p:ph type="title"/>
          </p:nvPr>
        </p:nvSpPr>
        <p:spPr>
          <a:xfrm>
            <a:off x="1604908" y="894110"/>
            <a:ext cx="5181735" cy="2534890"/>
          </a:xfrm>
        </p:spPr>
        <p:txBody>
          <a:bodyPr/>
          <a:lstStyle/>
          <a:p>
            <a:r>
              <a:rPr lang="en-US" dirty="0"/>
              <a:t>THANK YOU</a:t>
            </a:r>
          </a:p>
        </p:txBody>
      </p:sp>
      <p:sp>
        <p:nvSpPr>
          <p:cNvPr id="12" name="Date Placeholder 11">
            <a:extLst>
              <a:ext uri="{FF2B5EF4-FFF2-40B4-BE49-F238E27FC236}">
                <a16:creationId xmlns:a16="http://schemas.microsoft.com/office/drawing/2014/main" id="{706D5F1F-D562-439A-90CF-588150E70270}"/>
              </a:ext>
            </a:extLst>
          </p:cNvPr>
          <p:cNvSpPr>
            <a:spLocks noGrp="1"/>
          </p:cNvSpPr>
          <p:nvPr>
            <p:ph type="dt" sz="half" idx="17"/>
          </p:nvPr>
        </p:nvSpPr>
        <p:spPr/>
        <p:txBody>
          <a:bodyPr/>
          <a:lstStyle/>
          <a:p>
            <a:r>
              <a:rPr lang="en-US" dirty="0"/>
              <a:t>2024</a:t>
            </a:r>
          </a:p>
        </p:txBody>
      </p:sp>
      <p:pic>
        <p:nvPicPr>
          <p:cNvPr id="13" name="Picture Placeholder 12" descr="Aerial view of a container ship">
            <a:extLst>
              <a:ext uri="{FF2B5EF4-FFF2-40B4-BE49-F238E27FC236}">
                <a16:creationId xmlns:a16="http://schemas.microsoft.com/office/drawing/2014/main" id="{0E3104C5-82CF-4912-8A3A-ABB23851C6B0}"/>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val="0"/>
              </a:ext>
            </a:extLst>
          </a:blip>
          <a:srcRect/>
          <a:stretch/>
        </p:blipFill>
        <p:spPr>
          <a:xfrm>
            <a:off x="7130003" y="1856226"/>
            <a:ext cx="2040674" cy="2040674"/>
          </a:xfrm>
        </p:spPr>
      </p:pic>
      <p:sp>
        <p:nvSpPr>
          <p:cNvPr id="14" name="Footer Placeholder 13">
            <a:extLst>
              <a:ext uri="{FF2B5EF4-FFF2-40B4-BE49-F238E27FC236}">
                <a16:creationId xmlns:a16="http://schemas.microsoft.com/office/drawing/2014/main" id="{82B766D7-C47C-4C42-BC77-9A6DD1F3674F}"/>
              </a:ext>
            </a:extLst>
          </p:cNvPr>
          <p:cNvSpPr>
            <a:spLocks noGrp="1"/>
          </p:cNvSpPr>
          <p:nvPr>
            <p:ph type="ftr" sz="quarter" idx="18"/>
          </p:nvPr>
        </p:nvSpPr>
        <p:spPr/>
        <p:txBody>
          <a:bodyPr/>
          <a:lstStyle/>
          <a:p>
            <a:r>
              <a:rPr lang="en-US" dirty="0" err="1"/>
              <a:t>Olist</a:t>
            </a:r>
            <a:r>
              <a:rPr lang="en-US" dirty="0"/>
              <a:t> store analysis</a:t>
            </a:r>
          </a:p>
        </p:txBody>
      </p:sp>
      <p:sp>
        <p:nvSpPr>
          <p:cNvPr id="34" name="Text Placeholder 33">
            <a:extLst>
              <a:ext uri="{FF2B5EF4-FFF2-40B4-BE49-F238E27FC236}">
                <a16:creationId xmlns:a16="http://schemas.microsoft.com/office/drawing/2014/main" id="{3E796413-D756-477E-9170-1EF1E340CB07}"/>
              </a:ext>
            </a:extLst>
          </p:cNvPr>
          <p:cNvSpPr>
            <a:spLocks noGrp="1"/>
          </p:cNvSpPr>
          <p:nvPr>
            <p:ph type="body" sz="quarter" idx="16"/>
          </p:nvPr>
        </p:nvSpPr>
        <p:spPr>
          <a:xfrm>
            <a:off x="1604905" y="3728425"/>
            <a:ext cx="5181735" cy="2534890"/>
          </a:xfrm>
        </p:spPr>
        <p:txBody>
          <a:bodyPr/>
          <a:lstStyle/>
          <a:p>
            <a:r>
              <a:rPr lang="en-US" sz="4000" dirty="0"/>
              <a:t>Group 5</a:t>
            </a:r>
          </a:p>
          <a:p>
            <a:endParaRPr lang="en-US" dirty="0"/>
          </a:p>
        </p:txBody>
      </p:sp>
      <p:sp>
        <p:nvSpPr>
          <p:cNvPr id="15" name="Slide Number Placeholder 14">
            <a:extLst>
              <a:ext uri="{FF2B5EF4-FFF2-40B4-BE49-F238E27FC236}">
                <a16:creationId xmlns:a16="http://schemas.microsoft.com/office/drawing/2014/main" id="{CFC4993C-22B1-4153-9289-D26CFB4B4496}"/>
              </a:ext>
            </a:extLst>
          </p:cNvPr>
          <p:cNvSpPr>
            <a:spLocks noGrp="1"/>
          </p:cNvSpPr>
          <p:nvPr>
            <p:ph type="sldNum" sz="quarter" idx="12"/>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273040577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4FA453-CA6F-4ED8-B4B2-61C3D67FF6E5}"/>
              </a:ext>
            </a:extLst>
          </p:cNvPr>
          <p:cNvSpPr>
            <a:spLocks noGrp="1"/>
          </p:cNvSpPr>
          <p:nvPr>
            <p:ph type="title"/>
          </p:nvPr>
        </p:nvSpPr>
        <p:spPr>
          <a:xfrm>
            <a:off x="6392583" y="252743"/>
            <a:ext cx="4434721" cy="1965163"/>
          </a:xfrm>
        </p:spPr>
        <p:txBody>
          <a:bodyPr/>
          <a:lstStyle/>
          <a:p>
            <a:r>
              <a:rPr lang="en-US" dirty="0"/>
              <a:t>GROUP 5</a:t>
            </a:r>
          </a:p>
        </p:txBody>
      </p:sp>
      <p:sp>
        <p:nvSpPr>
          <p:cNvPr id="5" name="Content Placeholder 4">
            <a:extLst>
              <a:ext uri="{FF2B5EF4-FFF2-40B4-BE49-F238E27FC236}">
                <a16:creationId xmlns:a16="http://schemas.microsoft.com/office/drawing/2014/main" id="{F01866DD-53C9-4AF0-9E9A-BF19D245E8C6}"/>
              </a:ext>
            </a:extLst>
          </p:cNvPr>
          <p:cNvSpPr>
            <a:spLocks noGrp="1"/>
          </p:cNvSpPr>
          <p:nvPr>
            <p:ph idx="1"/>
          </p:nvPr>
        </p:nvSpPr>
        <p:spPr>
          <a:xfrm>
            <a:off x="6392583" y="2645923"/>
            <a:ext cx="4434721" cy="3710427"/>
          </a:xfrm>
        </p:spPr>
        <p:txBody>
          <a:bodyPr>
            <a:normAutofit/>
          </a:bodyPr>
          <a:lstStyle/>
          <a:p>
            <a:pPr>
              <a:lnSpc>
                <a:spcPct val="150000"/>
              </a:lnSpc>
            </a:pPr>
            <a:r>
              <a:rPr lang="en-US" sz="2500" b="1" dirty="0" err="1"/>
              <a:t>Astha</a:t>
            </a:r>
            <a:r>
              <a:rPr lang="en-US" sz="2500" b="1" dirty="0"/>
              <a:t> </a:t>
            </a:r>
            <a:r>
              <a:rPr lang="en-US" sz="2500" b="1" dirty="0" err="1"/>
              <a:t>Sachan</a:t>
            </a:r>
            <a:endParaRPr lang="en-US" sz="2500" b="1" dirty="0"/>
          </a:p>
          <a:p>
            <a:pPr>
              <a:lnSpc>
                <a:spcPct val="150000"/>
              </a:lnSpc>
            </a:pPr>
            <a:r>
              <a:rPr lang="en-US" sz="2500" b="1" dirty="0"/>
              <a:t>Vivek Patil</a:t>
            </a:r>
          </a:p>
          <a:p>
            <a:pPr>
              <a:lnSpc>
                <a:spcPct val="150000"/>
              </a:lnSpc>
            </a:pPr>
            <a:r>
              <a:rPr lang="en-US" sz="2500" b="1" dirty="0" err="1"/>
              <a:t>Jithendra</a:t>
            </a:r>
            <a:r>
              <a:rPr lang="en-US" sz="2500" b="1" dirty="0"/>
              <a:t> Vinayak A. M.</a:t>
            </a:r>
          </a:p>
          <a:p>
            <a:pPr>
              <a:lnSpc>
                <a:spcPct val="150000"/>
              </a:lnSpc>
            </a:pPr>
            <a:r>
              <a:rPr lang="en-US" sz="2500" b="1" dirty="0"/>
              <a:t>S. Mukesh Kumar</a:t>
            </a:r>
          </a:p>
        </p:txBody>
      </p:sp>
      <p:sp>
        <p:nvSpPr>
          <p:cNvPr id="2" name="Date Placeholder 1">
            <a:extLst>
              <a:ext uri="{FF2B5EF4-FFF2-40B4-BE49-F238E27FC236}">
                <a16:creationId xmlns:a16="http://schemas.microsoft.com/office/drawing/2014/main" id="{CCD9AA72-61E2-4CEE-8E0C-A793B0EBE00D}"/>
              </a:ext>
            </a:extLst>
          </p:cNvPr>
          <p:cNvSpPr>
            <a:spLocks noGrp="1"/>
          </p:cNvSpPr>
          <p:nvPr>
            <p:ph type="dt" sz="half" idx="12"/>
          </p:nvPr>
        </p:nvSpPr>
        <p:spPr>
          <a:xfrm>
            <a:off x="5785751" y="6356350"/>
            <a:ext cx="2743200" cy="365125"/>
          </a:xfrm>
        </p:spPr>
        <p:txBody>
          <a:bodyPr/>
          <a:lstStyle/>
          <a:p>
            <a:r>
              <a:rPr lang="en-US" dirty="0"/>
              <a:t>2024</a:t>
            </a:r>
          </a:p>
        </p:txBody>
      </p:sp>
      <p:sp>
        <p:nvSpPr>
          <p:cNvPr id="3" name="Footer Placeholder 2">
            <a:extLst>
              <a:ext uri="{FF2B5EF4-FFF2-40B4-BE49-F238E27FC236}">
                <a16:creationId xmlns:a16="http://schemas.microsoft.com/office/drawing/2014/main" id="{8FA222E3-EF0C-4EAB-9068-4D5E7574C8DA}"/>
              </a:ext>
            </a:extLst>
          </p:cNvPr>
          <p:cNvSpPr>
            <a:spLocks noGrp="1"/>
          </p:cNvSpPr>
          <p:nvPr>
            <p:ph type="ftr" sz="quarter" idx="13"/>
          </p:nvPr>
        </p:nvSpPr>
        <p:spPr>
          <a:xfrm rot="16200000">
            <a:off x="9812117" y="1591485"/>
            <a:ext cx="3548094" cy="365125"/>
          </a:xfrm>
        </p:spPr>
        <p:txBody>
          <a:bodyPr/>
          <a:lstStyle/>
          <a:p>
            <a:r>
              <a:rPr lang="en-US" dirty="0" err="1"/>
              <a:t>Olist</a:t>
            </a:r>
            <a:r>
              <a:rPr lang="en-US" dirty="0"/>
              <a:t> store analysis</a:t>
            </a:r>
          </a:p>
        </p:txBody>
      </p:sp>
      <p:sp>
        <p:nvSpPr>
          <p:cNvPr id="6" name="Slide Number Placeholder 5">
            <a:extLst>
              <a:ext uri="{FF2B5EF4-FFF2-40B4-BE49-F238E27FC236}">
                <a16:creationId xmlns:a16="http://schemas.microsoft.com/office/drawing/2014/main" id="{B46D5BE6-8E82-44B7-AF20-20405C0CE58E}"/>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2</a:t>
            </a:fld>
            <a:endParaRPr lang="en-US" dirty="0"/>
          </a:p>
        </p:txBody>
      </p:sp>
      <p:pic>
        <p:nvPicPr>
          <p:cNvPr id="1026" name="Picture 2" descr="5 Ways Retailers Can Boost Online Sales With a Personal Touch">
            <a:extLst>
              <a:ext uri="{FF2B5EF4-FFF2-40B4-BE49-F238E27FC236}">
                <a16:creationId xmlns:a16="http://schemas.microsoft.com/office/drawing/2014/main" id="{5DC53EBE-FB8C-4D79-BC32-72F595696A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049" y="3835399"/>
            <a:ext cx="4281487" cy="24685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commerce Business Models: Taking Your Business Online">
            <a:extLst>
              <a:ext uri="{FF2B5EF4-FFF2-40B4-BE49-F238E27FC236}">
                <a16:creationId xmlns:a16="http://schemas.microsoft.com/office/drawing/2014/main" id="{B9BBA961-345C-491C-8909-00D8593482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550" y="539764"/>
            <a:ext cx="4281487" cy="2482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8866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DE92-075C-43EC-8CB3-D334B9CF38D5}"/>
              </a:ext>
            </a:extLst>
          </p:cNvPr>
          <p:cNvSpPr>
            <a:spLocks noGrp="1"/>
          </p:cNvSpPr>
          <p:nvPr>
            <p:ph type="title"/>
          </p:nvPr>
        </p:nvSpPr>
        <p:spPr>
          <a:xfrm>
            <a:off x="867340" y="2446418"/>
            <a:ext cx="4434721" cy="1965163"/>
          </a:xfrm>
        </p:spPr>
        <p:txBody>
          <a:bodyPr/>
          <a:lstStyle/>
          <a:p>
            <a:r>
              <a:rPr lang="en-US" dirty="0"/>
              <a:t>Introduction</a:t>
            </a:r>
          </a:p>
        </p:txBody>
      </p:sp>
      <p:sp>
        <p:nvSpPr>
          <p:cNvPr id="3" name="Content Placeholder 2">
            <a:extLst>
              <a:ext uri="{FF2B5EF4-FFF2-40B4-BE49-F238E27FC236}">
                <a16:creationId xmlns:a16="http://schemas.microsoft.com/office/drawing/2014/main" id="{065994E4-45F6-40E9-98B7-10B9F6F0503C}"/>
              </a:ext>
            </a:extLst>
          </p:cNvPr>
          <p:cNvSpPr>
            <a:spLocks noGrp="1"/>
          </p:cNvSpPr>
          <p:nvPr>
            <p:ph idx="1"/>
          </p:nvPr>
        </p:nvSpPr>
        <p:spPr>
          <a:xfrm>
            <a:off x="6620582" y="536565"/>
            <a:ext cx="3816737" cy="5784867"/>
          </a:xfrm>
        </p:spPr>
        <p:txBody>
          <a:bodyPr/>
          <a:lstStyle/>
          <a:p>
            <a:pPr algn="just"/>
            <a:r>
              <a:rPr lang="en-US" b="1" dirty="0" err="1"/>
              <a:t>Olist</a:t>
            </a:r>
            <a:r>
              <a:rPr lang="en-US" dirty="0"/>
              <a:t> is the E-Commerce store from Brazil. The data is provided by </a:t>
            </a:r>
            <a:r>
              <a:rPr lang="en-US" dirty="0" err="1"/>
              <a:t>Olist</a:t>
            </a:r>
            <a:r>
              <a:rPr lang="en-US" dirty="0"/>
              <a:t> itself. The data was given in multiple CSV files. We have treated, removed duplicates and prepared data for analysis. We established the relationship through common columns. We have analyzed this data to visualize it in various modules like Excel, MySQL, Tableau, and </a:t>
            </a:r>
            <a:r>
              <a:rPr lang="en-US" dirty="0" err="1"/>
              <a:t>PowerBI</a:t>
            </a:r>
            <a:r>
              <a:rPr lang="en-US" dirty="0"/>
              <a:t>.</a:t>
            </a:r>
          </a:p>
          <a:p>
            <a:pPr algn="just"/>
            <a:endParaRPr lang="en-US" dirty="0"/>
          </a:p>
        </p:txBody>
      </p:sp>
      <p:sp>
        <p:nvSpPr>
          <p:cNvPr id="4" name="Date Placeholder 3">
            <a:extLst>
              <a:ext uri="{FF2B5EF4-FFF2-40B4-BE49-F238E27FC236}">
                <a16:creationId xmlns:a16="http://schemas.microsoft.com/office/drawing/2014/main" id="{07A2CE36-90A6-4F11-9E0A-6B9138AACEDE}"/>
              </a:ext>
            </a:extLst>
          </p:cNvPr>
          <p:cNvSpPr>
            <a:spLocks noGrp="1"/>
          </p:cNvSpPr>
          <p:nvPr>
            <p:ph type="dt" sz="half" idx="12"/>
          </p:nvPr>
        </p:nvSpPr>
        <p:spPr/>
        <p:txBody>
          <a:bodyPr/>
          <a:lstStyle/>
          <a:p>
            <a:r>
              <a:rPr lang="en-US" dirty="0"/>
              <a:t>2024</a:t>
            </a:r>
          </a:p>
        </p:txBody>
      </p:sp>
      <p:sp>
        <p:nvSpPr>
          <p:cNvPr id="5" name="Footer Placeholder 4">
            <a:extLst>
              <a:ext uri="{FF2B5EF4-FFF2-40B4-BE49-F238E27FC236}">
                <a16:creationId xmlns:a16="http://schemas.microsoft.com/office/drawing/2014/main" id="{E3ADE6CB-2448-465E-9919-7454477A9383}"/>
              </a:ext>
            </a:extLst>
          </p:cNvPr>
          <p:cNvSpPr>
            <a:spLocks noGrp="1"/>
          </p:cNvSpPr>
          <p:nvPr>
            <p:ph type="ftr" sz="quarter" idx="13"/>
          </p:nvPr>
        </p:nvSpPr>
        <p:spPr/>
        <p:txBody>
          <a:bodyPr/>
          <a:lstStyle/>
          <a:p>
            <a:r>
              <a:rPr lang="en-US" dirty="0" err="1"/>
              <a:t>Olist</a:t>
            </a:r>
            <a:r>
              <a:rPr lang="en-US" dirty="0"/>
              <a:t> store analysis</a:t>
            </a:r>
          </a:p>
        </p:txBody>
      </p:sp>
      <p:sp>
        <p:nvSpPr>
          <p:cNvPr id="6" name="Slide Number Placeholder 5">
            <a:extLst>
              <a:ext uri="{FF2B5EF4-FFF2-40B4-BE49-F238E27FC236}">
                <a16:creationId xmlns:a16="http://schemas.microsoft.com/office/drawing/2014/main" id="{6034D430-E0CC-4442-BDFA-D14BE301741E}"/>
              </a:ext>
            </a:extLst>
          </p:cNvPr>
          <p:cNvSpPr>
            <a:spLocks noGrp="1"/>
          </p:cNvSpPr>
          <p:nvPr>
            <p:ph type="sldNum" sz="quarter" idx="1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08760511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a:bodyPr>
          <a:lstStyle/>
          <a:p>
            <a:r>
              <a:rPr lang="en-US" sz="4500" dirty="0">
                <a:sym typeface="Calibri"/>
              </a:rPr>
              <a:t>Weekday Vs Weekend (</a:t>
            </a:r>
            <a:r>
              <a:rPr lang="en-US" sz="4500" dirty="0" err="1">
                <a:sym typeface="Calibri"/>
              </a:rPr>
              <a:t>order_purchase_timestamp</a:t>
            </a:r>
            <a:r>
              <a:rPr lang="en-US" sz="4500" dirty="0">
                <a:sym typeface="Calibri"/>
              </a:rPr>
              <a:t>) Payment Statistics</a:t>
            </a:r>
            <a:endParaRPr lang="en-US" sz="4500" dirty="0"/>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p>
            <a:r>
              <a:rPr lang="en-US" dirty="0"/>
              <a:t>KPI ONE</a:t>
            </a:r>
          </a:p>
        </p:txBody>
      </p:sp>
      <p:cxnSp>
        <p:nvCxnSpPr>
          <p:cNvPr id="5" name="Straight Connector 4">
            <a:extLst>
              <a:ext uri="{FF2B5EF4-FFF2-40B4-BE49-F238E27FC236}">
                <a16:creationId xmlns:a16="http://schemas.microsoft.com/office/drawing/2014/main" id="{379E7A79-973F-4927-B895-A0D7D8F735F9}"/>
              </a:ext>
            </a:extLst>
          </p:cNvPr>
          <p:cNvCxnSpPr>
            <a:cxnSpLocks/>
          </p:cNvCxnSpPr>
          <p:nvPr/>
        </p:nvCxnSpPr>
        <p:spPr>
          <a:xfrm flipV="1">
            <a:off x="1132465" y="5144878"/>
            <a:ext cx="8757259" cy="557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4473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4E3E26E-714B-4B44-A67B-0189BC68DBDE}"/>
              </a:ext>
            </a:extLst>
          </p:cNvPr>
          <p:cNvSpPr>
            <a:spLocks noGrp="1"/>
          </p:cNvSpPr>
          <p:nvPr>
            <p:ph type="title"/>
          </p:nvPr>
        </p:nvSpPr>
        <p:spPr>
          <a:xfrm>
            <a:off x="838200" y="989031"/>
            <a:ext cx="9388876" cy="1194657"/>
          </a:xfrm>
        </p:spPr>
        <p:txBody>
          <a:bodyPr>
            <a:normAutofit/>
          </a:bodyPr>
          <a:lstStyle/>
          <a:p>
            <a:r>
              <a:rPr lang="en-US" sz="3000" dirty="0">
                <a:sym typeface="Calibri"/>
              </a:rPr>
              <a:t>Weekday Vs Weekend (</a:t>
            </a:r>
            <a:r>
              <a:rPr lang="en-US" sz="3000" dirty="0" err="1">
                <a:sym typeface="Calibri"/>
              </a:rPr>
              <a:t>order_purchase_timestamp</a:t>
            </a:r>
            <a:r>
              <a:rPr lang="en-US" sz="3000" dirty="0">
                <a:sym typeface="Calibri"/>
              </a:rPr>
              <a:t>) Payment Statistics</a:t>
            </a:r>
            <a:endParaRPr lang="en-US" sz="3000" dirty="0"/>
          </a:p>
        </p:txBody>
      </p:sp>
      <p:pic>
        <p:nvPicPr>
          <p:cNvPr id="6" name="Picture Placeholder 5">
            <a:extLst>
              <a:ext uri="{FF2B5EF4-FFF2-40B4-BE49-F238E27FC236}">
                <a16:creationId xmlns:a16="http://schemas.microsoft.com/office/drawing/2014/main" id="{51B3F075-2235-46AD-AC06-C2FE0E89D61D}"/>
              </a:ext>
            </a:extLst>
          </p:cNvPr>
          <p:cNvPicPr>
            <a:picLocks noGrp="1" noChangeAspect="1"/>
          </p:cNvPicPr>
          <p:nvPr>
            <p:ph type="pic" sz="quarter" idx="13"/>
          </p:nvPr>
        </p:nvPicPr>
        <p:blipFill>
          <a:blip r:embed="rId2"/>
          <a:srcRect/>
          <a:stretch/>
        </p:blipFill>
        <p:spPr>
          <a:xfrm>
            <a:off x="7464666" y="2366250"/>
            <a:ext cx="4267645" cy="28915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Date Placeholder 1">
            <a:extLst>
              <a:ext uri="{FF2B5EF4-FFF2-40B4-BE49-F238E27FC236}">
                <a16:creationId xmlns:a16="http://schemas.microsoft.com/office/drawing/2014/main" id="{95CC0658-D4AB-4A7E-9E6F-7855E296382C}"/>
              </a:ext>
            </a:extLst>
          </p:cNvPr>
          <p:cNvSpPr>
            <a:spLocks noGrp="1"/>
          </p:cNvSpPr>
          <p:nvPr>
            <p:ph type="dt" sz="half" idx="16"/>
          </p:nvPr>
        </p:nvSpPr>
        <p:spPr/>
        <p:txBody>
          <a:bodyPr/>
          <a:lstStyle/>
          <a:p>
            <a:r>
              <a:rPr lang="en-US" dirty="0"/>
              <a:t>2024</a:t>
            </a:r>
          </a:p>
        </p:txBody>
      </p:sp>
      <p:sp>
        <p:nvSpPr>
          <p:cNvPr id="3" name="Footer Placeholder 2">
            <a:extLst>
              <a:ext uri="{FF2B5EF4-FFF2-40B4-BE49-F238E27FC236}">
                <a16:creationId xmlns:a16="http://schemas.microsoft.com/office/drawing/2014/main" id="{911692A6-6271-47C8-8EC7-04C6C83F716F}"/>
              </a:ext>
            </a:extLst>
          </p:cNvPr>
          <p:cNvSpPr>
            <a:spLocks noGrp="1"/>
          </p:cNvSpPr>
          <p:nvPr>
            <p:ph type="ftr" sz="quarter" idx="17"/>
          </p:nvPr>
        </p:nvSpPr>
        <p:spPr/>
        <p:txBody>
          <a:bodyPr/>
          <a:lstStyle/>
          <a:p>
            <a:r>
              <a:rPr lang="en-US" dirty="0" err="1"/>
              <a:t>Olist</a:t>
            </a:r>
            <a:r>
              <a:rPr lang="en-US" dirty="0"/>
              <a:t> store analysis</a:t>
            </a:r>
          </a:p>
        </p:txBody>
      </p:sp>
      <p:sp>
        <p:nvSpPr>
          <p:cNvPr id="4" name="Slide Number Placeholder 3">
            <a:extLst>
              <a:ext uri="{FF2B5EF4-FFF2-40B4-BE49-F238E27FC236}">
                <a16:creationId xmlns:a16="http://schemas.microsoft.com/office/drawing/2014/main" id="{1759D170-9847-4908-8027-FDA03D74EF67}"/>
              </a:ext>
            </a:extLst>
          </p:cNvPr>
          <p:cNvSpPr>
            <a:spLocks noGrp="1"/>
          </p:cNvSpPr>
          <p:nvPr>
            <p:ph type="sldNum" sz="quarter" idx="18"/>
          </p:nvPr>
        </p:nvSpPr>
        <p:spPr/>
        <p:txBody>
          <a:bodyPr/>
          <a:lstStyle/>
          <a:p>
            <a:fld id="{294A09A9-5501-47C1-A89A-A340965A2BE2}" type="slidenum">
              <a:rPr lang="en-US" smtClean="0"/>
              <a:pPr/>
              <a:t>5</a:t>
            </a:fld>
            <a:endParaRPr lang="en-US" dirty="0"/>
          </a:p>
        </p:txBody>
      </p:sp>
      <p:sp>
        <p:nvSpPr>
          <p:cNvPr id="7" name="Text Placeholder 6">
            <a:extLst>
              <a:ext uri="{FF2B5EF4-FFF2-40B4-BE49-F238E27FC236}">
                <a16:creationId xmlns:a16="http://schemas.microsoft.com/office/drawing/2014/main" id="{950168E9-0065-4081-A09C-A76632BAE490}"/>
              </a:ext>
            </a:extLst>
          </p:cNvPr>
          <p:cNvSpPr>
            <a:spLocks noGrp="1"/>
          </p:cNvSpPr>
          <p:nvPr>
            <p:ph type="body" sz="quarter" idx="15"/>
          </p:nvPr>
        </p:nvSpPr>
        <p:spPr>
          <a:xfrm>
            <a:off x="838199" y="2432482"/>
            <a:ext cx="5802297" cy="3741306"/>
          </a:xfrm>
        </p:spPr>
        <p:txBody>
          <a:bodyPr>
            <a:normAutofit lnSpcReduction="10000"/>
          </a:bodyPr>
          <a:lstStyle/>
          <a:p>
            <a:pPr marL="285750" indent="-285750">
              <a:buFont typeface="Arial" panose="020B0604020202020204" pitchFamily="34" charset="0"/>
              <a:buChar char="•"/>
            </a:pPr>
            <a:r>
              <a:rPr lang="en-US" dirty="0"/>
              <a:t>Payment analysis shows a 77% weekday preference</a:t>
            </a:r>
          </a:p>
          <a:p>
            <a:pPr marL="285750" indent="-285750">
              <a:buFont typeface="Arial" panose="020B0604020202020204" pitchFamily="34" charset="0"/>
              <a:buChar char="•"/>
            </a:pPr>
            <a:r>
              <a:rPr lang="en-US" dirty="0"/>
              <a:t>Sao Paulo leads in both weekday and weekend orders. </a:t>
            </a:r>
          </a:p>
          <a:p>
            <a:pPr marL="285750" indent="-285750">
              <a:buFont typeface="Arial" panose="020B0604020202020204" pitchFamily="34" charset="0"/>
              <a:buChar char="•"/>
            </a:pPr>
            <a:r>
              <a:rPr lang="en-US" dirty="0"/>
              <a:t>Monday tops weekday payments, Sunday for weekends, primarily through credit cards</a:t>
            </a:r>
          </a:p>
          <a:p>
            <a:pPr marL="285750" indent="-285750">
              <a:buFont typeface="Arial" panose="020B0604020202020204" pitchFamily="34" charset="0"/>
              <a:buChar char="•"/>
            </a:pPr>
            <a:r>
              <a:rPr lang="en-US" dirty="0"/>
              <a:t>Strategic marketing initiatives like exclusive weekend offers, promotions, and discounts can help weekend sales</a:t>
            </a:r>
          </a:p>
          <a:p>
            <a:pPr marL="285750" indent="-285750">
              <a:buFont typeface="Arial" panose="020B0604020202020204" pitchFamily="34" charset="0"/>
              <a:buChar char="•"/>
            </a:pPr>
            <a:r>
              <a:rPr lang="en-US" dirty="0"/>
              <a:t>Moreover, </a:t>
            </a:r>
            <a:r>
              <a:rPr lang="en-US" dirty="0" err="1"/>
              <a:t>analysing</a:t>
            </a:r>
            <a:r>
              <a:rPr lang="en-US" dirty="0"/>
              <a:t> weekdays versus weekends enables customer segmentation and personalized marketing, optimizing inventory management for peak shopping periods</a:t>
            </a:r>
            <a:endParaRPr lang="en-SE" dirty="0"/>
          </a:p>
        </p:txBody>
      </p:sp>
    </p:spTree>
    <p:extLst>
      <p:ext uri="{BB962C8B-B14F-4D97-AF65-F5344CB8AC3E}">
        <p14:creationId xmlns:p14="http://schemas.microsoft.com/office/powerpoint/2010/main" val="223202255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a:bodyPr>
          <a:lstStyle/>
          <a:p>
            <a:r>
              <a:rPr lang="en-US" sz="4500" dirty="0">
                <a:sym typeface="Calibri"/>
              </a:rPr>
              <a:t>Number of Orders with review score 5 and payment type as credit card</a:t>
            </a:r>
            <a:endParaRPr lang="en-US" sz="4500" dirty="0"/>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p>
            <a:r>
              <a:rPr lang="en-US" dirty="0"/>
              <a:t>KPI TWO</a:t>
            </a:r>
          </a:p>
        </p:txBody>
      </p:sp>
      <p:cxnSp>
        <p:nvCxnSpPr>
          <p:cNvPr id="5" name="Straight Connector 4">
            <a:extLst>
              <a:ext uri="{FF2B5EF4-FFF2-40B4-BE49-F238E27FC236}">
                <a16:creationId xmlns:a16="http://schemas.microsoft.com/office/drawing/2014/main" id="{379E7A79-973F-4927-B895-A0D7D8F735F9}"/>
              </a:ext>
            </a:extLst>
          </p:cNvPr>
          <p:cNvCxnSpPr>
            <a:cxnSpLocks/>
          </p:cNvCxnSpPr>
          <p:nvPr/>
        </p:nvCxnSpPr>
        <p:spPr>
          <a:xfrm flipV="1">
            <a:off x="1132465" y="5144878"/>
            <a:ext cx="8757259" cy="557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825462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4E3E26E-714B-4B44-A67B-0189BC68DBDE}"/>
              </a:ext>
            </a:extLst>
          </p:cNvPr>
          <p:cNvSpPr>
            <a:spLocks noGrp="1"/>
          </p:cNvSpPr>
          <p:nvPr>
            <p:ph type="title"/>
          </p:nvPr>
        </p:nvSpPr>
        <p:spPr>
          <a:xfrm>
            <a:off x="838200" y="989031"/>
            <a:ext cx="9388876" cy="1194657"/>
          </a:xfrm>
        </p:spPr>
        <p:txBody>
          <a:bodyPr>
            <a:normAutofit/>
          </a:bodyPr>
          <a:lstStyle/>
          <a:p>
            <a:r>
              <a:rPr lang="en-US" sz="3200" dirty="0">
                <a:sym typeface="Calibri"/>
              </a:rPr>
              <a:t>Number of Orders with review score 5 and payment type as credit card</a:t>
            </a:r>
            <a:endParaRPr lang="en-US" sz="3000" dirty="0"/>
          </a:p>
        </p:txBody>
      </p:sp>
      <p:pic>
        <p:nvPicPr>
          <p:cNvPr id="6" name="Picture Placeholder 5">
            <a:extLst>
              <a:ext uri="{FF2B5EF4-FFF2-40B4-BE49-F238E27FC236}">
                <a16:creationId xmlns:a16="http://schemas.microsoft.com/office/drawing/2014/main" id="{51B3F075-2235-46AD-AC06-C2FE0E89D61D}"/>
              </a:ext>
            </a:extLst>
          </p:cNvPr>
          <p:cNvPicPr>
            <a:picLocks noGrp="1" noChangeAspect="1"/>
          </p:cNvPicPr>
          <p:nvPr>
            <p:ph type="pic" sz="quarter" idx="13"/>
          </p:nvPr>
        </p:nvPicPr>
        <p:blipFill>
          <a:blip r:embed="rId2"/>
          <a:srcRect/>
          <a:stretch/>
        </p:blipFill>
        <p:spPr>
          <a:xfrm>
            <a:off x="6569476" y="2308194"/>
            <a:ext cx="5162836" cy="31249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Date Placeholder 1">
            <a:extLst>
              <a:ext uri="{FF2B5EF4-FFF2-40B4-BE49-F238E27FC236}">
                <a16:creationId xmlns:a16="http://schemas.microsoft.com/office/drawing/2014/main" id="{95CC0658-D4AB-4A7E-9E6F-7855E296382C}"/>
              </a:ext>
            </a:extLst>
          </p:cNvPr>
          <p:cNvSpPr>
            <a:spLocks noGrp="1"/>
          </p:cNvSpPr>
          <p:nvPr>
            <p:ph type="dt" sz="half" idx="16"/>
          </p:nvPr>
        </p:nvSpPr>
        <p:spPr/>
        <p:txBody>
          <a:bodyPr/>
          <a:lstStyle/>
          <a:p>
            <a:r>
              <a:rPr lang="en-US" dirty="0"/>
              <a:t>2024</a:t>
            </a:r>
          </a:p>
        </p:txBody>
      </p:sp>
      <p:sp>
        <p:nvSpPr>
          <p:cNvPr id="3" name="Footer Placeholder 2">
            <a:extLst>
              <a:ext uri="{FF2B5EF4-FFF2-40B4-BE49-F238E27FC236}">
                <a16:creationId xmlns:a16="http://schemas.microsoft.com/office/drawing/2014/main" id="{911692A6-6271-47C8-8EC7-04C6C83F716F}"/>
              </a:ext>
            </a:extLst>
          </p:cNvPr>
          <p:cNvSpPr>
            <a:spLocks noGrp="1"/>
          </p:cNvSpPr>
          <p:nvPr>
            <p:ph type="ftr" sz="quarter" idx="17"/>
          </p:nvPr>
        </p:nvSpPr>
        <p:spPr/>
        <p:txBody>
          <a:bodyPr/>
          <a:lstStyle/>
          <a:p>
            <a:r>
              <a:rPr lang="en-US" dirty="0" err="1"/>
              <a:t>Olist</a:t>
            </a:r>
            <a:r>
              <a:rPr lang="en-US" dirty="0"/>
              <a:t> store analysis</a:t>
            </a:r>
          </a:p>
        </p:txBody>
      </p:sp>
      <p:sp>
        <p:nvSpPr>
          <p:cNvPr id="4" name="Slide Number Placeholder 3">
            <a:extLst>
              <a:ext uri="{FF2B5EF4-FFF2-40B4-BE49-F238E27FC236}">
                <a16:creationId xmlns:a16="http://schemas.microsoft.com/office/drawing/2014/main" id="{1759D170-9847-4908-8027-FDA03D74EF67}"/>
              </a:ext>
            </a:extLst>
          </p:cNvPr>
          <p:cNvSpPr>
            <a:spLocks noGrp="1"/>
          </p:cNvSpPr>
          <p:nvPr>
            <p:ph type="sldNum" sz="quarter" idx="18"/>
          </p:nvPr>
        </p:nvSpPr>
        <p:spPr/>
        <p:txBody>
          <a:bodyPr/>
          <a:lstStyle/>
          <a:p>
            <a:fld id="{294A09A9-5501-47C1-A89A-A340965A2BE2}" type="slidenum">
              <a:rPr lang="en-US" smtClean="0"/>
              <a:pPr/>
              <a:t>7</a:t>
            </a:fld>
            <a:endParaRPr lang="en-US" dirty="0"/>
          </a:p>
        </p:txBody>
      </p:sp>
      <p:sp>
        <p:nvSpPr>
          <p:cNvPr id="7" name="Text Placeholder 6">
            <a:extLst>
              <a:ext uri="{FF2B5EF4-FFF2-40B4-BE49-F238E27FC236}">
                <a16:creationId xmlns:a16="http://schemas.microsoft.com/office/drawing/2014/main" id="{991F7564-C7E4-44C8-9ED7-1AA3EDF902CA}"/>
              </a:ext>
            </a:extLst>
          </p:cNvPr>
          <p:cNvSpPr>
            <a:spLocks noGrp="1"/>
          </p:cNvSpPr>
          <p:nvPr>
            <p:ph type="body" sz="quarter" idx="15"/>
          </p:nvPr>
        </p:nvSpPr>
        <p:spPr/>
        <p:txBody>
          <a:bodyPr/>
          <a:lstStyle/>
          <a:p>
            <a:pPr marL="285750" indent="-285750" algn="l">
              <a:buFont typeface="Arial" panose="020B0604020202020204" pitchFamily="34" charset="0"/>
              <a:buChar char="•"/>
            </a:pPr>
            <a:r>
              <a:rPr lang="en-US" b="0" i="0" dirty="0">
                <a:solidFill>
                  <a:srgbClr val="3A3630"/>
                </a:solidFill>
                <a:effectLst/>
                <a:highlight>
                  <a:srgbClr val="FFFFFF"/>
                </a:highlight>
                <a:latin typeface="ff0"/>
              </a:rPr>
              <a:t>A significant percentage of orders with a review score of 5 are associated with credit card payments, indicating customer satisfaction and trust in the payment method.</a:t>
            </a:r>
          </a:p>
          <a:p>
            <a:pPr marL="285750" indent="-285750" algn="l">
              <a:buFont typeface="Arial" panose="020B0604020202020204" pitchFamily="34" charset="0"/>
              <a:buChar char="•"/>
            </a:pPr>
            <a:r>
              <a:rPr lang="en-US" b="0" i="0" dirty="0">
                <a:solidFill>
                  <a:srgbClr val="3A3630"/>
                </a:solidFill>
                <a:effectLst/>
                <a:highlight>
                  <a:srgbClr val="FFFFFF"/>
                </a:highlight>
                <a:latin typeface="ff0"/>
              </a:rPr>
              <a:t>This observation aligns with the notion that customers tend to use credit cards for repeat purchases, reflecting loyalty and confidence in the </a:t>
            </a:r>
            <a:r>
              <a:rPr lang="en-US" b="0" i="0" dirty="0" err="1">
                <a:solidFill>
                  <a:srgbClr val="3A3630"/>
                </a:solidFill>
                <a:effectLst/>
                <a:highlight>
                  <a:srgbClr val="FFFFFF"/>
                </a:highlight>
                <a:latin typeface="ff0"/>
              </a:rPr>
              <a:t>Olist</a:t>
            </a:r>
            <a:r>
              <a:rPr lang="en-US" b="0" i="0" dirty="0">
                <a:solidFill>
                  <a:srgbClr val="3A3630"/>
                </a:solidFill>
                <a:effectLst/>
                <a:highlight>
                  <a:srgbClr val="FFFFFF"/>
                </a:highlight>
                <a:latin typeface="ff0"/>
              </a:rPr>
              <a:t> shopping experience.</a:t>
            </a:r>
            <a:endParaRPr lang="en-US" b="0" i="0" dirty="0">
              <a:solidFill>
                <a:srgbClr val="000000"/>
              </a:solidFill>
              <a:effectLst/>
              <a:highlight>
                <a:srgbClr val="FFFFFF"/>
              </a:highlight>
              <a:latin typeface="Source Sans Pro" panose="020F0502020204030204" pitchFamily="34" charset="0"/>
            </a:endParaRPr>
          </a:p>
          <a:p>
            <a:endParaRPr lang="en-SE" dirty="0"/>
          </a:p>
        </p:txBody>
      </p:sp>
    </p:spTree>
    <p:extLst>
      <p:ext uri="{BB962C8B-B14F-4D97-AF65-F5344CB8AC3E}">
        <p14:creationId xmlns:p14="http://schemas.microsoft.com/office/powerpoint/2010/main" val="364874474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a:bodyPr>
          <a:lstStyle/>
          <a:p>
            <a:r>
              <a:rPr lang="en-IN" sz="4500" dirty="0">
                <a:sym typeface="Calibri"/>
              </a:rPr>
              <a:t>Average number of days taken for </a:t>
            </a:r>
            <a:r>
              <a:rPr lang="en-IN" sz="4500" dirty="0" err="1">
                <a:sym typeface="Calibri"/>
              </a:rPr>
              <a:t>order_delivered_customer_date</a:t>
            </a:r>
            <a:r>
              <a:rPr lang="en-IN" sz="4500" dirty="0">
                <a:sym typeface="Calibri"/>
              </a:rPr>
              <a:t> for </a:t>
            </a:r>
            <a:r>
              <a:rPr lang="en-IN" sz="4500" dirty="0" err="1">
                <a:sym typeface="Calibri"/>
              </a:rPr>
              <a:t>pet_shop</a:t>
            </a:r>
            <a:endParaRPr lang="en-US" sz="4500" dirty="0"/>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p>
            <a:r>
              <a:rPr lang="en-US" dirty="0"/>
              <a:t>KPI THREE</a:t>
            </a:r>
          </a:p>
        </p:txBody>
      </p:sp>
      <p:cxnSp>
        <p:nvCxnSpPr>
          <p:cNvPr id="5" name="Straight Connector 4">
            <a:extLst>
              <a:ext uri="{FF2B5EF4-FFF2-40B4-BE49-F238E27FC236}">
                <a16:creationId xmlns:a16="http://schemas.microsoft.com/office/drawing/2014/main" id="{379E7A79-973F-4927-B895-A0D7D8F735F9}"/>
              </a:ext>
            </a:extLst>
          </p:cNvPr>
          <p:cNvCxnSpPr>
            <a:cxnSpLocks/>
          </p:cNvCxnSpPr>
          <p:nvPr/>
        </p:nvCxnSpPr>
        <p:spPr>
          <a:xfrm flipV="1">
            <a:off x="1132465" y="5144878"/>
            <a:ext cx="8757259" cy="557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65338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4E3E26E-714B-4B44-A67B-0189BC68DBDE}"/>
              </a:ext>
            </a:extLst>
          </p:cNvPr>
          <p:cNvSpPr>
            <a:spLocks noGrp="1"/>
          </p:cNvSpPr>
          <p:nvPr>
            <p:ph type="title"/>
          </p:nvPr>
        </p:nvSpPr>
        <p:spPr>
          <a:xfrm>
            <a:off x="838200" y="989031"/>
            <a:ext cx="9388876" cy="1194657"/>
          </a:xfrm>
        </p:spPr>
        <p:txBody>
          <a:bodyPr>
            <a:normAutofit/>
          </a:bodyPr>
          <a:lstStyle/>
          <a:p>
            <a:r>
              <a:rPr lang="en-IN" sz="3200" dirty="0">
                <a:sym typeface="Calibri"/>
              </a:rPr>
              <a:t>Average number of days taken for </a:t>
            </a:r>
            <a:r>
              <a:rPr lang="en-IN" sz="3200" dirty="0" err="1">
                <a:sym typeface="Calibri"/>
              </a:rPr>
              <a:t>order_delivered_customer_date</a:t>
            </a:r>
            <a:r>
              <a:rPr lang="en-IN" sz="3200" dirty="0">
                <a:sym typeface="Calibri"/>
              </a:rPr>
              <a:t> for </a:t>
            </a:r>
            <a:r>
              <a:rPr lang="en-IN" sz="3200" dirty="0" err="1">
                <a:sym typeface="Calibri"/>
              </a:rPr>
              <a:t>pet_shop</a:t>
            </a:r>
            <a:endParaRPr lang="en-US" sz="3000" dirty="0"/>
          </a:p>
        </p:txBody>
      </p:sp>
      <p:pic>
        <p:nvPicPr>
          <p:cNvPr id="6" name="Picture Placeholder 5">
            <a:extLst>
              <a:ext uri="{FF2B5EF4-FFF2-40B4-BE49-F238E27FC236}">
                <a16:creationId xmlns:a16="http://schemas.microsoft.com/office/drawing/2014/main" id="{51B3F075-2235-46AD-AC06-C2FE0E89D61D}"/>
              </a:ext>
            </a:extLst>
          </p:cNvPr>
          <p:cNvPicPr>
            <a:picLocks noGrp="1" noChangeAspect="1"/>
          </p:cNvPicPr>
          <p:nvPr>
            <p:ph type="pic" sz="quarter" idx="13"/>
          </p:nvPr>
        </p:nvPicPr>
        <p:blipFill>
          <a:blip r:embed="rId2"/>
          <a:srcRect/>
          <a:stretch/>
        </p:blipFill>
        <p:spPr>
          <a:xfrm>
            <a:off x="7651577" y="2366250"/>
            <a:ext cx="4032508" cy="27954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Date Placeholder 1">
            <a:extLst>
              <a:ext uri="{FF2B5EF4-FFF2-40B4-BE49-F238E27FC236}">
                <a16:creationId xmlns:a16="http://schemas.microsoft.com/office/drawing/2014/main" id="{95CC0658-D4AB-4A7E-9E6F-7855E296382C}"/>
              </a:ext>
            </a:extLst>
          </p:cNvPr>
          <p:cNvSpPr>
            <a:spLocks noGrp="1"/>
          </p:cNvSpPr>
          <p:nvPr>
            <p:ph type="dt" sz="half" idx="16"/>
          </p:nvPr>
        </p:nvSpPr>
        <p:spPr/>
        <p:txBody>
          <a:bodyPr/>
          <a:lstStyle/>
          <a:p>
            <a:r>
              <a:rPr lang="en-US" dirty="0"/>
              <a:t>2024</a:t>
            </a:r>
          </a:p>
        </p:txBody>
      </p:sp>
      <p:sp>
        <p:nvSpPr>
          <p:cNvPr id="3" name="Footer Placeholder 2">
            <a:extLst>
              <a:ext uri="{FF2B5EF4-FFF2-40B4-BE49-F238E27FC236}">
                <a16:creationId xmlns:a16="http://schemas.microsoft.com/office/drawing/2014/main" id="{911692A6-6271-47C8-8EC7-04C6C83F716F}"/>
              </a:ext>
            </a:extLst>
          </p:cNvPr>
          <p:cNvSpPr>
            <a:spLocks noGrp="1"/>
          </p:cNvSpPr>
          <p:nvPr>
            <p:ph type="ftr" sz="quarter" idx="17"/>
          </p:nvPr>
        </p:nvSpPr>
        <p:spPr/>
        <p:txBody>
          <a:bodyPr/>
          <a:lstStyle/>
          <a:p>
            <a:r>
              <a:rPr lang="en-US" dirty="0" err="1"/>
              <a:t>Olist</a:t>
            </a:r>
            <a:r>
              <a:rPr lang="en-US" dirty="0"/>
              <a:t> store analysis</a:t>
            </a:r>
          </a:p>
        </p:txBody>
      </p:sp>
      <p:sp>
        <p:nvSpPr>
          <p:cNvPr id="4" name="Slide Number Placeholder 3">
            <a:extLst>
              <a:ext uri="{FF2B5EF4-FFF2-40B4-BE49-F238E27FC236}">
                <a16:creationId xmlns:a16="http://schemas.microsoft.com/office/drawing/2014/main" id="{1759D170-9847-4908-8027-FDA03D74EF67}"/>
              </a:ext>
            </a:extLst>
          </p:cNvPr>
          <p:cNvSpPr>
            <a:spLocks noGrp="1"/>
          </p:cNvSpPr>
          <p:nvPr>
            <p:ph type="sldNum" sz="quarter" idx="18"/>
          </p:nvPr>
        </p:nvSpPr>
        <p:spPr/>
        <p:txBody>
          <a:bodyPr/>
          <a:lstStyle/>
          <a:p>
            <a:fld id="{294A09A9-5501-47C1-A89A-A340965A2BE2}" type="slidenum">
              <a:rPr lang="en-US" smtClean="0"/>
              <a:pPr/>
              <a:t>9</a:t>
            </a:fld>
            <a:endParaRPr lang="en-US" dirty="0"/>
          </a:p>
        </p:txBody>
      </p:sp>
      <p:sp>
        <p:nvSpPr>
          <p:cNvPr id="10" name="Text Placeholder 20">
            <a:extLst>
              <a:ext uri="{FF2B5EF4-FFF2-40B4-BE49-F238E27FC236}">
                <a16:creationId xmlns:a16="http://schemas.microsoft.com/office/drawing/2014/main" id="{9319BEB4-BAD1-433D-A6D5-7ACD96E1DF49}"/>
              </a:ext>
            </a:extLst>
          </p:cNvPr>
          <p:cNvSpPr>
            <a:spLocks noGrp="1"/>
          </p:cNvSpPr>
          <p:nvPr>
            <p:ph type="body" sz="quarter" idx="15"/>
          </p:nvPr>
        </p:nvSpPr>
        <p:spPr>
          <a:xfrm>
            <a:off x="838199" y="2366251"/>
            <a:ext cx="6290570" cy="3807538"/>
          </a:xfrm>
        </p:spPr>
        <p:txBody>
          <a:bodyPr>
            <a:noAutofit/>
          </a:bodyPr>
          <a:lstStyle/>
          <a:p>
            <a:pPr marL="285750" indent="-285750">
              <a:lnSpc>
                <a:spcPct val="150000"/>
              </a:lnSpc>
              <a:buFont typeface="Arial" panose="020B0604020202020204" pitchFamily="34" charset="0"/>
              <a:buChar char="•"/>
            </a:pPr>
            <a:r>
              <a:rPr lang="en-US" sz="1700" dirty="0"/>
              <a:t>Avg. Delivery Days for Pet Shop Orders=12.5</a:t>
            </a:r>
          </a:p>
          <a:p>
            <a:pPr marL="285750" indent="-285750">
              <a:lnSpc>
                <a:spcPct val="150000"/>
              </a:lnSpc>
              <a:buFont typeface="Arial" panose="020B0604020202020204" pitchFamily="34" charset="0"/>
              <a:buChar char="•"/>
            </a:pPr>
            <a:r>
              <a:rPr lang="en-US" sz="1700" dirty="0"/>
              <a:t>Impacts customer satisfaction and loyalty</a:t>
            </a:r>
          </a:p>
          <a:p>
            <a:pPr marL="285750" indent="-285750">
              <a:lnSpc>
                <a:spcPct val="150000"/>
              </a:lnSpc>
              <a:buFont typeface="Arial" panose="020B0604020202020204" pitchFamily="34" charset="0"/>
              <a:buChar char="•"/>
            </a:pPr>
            <a:r>
              <a:rPr lang="en-US" sz="1700" dirty="0"/>
              <a:t>Highlights areas for operational efficiency improvement</a:t>
            </a:r>
          </a:p>
          <a:p>
            <a:pPr marL="285750" indent="-285750">
              <a:lnSpc>
                <a:spcPct val="150000"/>
              </a:lnSpc>
              <a:buFont typeface="Arial" panose="020B0604020202020204" pitchFamily="34" charset="0"/>
              <a:buChar char="•"/>
            </a:pPr>
            <a:r>
              <a:rPr lang="en-US" sz="1700" dirty="0"/>
              <a:t>Optimize logistics and supply chain management</a:t>
            </a:r>
          </a:p>
          <a:p>
            <a:pPr marL="285750" indent="-285750">
              <a:lnSpc>
                <a:spcPct val="150000"/>
              </a:lnSpc>
              <a:buFont typeface="Arial" panose="020B0604020202020204" pitchFamily="34" charset="0"/>
              <a:buChar char="•"/>
            </a:pPr>
            <a:r>
              <a:rPr lang="en-US" sz="1700" dirty="0"/>
              <a:t>Improve delivery efficiency through partnerships or in-house capabilities</a:t>
            </a:r>
          </a:p>
          <a:p>
            <a:pPr marL="285750" indent="-285750">
              <a:lnSpc>
                <a:spcPct val="150000"/>
              </a:lnSpc>
              <a:buFont typeface="Arial" panose="020B0604020202020204" pitchFamily="34" charset="0"/>
              <a:buChar char="•"/>
            </a:pPr>
            <a:r>
              <a:rPr lang="en-US" sz="1700" dirty="0"/>
              <a:t>Implement tracking and inventory management systems</a:t>
            </a:r>
          </a:p>
        </p:txBody>
      </p:sp>
    </p:spTree>
    <p:extLst>
      <p:ext uri="{BB962C8B-B14F-4D97-AF65-F5344CB8AC3E}">
        <p14:creationId xmlns:p14="http://schemas.microsoft.com/office/powerpoint/2010/main" val="409680133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6B2BE0AF-90CB-4C86-BB1E-26E501BCE9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0025B34-BD2B-4F65-80AF-217925182ED3}">
  <ds:schemaRefs>
    <ds:schemaRef ds:uri="http://schemas.microsoft.com/sharepoint/v3/contenttype/forms"/>
  </ds:schemaRefs>
</ds:datastoreItem>
</file>

<file path=customXml/itemProps3.xml><?xml version="1.0" encoding="utf-8"?>
<ds:datastoreItem xmlns:ds="http://schemas.openxmlformats.org/officeDocument/2006/customXml" ds:itemID="{455B3D43-99F7-47DF-90D6-3E3028F5936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Gradient design</Template>
  <TotalTime>4335</TotalTime>
  <Words>633</Words>
  <Application>Microsoft Office PowerPoint</Application>
  <PresentationFormat>Widescreen</PresentationFormat>
  <Paragraphs>100</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ff0</vt:lpstr>
      <vt:lpstr>Source Sans Pro</vt:lpstr>
      <vt:lpstr>Univers</vt:lpstr>
      <vt:lpstr>GradientVTI</vt:lpstr>
      <vt:lpstr>OLIST STORE ANALYSIS</vt:lpstr>
      <vt:lpstr>GROUP 5</vt:lpstr>
      <vt:lpstr>Introduction</vt:lpstr>
      <vt:lpstr>Weekday Vs Weekend (order_purchase_timestamp) Payment Statistics</vt:lpstr>
      <vt:lpstr>Weekday Vs Weekend (order_purchase_timestamp) Payment Statistics</vt:lpstr>
      <vt:lpstr>Number of Orders with review score 5 and payment type as credit card</vt:lpstr>
      <vt:lpstr>Number of Orders with review score 5 and payment type as credit card</vt:lpstr>
      <vt:lpstr>Average number of days taken for order_delivered_customer_date for pet_shop</vt:lpstr>
      <vt:lpstr>Average number of days taken for order_delivered_customer_date for pet_shop</vt:lpstr>
      <vt:lpstr>Average price and payment values from customers of sao paulo city</vt:lpstr>
      <vt:lpstr>Average Price and Payment values from customers of sao paulo city</vt:lpstr>
      <vt:lpstr>Relationship between shipping days (order_delivered_customer_date - order_purchase_timestamp) Vs review scores</vt:lpstr>
      <vt:lpstr>Relationship between shipping days (order_delivered_customer_date - order_purchase_timestamp) Vs review score</vt:lpstr>
      <vt:lpstr>Summary</vt:lpstr>
      <vt:lpstr>Excel Dashboard</vt:lpstr>
      <vt:lpstr>Tableau Dashboard</vt:lpstr>
      <vt:lpstr>PowerBI Dashboard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vicky</dc:creator>
  <cp:lastModifiedBy>jithendra vinayak am</cp:lastModifiedBy>
  <cp:revision>46</cp:revision>
  <dcterms:created xsi:type="dcterms:W3CDTF">2024-07-19T17:36:30Z</dcterms:created>
  <dcterms:modified xsi:type="dcterms:W3CDTF">2024-07-23T11:13:41Z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