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F733B1-E28D-49A5-9B51-2AAA450B5A43}" v="18" dt="2021-06-20T08:19:52.752"/>
    <p1510:client id="{89FD2F06-0665-C109-3325-FECFA4C49F53}" v="1134" dt="2021-06-20T11:58:49.696"/>
    <p1510:client id="{94E31480-519A-6DDB-4396-AEA6E42313F0}" v="1463" dt="2021-06-20T16:47:00.308"/>
    <p1510:client id="{C1A9AA78-CD60-6B5F-F875-01B98A2C3DA3}" v="41" dt="2021-06-21T10:37:34.143"/>
    <p1510:client id="{C69A9994-566A-45FF-8192-54406FC434AD}" v="829" dt="2021-06-20T08:14:35.467"/>
    <p1510:client id="{F42E1D80-A7AD-44F6-77DB-063CC721D299}" v="18" dt="2021-06-20T17:46:20.5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7333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rediffmail.com/cgi-bin/red.cgi?red=https%3A%2F%2Fteams.live.com%2Fmeet%2F95973031491131&amp;isImage=0&amp;BlockImage=0&amp;rediffng=0&amp;rdf=AjoEcwRoVTVRf1BsASEHPgEzUiQMI1RjBWU%3D&amp;rogue=bebbc76b9f969da57354ef0d44ad7e621861a173" TargetMode="External"/><Relationship Id="rId5" Type="http://schemas.openxmlformats.org/officeDocument/2006/relationships/hyperlink" Target="https://en.wikipedia.org/wiki/Microsoft_Teams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commons.wikimedia.org/wiki/File:Wallet-outlined-circular-button-interface-symbol.svg" TargetMode="External"/><Relationship Id="rId7" Type="http://schemas.openxmlformats.org/officeDocument/2006/relationships/hyperlink" Target="https://www.aneddoticamagazine.com/it/schiavi-di-banche-e-finanza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8.jpeg"/><Relationship Id="rId5" Type="http://schemas.openxmlformats.org/officeDocument/2006/relationships/hyperlink" Target="http://ui-cloud.com/green-web-ui-set/" TargetMode="External"/><Relationship Id="rId10" Type="http://schemas.openxmlformats.org/officeDocument/2006/relationships/image" Target="../media/image7.png"/><Relationship Id="rId4" Type="http://schemas.openxmlformats.org/officeDocument/2006/relationships/image" Target="../media/image4.jpeg"/><Relationship Id="rId9" Type="http://schemas.openxmlformats.org/officeDocument/2006/relationships/hyperlink" Target="https://en.wikipedia.org/wiki/ATMIA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sz="5600" dirty="0">
                <a:latin typeface="Amasis MT Pro Black"/>
                <a:cs typeface="Calibri Light"/>
              </a:rPr>
              <a:t>PaymentWalletApplication</a:t>
            </a:r>
            <a:endParaRPr lang="en-US" sz="5600" dirty="0">
              <a:latin typeface="Amasis MT Pro Black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>
                <a:latin typeface="Bernard MT Condensed"/>
                <a:cs typeface="Calibri"/>
              </a:rPr>
              <a:t>-Batch 5</a:t>
            </a:r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8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546BF6-C4B8-4AEF-8A4C-2C522C6A4BFD}"/>
              </a:ext>
            </a:extLst>
          </p:cNvPr>
          <p:cNvSpPr txBox="1"/>
          <p:nvPr/>
        </p:nvSpPr>
        <p:spPr>
          <a:xfrm>
            <a:off x="838200" y="253397"/>
            <a:ext cx="10515600" cy="127323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Team Members and Modules 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0C589C-F78A-4155-993C-B533D07388B7}"/>
              </a:ext>
            </a:extLst>
          </p:cNvPr>
          <p:cNvSpPr txBox="1"/>
          <p:nvPr/>
        </p:nvSpPr>
        <p:spPr>
          <a:xfrm>
            <a:off x="579408" y="2061081"/>
            <a:ext cx="10515600" cy="369417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Wallet Module – Bharath K.S , Preetham K </a:t>
            </a:r>
            <a:endParaRPr lang="en-US" sz="2000" dirty="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Customer Module – Preetham .K </a:t>
            </a:r>
            <a:endParaRPr lang="en-US" sz="2000" dirty="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BankAccount</a:t>
            </a:r>
            <a:r>
              <a:rPr lang="en-US" sz="2000" dirty="0"/>
              <a:t> Module -  </a:t>
            </a:r>
            <a:r>
              <a:rPr lang="en-US" sz="2000" dirty="0" err="1"/>
              <a:t>N.S.Vishal</a:t>
            </a:r>
            <a:r>
              <a:rPr lang="en-US" sz="2000" dirty="0"/>
              <a:t>  , Mukesh </a:t>
            </a:r>
            <a:r>
              <a:rPr lang="en-US" sz="2000" dirty="0" err="1"/>
              <a:t>kumar</a:t>
            </a:r>
            <a:r>
              <a:rPr lang="en-US" sz="2000" dirty="0"/>
              <a:t> J</a:t>
            </a:r>
            <a:endParaRPr lang="en-US" sz="2000" dirty="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BillPayment</a:t>
            </a:r>
            <a:r>
              <a:rPr lang="en-US" sz="2000" dirty="0"/>
              <a:t> Module – Soumya Ranjan Senapati</a:t>
            </a:r>
            <a:endParaRPr lang="en-US" sz="2000" dirty="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BenificiaryDetails</a:t>
            </a:r>
            <a:r>
              <a:rPr lang="en-US" sz="2000" dirty="0"/>
              <a:t> Module – T.R. Sharath </a:t>
            </a:r>
            <a:r>
              <a:rPr lang="en-US" sz="2000" dirty="0" err="1"/>
              <a:t>kumar</a:t>
            </a:r>
            <a:endParaRPr lang="en-US" sz="2000" dirty="0" err="1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Transaction Module – Sathya Narayanan M , Mukesh </a:t>
            </a:r>
            <a:r>
              <a:rPr lang="en-US" sz="2000" dirty="0" err="1"/>
              <a:t>kumar</a:t>
            </a:r>
            <a:r>
              <a:rPr lang="en-US" sz="2000" dirty="0"/>
              <a:t> J</a:t>
            </a:r>
            <a:endParaRPr lang="en-US" sz="2000" dirty="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A10B1C-EEFA-4871-8693-D82935605C3F}"/>
              </a:ext>
            </a:extLst>
          </p:cNvPr>
          <p:cNvSpPr txBox="1"/>
          <p:nvPr/>
        </p:nvSpPr>
        <p:spPr>
          <a:xfrm>
            <a:off x="8318739" y="5486399"/>
            <a:ext cx="2743200" cy="9079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>
                <a:cs typeface="Calibri"/>
              </a:rPr>
              <a:t>Guide:</a:t>
            </a:r>
            <a:endParaRPr lang="en-US"/>
          </a:p>
          <a:p>
            <a:pPr>
              <a:spcAft>
                <a:spcPts val="600"/>
              </a:spcAft>
            </a:pPr>
            <a:r>
              <a:rPr lang="en-US" sz="2400" b="1" dirty="0">
                <a:cs typeface="Calibri"/>
              </a:rPr>
              <a:t>  Mr.RamanaReddy</a:t>
            </a:r>
            <a:endParaRPr lang="en-US" sz="2400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2552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text, black&#10;&#10;Description automatically generated">
            <a:extLst>
              <a:ext uri="{FF2B5EF4-FFF2-40B4-BE49-F238E27FC236}">
                <a16:creationId xmlns:a16="http://schemas.microsoft.com/office/drawing/2014/main" id="{562FC6D1-BE1A-411C-B70E-2B107122B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66778" y="1485644"/>
            <a:ext cx="1751162" cy="22476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C0D978-224F-4DAA-98C6-7E701C50808A}"/>
              </a:ext>
            </a:extLst>
          </p:cNvPr>
          <p:cNvSpPr txBox="1"/>
          <p:nvPr/>
        </p:nvSpPr>
        <p:spPr>
          <a:xfrm>
            <a:off x="4724400" y="5199063"/>
            <a:ext cx="2743200" cy="317500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20000"/>
          </a:bodyPr>
          <a:lstStyle/>
          <a:p>
            <a:endParaRPr lang="en-US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F67451-55BD-498E-8889-079AE2E089A7}"/>
              </a:ext>
            </a:extLst>
          </p:cNvPr>
          <p:cNvSpPr txBox="1"/>
          <p:nvPr/>
        </p:nvSpPr>
        <p:spPr>
          <a:xfrm>
            <a:off x="2179610" y="2208363"/>
            <a:ext cx="1013315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ea typeface="+mn-lt"/>
                <a:cs typeface="+mn-lt"/>
              </a:rPr>
              <a:t>https://github.com/MukeshkumarJPGAC/PaymentWalletApplication</a:t>
            </a:r>
            <a:endParaRPr lang="en-US" dirty="0"/>
          </a:p>
        </p:txBody>
      </p:sp>
      <p:pic>
        <p:nvPicPr>
          <p:cNvPr id="6" name="Picture 6" descr="Icon&#10;&#10;Description automatically generated">
            <a:extLst>
              <a:ext uri="{FF2B5EF4-FFF2-40B4-BE49-F238E27FC236}">
                <a16:creationId xmlns:a16="http://schemas.microsoft.com/office/drawing/2014/main" id="{A51269DA-AC62-4028-B44B-1358D6FE3B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39947" y="4137487"/>
            <a:ext cx="1578635" cy="14441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467555-D9D8-4EB6-966B-E9592D220CA5}"/>
              </a:ext>
            </a:extLst>
          </p:cNvPr>
          <p:cNvSpPr txBox="1"/>
          <p:nvPr/>
        </p:nvSpPr>
        <p:spPr>
          <a:xfrm>
            <a:off x="4724400" y="4705350"/>
            <a:ext cx="2743200" cy="317500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20000"/>
          </a:bodyPr>
          <a:lstStyle/>
          <a:p>
            <a:endParaRPr lang="en-US" dirty="0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84764F-D806-4F4A-91A3-CCA486ADECBC}"/>
              </a:ext>
            </a:extLst>
          </p:cNvPr>
          <p:cNvSpPr txBox="1"/>
          <p:nvPr/>
        </p:nvSpPr>
        <p:spPr>
          <a:xfrm>
            <a:off x="2538143" y="4709124"/>
            <a:ext cx="731519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ea typeface="+mn-lt"/>
                <a:cs typeface="+mn-lt"/>
                <a:hlinkClick r:id="rId6"/>
              </a:rPr>
              <a:t>https://teams.live.com/meet/95973031491131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799721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A7E0A595-0B59-48F5-9957-76689FC62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71909" y="979098"/>
            <a:ext cx="1679276" cy="16792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B7E106-A729-4C47-8E10-EFDFE6BAB0CC}"/>
              </a:ext>
            </a:extLst>
          </p:cNvPr>
          <p:cNvSpPr txBox="1"/>
          <p:nvPr/>
        </p:nvSpPr>
        <p:spPr>
          <a:xfrm>
            <a:off x="4724400" y="4800600"/>
            <a:ext cx="2743200" cy="317500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20000"/>
          </a:bodyPr>
          <a:lstStyle/>
          <a:p>
            <a:endParaRPr lang="en-US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73AD17-1E52-4B5E-A4E4-C1B559233D88}"/>
              </a:ext>
            </a:extLst>
          </p:cNvPr>
          <p:cNvSpPr txBox="1"/>
          <p:nvPr/>
        </p:nvSpPr>
        <p:spPr>
          <a:xfrm>
            <a:off x="698739" y="2797833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cs typeface="Calibri"/>
              </a:rPr>
              <a:t>WALLET MODULE</a:t>
            </a:r>
            <a:endParaRPr lang="en-US" sz="2400" dirty="0">
              <a:cs typeface="Calibri"/>
            </a:endParaRPr>
          </a:p>
        </p:txBody>
      </p:sp>
      <p:pic>
        <p:nvPicPr>
          <p:cNvPr id="6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6E7AFD1-9ECF-471D-856D-2A2D4A35E0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581794" y="687417"/>
            <a:ext cx="2252031" cy="19750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3C821A-2868-4BEF-B4B0-C6E5F678D5B2}"/>
              </a:ext>
            </a:extLst>
          </p:cNvPr>
          <p:cNvSpPr txBox="1"/>
          <p:nvPr/>
        </p:nvSpPr>
        <p:spPr>
          <a:xfrm>
            <a:off x="4452399" y="2835035"/>
            <a:ext cx="3272825" cy="317500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/>
          <a:p>
            <a:r>
              <a:rPr lang="en-US" sz="2400">
                <a:cs typeface="Calibri"/>
              </a:rPr>
              <a:t>CUSTOMER MODULE</a:t>
            </a:r>
            <a:endParaRPr lang="en-US" sz="2400" dirty="0">
              <a:cs typeface="Calibri"/>
            </a:endParaRPr>
          </a:p>
        </p:txBody>
      </p:sp>
      <p:pic>
        <p:nvPicPr>
          <p:cNvPr id="9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C2B15F95-8E3D-4D0A-8631-8B231244F8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080740" y="806570"/>
            <a:ext cx="1722410" cy="17367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15E5617-C362-4A03-B355-42F7DF434707}"/>
              </a:ext>
            </a:extLst>
          </p:cNvPr>
          <p:cNvSpPr txBox="1"/>
          <p:nvPr/>
        </p:nvSpPr>
        <p:spPr>
          <a:xfrm>
            <a:off x="8433758" y="2830902"/>
            <a:ext cx="3490822" cy="375009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/>
          <a:p>
            <a:r>
              <a:rPr lang="en-US" sz="2400">
                <a:cs typeface="Calibri"/>
              </a:rPr>
              <a:t>BANKACCOUNT MODULE</a:t>
            </a:r>
            <a:endParaRPr lang="en-US" sz="2400" dirty="0">
              <a:cs typeface="Calibri"/>
            </a:endParaRPr>
          </a:p>
        </p:txBody>
      </p:sp>
      <p:pic>
        <p:nvPicPr>
          <p:cNvPr id="12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6F846DE8-5DB5-4EF7-94D9-FF57398F86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5120137" y="4005893"/>
            <a:ext cx="1462898" cy="146289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DA159FD-63CF-42C9-90F8-0673B652ECC3}"/>
              </a:ext>
            </a:extLst>
          </p:cNvPr>
          <p:cNvSpPr txBox="1"/>
          <p:nvPr/>
        </p:nvSpPr>
        <p:spPr>
          <a:xfrm>
            <a:off x="4358137" y="5756335"/>
            <a:ext cx="3475726" cy="533160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/>
          <a:p>
            <a:r>
              <a:rPr lang="en-US" sz="2400">
                <a:cs typeface="Calibri"/>
              </a:rPr>
              <a:t>TRANSACTION MODULE</a:t>
            </a:r>
            <a:endParaRPr lang="en-US" sz="2400" dirty="0">
              <a:cs typeface="Calibri"/>
            </a:endParaRPr>
          </a:p>
        </p:txBody>
      </p:sp>
      <p:pic>
        <p:nvPicPr>
          <p:cNvPr id="15" name="Picture 15" descr="Clipart - Pay your bill icon">
            <a:extLst>
              <a:ext uri="{FF2B5EF4-FFF2-40B4-BE49-F238E27FC236}">
                <a16:creationId xmlns:a16="http://schemas.microsoft.com/office/drawing/2014/main" id="{BE5A021D-0486-4C51-B111-13E04D9C69C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30061" y="3947529"/>
            <a:ext cx="1348597" cy="159399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0FF24B9-7205-44F5-AC2F-B534C3240541}"/>
              </a:ext>
            </a:extLst>
          </p:cNvPr>
          <p:cNvSpPr txBox="1"/>
          <p:nvPr/>
        </p:nvSpPr>
        <p:spPr>
          <a:xfrm>
            <a:off x="496558" y="5758671"/>
            <a:ext cx="330391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cs typeface="Calibri"/>
              </a:rPr>
              <a:t>BILLPAYMENT MODULE</a:t>
            </a:r>
            <a:endParaRPr lang="en-US" sz="2400" dirty="0">
              <a:cs typeface="Calibri"/>
            </a:endParaRPr>
          </a:p>
        </p:txBody>
      </p:sp>
      <p:pic>
        <p:nvPicPr>
          <p:cNvPr id="18" name="Picture 18">
            <a:extLst>
              <a:ext uri="{FF2B5EF4-FFF2-40B4-BE49-F238E27FC236}">
                <a16:creationId xmlns:a16="http://schemas.microsoft.com/office/drawing/2014/main" id="{72FBF596-096E-4A1E-AE61-23C5003D0EC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60816" y="4006161"/>
            <a:ext cx="1707312" cy="173552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92747EA-F762-459C-A318-6DA8506E4A74}"/>
              </a:ext>
            </a:extLst>
          </p:cNvPr>
          <p:cNvSpPr txBox="1"/>
          <p:nvPr/>
        </p:nvSpPr>
        <p:spPr>
          <a:xfrm>
            <a:off x="8561359" y="5743396"/>
            <a:ext cx="321765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cs typeface="Calibri"/>
              </a:rPr>
              <a:t>BENEFICIARY MODULE</a:t>
            </a:r>
            <a:endParaRPr lang="en-US" sz="2400" dirty="0"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20A235-0F54-49E0-BB6F-F71BFBDC51BA}"/>
              </a:ext>
            </a:extLst>
          </p:cNvPr>
          <p:cNvSpPr txBox="1"/>
          <p:nvPr/>
        </p:nvSpPr>
        <p:spPr>
          <a:xfrm>
            <a:off x="681667" y="92195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>
                <a:latin typeface="Franklin Gothic Heavy"/>
                <a:cs typeface="Calibri"/>
              </a:rPr>
              <a:t>MODULES:</a:t>
            </a:r>
            <a:endParaRPr lang="en-US" sz="3200" dirty="0">
              <a:latin typeface="Franklin Gothic Heavy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87470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615DBAA9-5E62-4A40-A632-AEA4F8E5A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175" y="643351"/>
            <a:ext cx="7300821" cy="58732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CF9EB77-2135-421A-97D3-4B4CD62C9371}"/>
              </a:ext>
            </a:extLst>
          </p:cNvPr>
          <p:cNvSpPr txBox="1"/>
          <p:nvPr/>
        </p:nvSpPr>
        <p:spPr>
          <a:xfrm>
            <a:off x="928777" y="94891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cs typeface="Calibri"/>
              </a:rPr>
              <a:t>CASE DIAGRAM:</a:t>
            </a:r>
          </a:p>
        </p:txBody>
      </p:sp>
    </p:spTree>
    <p:extLst>
      <p:ext uri="{BB962C8B-B14F-4D97-AF65-F5344CB8AC3E}">
        <p14:creationId xmlns:p14="http://schemas.microsoft.com/office/powerpoint/2010/main" val="208251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7C8FF1-DFDC-4209-917C-A0F8283E6516}"/>
              </a:ext>
            </a:extLst>
          </p:cNvPr>
          <p:cNvSpPr txBox="1"/>
          <p:nvPr/>
        </p:nvSpPr>
        <p:spPr>
          <a:xfrm>
            <a:off x="3861759" y="669985"/>
            <a:ext cx="27432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algn="l"/>
            <a:r>
              <a:rPr lang="en-US" dirty="0">
                <a:cs typeface="Calibri"/>
              </a:rPr>
              <a:t>-WalletId:int</a:t>
            </a:r>
          </a:p>
          <a:p>
            <a:r>
              <a:rPr lang="en-US" dirty="0">
                <a:cs typeface="Calibri"/>
              </a:rPr>
              <a:t>-balance:BigDecimal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69C84F-4B0C-45A3-85AF-AF710D4FEBF4}"/>
              </a:ext>
            </a:extLst>
          </p:cNvPr>
          <p:cNvSpPr txBox="1"/>
          <p:nvPr/>
        </p:nvSpPr>
        <p:spPr>
          <a:xfrm>
            <a:off x="4594106" y="669086"/>
            <a:ext cx="11760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   </a:t>
            </a:r>
            <a:r>
              <a:rPr lang="en-US" b="1" dirty="0">
                <a:cs typeface="Calibri"/>
              </a:rPr>
              <a:t>Wallet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FC8B2A-029C-45B2-A666-6E346C122445}"/>
              </a:ext>
            </a:extLst>
          </p:cNvPr>
          <p:cNvSpPr txBox="1"/>
          <p:nvPr/>
        </p:nvSpPr>
        <p:spPr>
          <a:xfrm>
            <a:off x="8604490" y="1775244"/>
            <a:ext cx="27432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algn="l"/>
            <a:r>
              <a:rPr lang="en-US" dirty="0">
                <a:cs typeface="Calibri"/>
              </a:rPr>
              <a:t>-name:String</a:t>
            </a:r>
            <a:endParaRPr lang="en-US" dirty="0"/>
          </a:p>
          <a:p>
            <a:r>
              <a:rPr lang="en-US" dirty="0">
                <a:cs typeface="Calibri"/>
              </a:rPr>
              <a:t>+mobile Number:String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E7CA54-830F-4EF1-BA1A-F3D8D6DFBEBA}"/>
              </a:ext>
            </a:extLst>
          </p:cNvPr>
          <p:cNvSpPr txBox="1"/>
          <p:nvPr/>
        </p:nvSpPr>
        <p:spPr>
          <a:xfrm>
            <a:off x="8603591" y="1774346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Calibri"/>
              </a:rPr>
              <a:t>       BeneficiaryDetails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DF48E3-2C65-45CE-83EA-637456E70A29}"/>
              </a:ext>
            </a:extLst>
          </p:cNvPr>
          <p:cNvSpPr txBox="1"/>
          <p:nvPr/>
        </p:nvSpPr>
        <p:spPr>
          <a:xfrm>
            <a:off x="7855070" y="3484353"/>
            <a:ext cx="274320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-blind:int</a:t>
            </a:r>
          </a:p>
          <a:p>
            <a:r>
              <a:rPr lang="en-US" dirty="0">
                <a:cs typeface="Calibri"/>
              </a:rPr>
              <a:t>-wallet:Wallet</a:t>
            </a:r>
          </a:p>
          <a:p>
            <a:r>
              <a:rPr lang="en-US" dirty="0">
                <a:cs typeface="Calibri"/>
              </a:rPr>
              <a:t>-bill Type:Bill Type </a:t>
            </a:r>
          </a:p>
          <a:p>
            <a:r>
              <a:rPr lang="en-US" dirty="0">
                <a:cs typeface="Calibri"/>
              </a:rPr>
              <a:t>-amount:double</a:t>
            </a:r>
          </a:p>
          <a:p>
            <a:r>
              <a:rPr lang="en-US" dirty="0">
                <a:cs typeface="Calibri"/>
              </a:rPr>
              <a:t>-paymentDate:LocalDate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AEE0E-6F1D-4619-B90A-CE0D70EE25D7}"/>
              </a:ext>
            </a:extLst>
          </p:cNvPr>
          <p:cNvSpPr txBox="1"/>
          <p:nvPr/>
        </p:nvSpPr>
        <p:spPr>
          <a:xfrm>
            <a:off x="7854172" y="3483455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Calibri"/>
              </a:rPr>
              <a:t>            BillPayment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496CA3-4015-4228-B01F-30475678F304}"/>
              </a:ext>
            </a:extLst>
          </p:cNvPr>
          <p:cNvSpPr txBox="1"/>
          <p:nvPr/>
        </p:nvSpPr>
        <p:spPr>
          <a:xfrm>
            <a:off x="592706" y="1671008"/>
            <a:ext cx="2570672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  <a:p>
            <a:pPr algn="l"/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-name:String</a:t>
            </a:r>
          </a:p>
          <a:p>
            <a:r>
              <a:rPr lang="en-US" dirty="0">
                <a:cs typeface="Calibri"/>
              </a:rPr>
              <a:t>-mobileNumber:String</a:t>
            </a:r>
          </a:p>
          <a:p>
            <a:r>
              <a:rPr lang="en-US" dirty="0">
                <a:cs typeface="Calibri"/>
              </a:rPr>
              <a:t>-password:String</a:t>
            </a:r>
            <a:endParaRPr lang="en-US">
              <a:cs typeface="Calibri"/>
            </a:endParaRPr>
          </a:p>
          <a:p>
            <a:r>
              <a:rPr lang="en-US" dirty="0">
                <a:cs typeface="Calibri"/>
              </a:rPr>
              <a:t>-wallet:Wallet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5476A4-8288-4667-ADDF-361B038B564F}"/>
              </a:ext>
            </a:extLst>
          </p:cNvPr>
          <p:cNvSpPr txBox="1"/>
          <p:nvPr/>
        </p:nvSpPr>
        <p:spPr>
          <a:xfrm>
            <a:off x="590909" y="1669212"/>
            <a:ext cx="2513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            </a:t>
            </a:r>
            <a:r>
              <a:rPr lang="en-US" b="1" dirty="0">
                <a:cs typeface="Calibri"/>
              </a:rPr>
              <a:t>Customer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4F08A1-A2F0-4FE7-8551-9299BC13261D}"/>
              </a:ext>
            </a:extLst>
          </p:cNvPr>
          <p:cNvSpPr txBox="1"/>
          <p:nvPr/>
        </p:nvSpPr>
        <p:spPr>
          <a:xfrm>
            <a:off x="963823" y="3695520"/>
            <a:ext cx="27432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-accountNo:int</a:t>
            </a:r>
          </a:p>
          <a:p>
            <a:r>
              <a:rPr lang="en-US" dirty="0">
                <a:cs typeface="Calibri"/>
              </a:rPr>
              <a:t>-ifscCode:String</a:t>
            </a:r>
          </a:p>
          <a:p>
            <a:r>
              <a:rPr lang="en-US" dirty="0">
                <a:cs typeface="Calibri"/>
              </a:rPr>
              <a:t>-bankname:String</a:t>
            </a:r>
          </a:p>
          <a:p>
            <a:r>
              <a:rPr lang="en-US" dirty="0">
                <a:cs typeface="Calibri"/>
              </a:rPr>
              <a:t>-balance:double</a:t>
            </a:r>
          </a:p>
          <a:p>
            <a:r>
              <a:rPr lang="en-US" dirty="0">
                <a:cs typeface="Calibri"/>
              </a:rPr>
              <a:t>-wallet:Wallet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265A3A-6465-4EE9-B53C-5C9082974C1B}"/>
              </a:ext>
            </a:extLst>
          </p:cNvPr>
          <p:cNvSpPr txBox="1"/>
          <p:nvPr/>
        </p:nvSpPr>
        <p:spPr>
          <a:xfrm>
            <a:off x="962923" y="3694622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Calibri"/>
              </a:rPr>
              <a:t>       BankAccount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1A2CF1-9EA2-4E31-B9DE-B70A7A941589}"/>
              </a:ext>
            </a:extLst>
          </p:cNvPr>
          <p:cNvSpPr txBox="1"/>
          <p:nvPr/>
        </p:nvSpPr>
        <p:spPr>
          <a:xfrm>
            <a:off x="4671384" y="4139421"/>
            <a:ext cx="274320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algn="l"/>
            <a:r>
              <a:rPr lang="en-US" dirty="0">
                <a:cs typeface="Calibri"/>
              </a:rPr>
              <a:t>-transactionId:int</a:t>
            </a:r>
          </a:p>
          <a:p>
            <a:r>
              <a:rPr lang="en-US" dirty="0">
                <a:cs typeface="Calibri"/>
              </a:rPr>
              <a:t>-transactionType: String</a:t>
            </a:r>
          </a:p>
          <a:p>
            <a:r>
              <a:rPr lang="en-US" dirty="0">
                <a:cs typeface="Calibri"/>
              </a:rPr>
              <a:t>-transactionDate:</a:t>
            </a:r>
          </a:p>
          <a:p>
            <a:r>
              <a:rPr lang="en-US" dirty="0">
                <a:cs typeface="Calibri"/>
              </a:rPr>
              <a:t>-wallet:Wallet</a:t>
            </a:r>
          </a:p>
          <a:p>
            <a:r>
              <a:rPr lang="en-US" dirty="0">
                <a:cs typeface="Calibri"/>
              </a:rPr>
              <a:t>-amount:double</a:t>
            </a:r>
          </a:p>
          <a:p>
            <a:r>
              <a:rPr lang="en-US" dirty="0">
                <a:cs typeface="Calibri"/>
              </a:rPr>
              <a:t>-description:String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745E4E-0D73-40A6-B226-604798D1CC7D}"/>
              </a:ext>
            </a:extLst>
          </p:cNvPr>
          <p:cNvSpPr txBox="1"/>
          <p:nvPr/>
        </p:nvSpPr>
        <p:spPr>
          <a:xfrm>
            <a:off x="4670485" y="4138523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Calibri"/>
              </a:rPr>
              <a:t>            Transaction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BB2B6EE-F43E-460A-AE71-35F3D3D6330C}"/>
              </a:ext>
            </a:extLst>
          </p:cNvPr>
          <p:cNvCxnSpPr/>
          <p:nvPr/>
        </p:nvCxnSpPr>
        <p:spPr>
          <a:xfrm>
            <a:off x="6633534" y="1421741"/>
            <a:ext cx="2012829" cy="1063924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71316BB-E9D5-404A-B264-57309FD8C60C}"/>
              </a:ext>
            </a:extLst>
          </p:cNvPr>
          <p:cNvCxnSpPr/>
          <p:nvPr/>
        </p:nvCxnSpPr>
        <p:spPr>
          <a:xfrm flipV="1">
            <a:off x="3167692" y="1392088"/>
            <a:ext cx="690112" cy="1150188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D117FA9-16B7-4E04-91F9-89F9C623CF5C}"/>
              </a:ext>
            </a:extLst>
          </p:cNvPr>
          <p:cNvCxnSpPr/>
          <p:nvPr/>
        </p:nvCxnSpPr>
        <p:spPr>
          <a:xfrm>
            <a:off x="5395283" y="1793757"/>
            <a:ext cx="575094" cy="2329129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71D769B-03E9-4EDE-ADCA-1D946713BB9E}"/>
              </a:ext>
            </a:extLst>
          </p:cNvPr>
          <p:cNvCxnSpPr/>
          <p:nvPr/>
        </p:nvCxnSpPr>
        <p:spPr>
          <a:xfrm>
            <a:off x="6328914" y="1907876"/>
            <a:ext cx="1552753" cy="156713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5943D43-0C6B-4532-B1A2-614194204E9A}"/>
              </a:ext>
            </a:extLst>
          </p:cNvPr>
          <p:cNvCxnSpPr/>
          <p:nvPr/>
        </p:nvCxnSpPr>
        <p:spPr>
          <a:xfrm flipH="1">
            <a:off x="3725712" y="1892600"/>
            <a:ext cx="992039" cy="1825924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26B769F-3C27-415F-BEE0-815B23D20CBC}"/>
              </a:ext>
            </a:extLst>
          </p:cNvPr>
          <p:cNvSpPr txBox="1"/>
          <p:nvPr/>
        </p:nvSpPr>
        <p:spPr>
          <a:xfrm>
            <a:off x="3169848" y="232158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2AE582-4F27-474B-BC2B-5E0C8E0B6E66}"/>
              </a:ext>
            </a:extLst>
          </p:cNvPr>
          <p:cNvSpPr txBox="1"/>
          <p:nvPr/>
        </p:nvSpPr>
        <p:spPr>
          <a:xfrm>
            <a:off x="3600270" y="177434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6EFB6C-80CA-439B-B40B-BC45E18C7049}"/>
              </a:ext>
            </a:extLst>
          </p:cNvPr>
          <p:cNvSpPr txBox="1"/>
          <p:nvPr/>
        </p:nvSpPr>
        <p:spPr>
          <a:xfrm>
            <a:off x="8041975" y="236291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1..*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AC8999-B38E-4DA1-84F9-16B4FB2BB990}"/>
              </a:ext>
            </a:extLst>
          </p:cNvPr>
          <p:cNvSpPr txBox="1"/>
          <p:nvPr/>
        </p:nvSpPr>
        <p:spPr>
          <a:xfrm>
            <a:off x="6675228" y="152813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D7D8D5-473E-4091-AB5E-3CD055C93C6B}"/>
              </a:ext>
            </a:extLst>
          </p:cNvPr>
          <p:cNvSpPr txBox="1"/>
          <p:nvPr/>
        </p:nvSpPr>
        <p:spPr>
          <a:xfrm>
            <a:off x="4225685" y="214096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17E776-71FF-494D-AF5F-D9478292AAA8}"/>
              </a:ext>
            </a:extLst>
          </p:cNvPr>
          <p:cNvSpPr txBox="1"/>
          <p:nvPr/>
        </p:nvSpPr>
        <p:spPr>
          <a:xfrm>
            <a:off x="5231202" y="215444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2B373F-7986-4E6D-8DAD-F65A3B85E9A5}"/>
              </a:ext>
            </a:extLst>
          </p:cNvPr>
          <p:cNvSpPr txBox="1"/>
          <p:nvPr/>
        </p:nvSpPr>
        <p:spPr>
          <a:xfrm>
            <a:off x="6265473" y="203853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14B361-0B74-4777-975F-390048BB345B}"/>
              </a:ext>
            </a:extLst>
          </p:cNvPr>
          <p:cNvSpPr txBox="1"/>
          <p:nvPr/>
        </p:nvSpPr>
        <p:spPr>
          <a:xfrm>
            <a:off x="7299744" y="334597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0..*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6603E93-5EC4-4F6B-BC78-7F086FA7072C}"/>
              </a:ext>
            </a:extLst>
          </p:cNvPr>
          <p:cNvSpPr txBox="1"/>
          <p:nvPr/>
        </p:nvSpPr>
        <p:spPr>
          <a:xfrm>
            <a:off x="3704506" y="357511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0..*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2A591D-FC60-496C-8791-02E90D709A99}"/>
              </a:ext>
            </a:extLst>
          </p:cNvPr>
          <p:cNvSpPr txBox="1"/>
          <p:nvPr/>
        </p:nvSpPr>
        <p:spPr>
          <a:xfrm>
            <a:off x="5457645" y="370360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1..*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F047017-8761-4623-8B69-723420EC00AC}"/>
              </a:ext>
            </a:extLst>
          </p:cNvPr>
          <p:cNvSpPr txBox="1"/>
          <p:nvPr/>
        </p:nvSpPr>
        <p:spPr>
          <a:xfrm>
            <a:off x="583721" y="152400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cs typeface="Calibri"/>
              </a:rPr>
              <a:t>Class Design:</a:t>
            </a:r>
          </a:p>
        </p:txBody>
      </p:sp>
    </p:spTree>
    <p:extLst>
      <p:ext uri="{BB962C8B-B14F-4D97-AF65-F5344CB8AC3E}">
        <p14:creationId xmlns:p14="http://schemas.microsoft.com/office/powerpoint/2010/main" val="3534690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5644DBA-EA1A-4897-8977-5F2201ADCA18}"/>
              </a:ext>
            </a:extLst>
          </p:cNvPr>
          <p:cNvSpPr txBox="1"/>
          <p:nvPr/>
        </p:nvSpPr>
        <p:spPr>
          <a:xfrm>
            <a:off x="4867275" y="33432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"/>
            </a:endParaRPr>
          </a:p>
        </p:txBody>
      </p:sp>
      <p:sp>
        <p:nvSpPr>
          <p:cNvPr id="2" name="Rectangle 1" descr="public Customer createAccount(String name ,String mobileno, BigDecimal amount);&#10; public BigDecimal showBalance (String mobileno);&#10; public Customer fundTransfer (String sourceMobileNo,String targetMobileNo, BigDecimal amount);&#10; public Customer withdrawAmount(String mobileNo, BigDecimal amount);&#10; public List&lt;Customer&gt; getList();&#10; public Customer updateAccount(Customer customer);&#10; public Wallet addMoney(int walletid, double amount);" title="Wallet">
            <a:extLst>
              <a:ext uri="{FF2B5EF4-FFF2-40B4-BE49-F238E27FC236}">
                <a16:creationId xmlns:a16="http://schemas.microsoft.com/office/drawing/2014/main" id="{B96829FB-9EDA-4AD0-9611-E4E02FB16D36}"/>
              </a:ext>
            </a:extLst>
          </p:cNvPr>
          <p:cNvSpPr/>
          <p:nvPr/>
        </p:nvSpPr>
        <p:spPr>
          <a:xfrm>
            <a:off x="2255628" y="422514"/>
            <a:ext cx="6642339" cy="17540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B50EA6-EFF3-4E7D-9A2F-0D32430589D4}"/>
              </a:ext>
            </a:extLst>
          </p:cNvPr>
          <p:cNvSpPr txBox="1"/>
          <p:nvPr/>
        </p:nvSpPr>
        <p:spPr>
          <a:xfrm>
            <a:off x="3971385" y="420179"/>
            <a:ext cx="2743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               </a:t>
            </a:r>
            <a:r>
              <a:rPr lang="en-US" dirty="0">
                <a:ea typeface="+mn-lt"/>
                <a:cs typeface="+mn-lt"/>
              </a:rPr>
              <a:t>IWalletService</a:t>
            </a:r>
            <a:endParaRPr lang="en-US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0F1682-4D48-4D9A-BEB8-50816AE4B6BE}"/>
              </a:ext>
            </a:extLst>
          </p:cNvPr>
          <p:cNvSpPr txBox="1"/>
          <p:nvPr/>
        </p:nvSpPr>
        <p:spPr>
          <a:xfrm>
            <a:off x="2259582" y="793091"/>
            <a:ext cx="6639465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ea typeface="+mn-lt"/>
                <a:cs typeface="+mn-lt"/>
              </a:rPr>
              <a:t>public Customer createAccount(String name ,String </a:t>
            </a:r>
            <a:r>
              <a:rPr lang="en-US" sz="1200" dirty="0" err="1">
                <a:ea typeface="+mn-lt"/>
                <a:cs typeface="+mn-lt"/>
              </a:rPr>
              <a:t>mobileno</a:t>
            </a:r>
            <a:r>
              <a:rPr lang="en-US" sz="1200" dirty="0">
                <a:ea typeface="+mn-lt"/>
                <a:cs typeface="+mn-lt"/>
              </a:rPr>
              <a:t>, </a:t>
            </a:r>
            <a:r>
              <a:rPr lang="en-US" sz="1200" dirty="0" err="1">
                <a:ea typeface="+mn-lt"/>
                <a:cs typeface="+mn-lt"/>
              </a:rPr>
              <a:t>BigDecimal</a:t>
            </a:r>
            <a:r>
              <a:rPr lang="en-US" sz="1200" dirty="0">
                <a:ea typeface="+mn-lt"/>
                <a:cs typeface="+mn-lt"/>
              </a:rPr>
              <a:t> amount);</a:t>
            </a:r>
            <a:endParaRPr lang="en-US" sz="1200" dirty="0">
              <a:cs typeface="Calibri"/>
            </a:endParaRPr>
          </a:p>
          <a:p>
            <a:r>
              <a:rPr lang="en-US" sz="1200" dirty="0">
                <a:ea typeface="+mn-lt"/>
                <a:cs typeface="+mn-lt"/>
              </a:rPr>
              <a:t>    public </a:t>
            </a:r>
            <a:r>
              <a:rPr lang="en-US" sz="1200" dirty="0" err="1">
                <a:ea typeface="+mn-lt"/>
                <a:cs typeface="+mn-lt"/>
              </a:rPr>
              <a:t>BigDecimal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showBalance</a:t>
            </a:r>
            <a:r>
              <a:rPr lang="en-US" sz="1200" dirty="0">
                <a:ea typeface="+mn-lt"/>
                <a:cs typeface="+mn-lt"/>
              </a:rPr>
              <a:t> (String </a:t>
            </a:r>
            <a:r>
              <a:rPr lang="en-US" sz="1200" dirty="0" err="1">
                <a:ea typeface="+mn-lt"/>
                <a:cs typeface="+mn-lt"/>
              </a:rPr>
              <a:t>mobileno</a:t>
            </a:r>
            <a:r>
              <a:rPr lang="en-US" sz="1200" dirty="0">
                <a:ea typeface="+mn-lt"/>
                <a:cs typeface="+mn-lt"/>
              </a:rPr>
              <a:t>);</a:t>
            </a:r>
            <a:endParaRPr lang="en-US" sz="1200" dirty="0">
              <a:cs typeface="Calibri"/>
            </a:endParaRPr>
          </a:p>
          <a:p>
            <a:r>
              <a:rPr lang="en-US" sz="1200" dirty="0">
                <a:ea typeface="+mn-lt"/>
                <a:cs typeface="+mn-lt"/>
              </a:rPr>
              <a:t>    public Customer </a:t>
            </a:r>
            <a:r>
              <a:rPr lang="en-US" sz="1200" dirty="0" err="1">
                <a:ea typeface="+mn-lt"/>
                <a:cs typeface="+mn-lt"/>
              </a:rPr>
              <a:t>fundTransfer</a:t>
            </a:r>
            <a:r>
              <a:rPr lang="en-US" sz="1200" dirty="0">
                <a:ea typeface="+mn-lt"/>
                <a:cs typeface="+mn-lt"/>
              </a:rPr>
              <a:t> (String </a:t>
            </a:r>
            <a:r>
              <a:rPr lang="en-US" sz="1200" dirty="0" err="1">
                <a:ea typeface="+mn-lt"/>
                <a:cs typeface="+mn-lt"/>
              </a:rPr>
              <a:t>sourceMobileNo,String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targetMobileNo</a:t>
            </a:r>
            <a:r>
              <a:rPr lang="en-US" sz="1200" dirty="0">
                <a:ea typeface="+mn-lt"/>
                <a:cs typeface="+mn-lt"/>
              </a:rPr>
              <a:t>, </a:t>
            </a:r>
            <a:r>
              <a:rPr lang="en-US" sz="1200" dirty="0" err="1">
                <a:ea typeface="+mn-lt"/>
                <a:cs typeface="+mn-lt"/>
              </a:rPr>
              <a:t>BigDecimal</a:t>
            </a:r>
            <a:r>
              <a:rPr lang="en-US" sz="1200" dirty="0">
                <a:ea typeface="+mn-lt"/>
                <a:cs typeface="+mn-lt"/>
              </a:rPr>
              <a:t> amount);</a:t>
            </a:r>
            <a:endParaRPr lang="en-US" sz="1200" dirty="0">
              <a:cs typeface="Calibri"/>
            </a:endParaRPr>
          </a:p>
          <a:p>
            <a:r>
              <a:rPr lang="en-US" sz="1200" dirty="0">
                <a:ea typeface="+mn-lt"/>
                <a:cs typeface="+mn-lt"/>
              </a:rPr>
              <a:t>    public Customer </a:t>
            </a:r>
            <a:r>
              <a:rPr lang="en-US" sz="1200" dirty="0" err="1">
                <a:ea typeface="+mn-lt"/>
                <a:cs typeface="+mn-lt"/>
              </a:rPr>
              <a:t>withdrawAmount</a:t>
            </a:r>
            <a:r>
              <a:rPr lang="en-US" sz="1200" dirty="0">
                <a:ea typeface="+mn-lt"/>
                <a:cs typeface="+mn-lt"/>
              </a:rPr>
              <a:t>(String </a:t>
            </a:r>
            <a:r>
              <a:rPr lang="en-US" sz="1200" dirty="0" err="1">
                <a:ea typeface="+mn-lt"/>
                <a:cs typeface="+mn-lt"/>
              </a:rPr>
              <a:t>mobileNo</a:t>
            </a:r>
            <a:r>
              <a:rPr lang="en-US" sz="1200" dirty="0">
                <a:ea typeface="+mn-lt"/>
                <a:cs typeface="+mn-lt"/>
              </a:rPr>
              <a:t>, </a:t>
            </a:r>
            <a:r>
              <a:rPr lang="en-US" sz="1200" dirty="0" err="1">
                <a:ea typeface="+mn-lt"/>
                <a:cs typeface="+mn-lt"/>
              </a:rPr>
              <a:t>BigDecimal</a:t>
            </a:r>
            <a:r>
              <a:rPr lang="en-US" sz="1200" dirty="0">
                <a:ea typeface="+mn-lt"/>
                <a:cs typeface="+mn-lt"/>
              </a:rPr>
              <a:t> amount);</a:t>
            </a:r>
            <a:endParaRPr lang="en-US" sz="1200" dirty="0">
              <a:cs typeface="Calibri"/>
            </a:endParaRPr>
          </a:p>
          <a:p>
            <a:r>
              <a:rPr lang="en-US" sz="1200" dirty="0">
                <a:ea typeface="+mn-lt"/>
                <a:cs typeface="+mn-lt"/>
              </a:rPr>
              <a:t>    public List&lt;Customer&gt; </a:t>
            </a:r>
            <a:r>
              <a:rPr lang="en-US" sz="1200" dirty="0" err="1">
                <a:ea typeface="+mn-lt"/>
                <a:cs typeface="+mn-lt"/>
              </a:rPr>
              <a:t>getList</a:t>
            </a:r>
            <a:r>
              <a:rPr lang="en-US" sz="1200" dirty="0">
                <a:ea typeface="+mn-lt"/>
                <a:cs typeface="+mn-lt"/>
              </a:rPr>
              <a:t>();</a:t>
            </a:r>
            <a:endParaRPr lang="en-US" sz="1200" dirty="0">
              <a:cs typeface="Calibri"/>
            </a:endParaRPr>
          </a:p>
          <a:p>
            <a:r>
              <a:rPr lang="en-US" sz="1200" dirty="0">
                <a:ea typeface="+mn-lt"/>
                <a:cs typeface="+mn-lt"/>
              </a:rPr>
              <a:t>    public Customer </a:t>
            </a:r>
            <a:r>
              <a:rPr lang="en-US" sz="1200" dirty="0" err="1">
                <a:ea typeface="+mn-lt"/>
                <a:cs typeface="+mn-lt"/>
              </a:rPr>
              <a:t>updateAccount</a:t>
            </a:r>
            <a:r>
              <a:rPr lang="en-US" sz="1200" dirty="0">
                <a:ea typeface="+mn-lt"/>
                <a:cs typeface="+mn-lt"/>
              </a:rPr>
              <a:t>(Customer customer);</a:t>
            </a:r>
            <a:endParaRPr lang="en-US" sz="1200" dirty="0">
              <a:cs typeface="Calibri"/>
            </a:endParaRPr>
          </a:p>
          <a:p>
            <a:r>
              <a:rPr lang="en-US" sz="1200" dirty="0">
                <a:ea typeface="+mn-lt"/>
                <a:cs typeface="+mn-lt"/>
              </a:rPr>
              <a:t>    public Wallet </a:t>
            </a:r>
            <a:r>
              <a:rPr lang="en-US" sz="1200" dirty="0" err="1">
                <a:ea typeface="+mn-lt"/>
                <a:cs typeface="+mn-lt"/>
              </a:rPr>
              <a:t>addMoney</a:t>
            </a:r>
            <a:r>
              <a:rPr lang="en-US" sz="1200" dirty="0">
                <a:ea typeface="+mn-lt"/>
                <a:cs typeface="+mn-lt"/>
              </a:rPr>
              <a:t>(int </a:t>
            </a:r>
            <a:r>
              <a:rPr lang="en-US" sz="1200" dirty="0" err="1">
                <a:ea typeface="+mn-lt"/>
                <a:cs typeface="+mn-lt"/>
              </a:rPr>
              <a:t>walletid</a:t>
            </a:r>
            <a:r>
              <a:rPr lang="en-US" sz="1200" dirty="0">
                <a:ea typeface="+mn-lt"/>
                <a:cs typeface="+mn-lt"/>
              </a:rPr>
              <a:t>, double amount);</a:t>
            </a:r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AEAE45-4021-47A5-B668-67BB687C145A}"/>
              </a:ext>
            </a:extLst>
          </p:cNvPr>
          <p:cNvSpPr txBox="1"/>
          <p:nvPr/>
        </p:nvSpPr>
        <p:spPr>
          <a:xfrm>
            <a:off x="763439" y="5321061"/>
            <a:ext cx="494293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200" dirty="0">
              <a:cs typeface="Calibri"/>
            </a:endParaRPr>
          </a:p>
          <a:p>
            <a:r>
              <a:rPr lang="en-US" sz="1200" dirty="0">
                <a:ea typeface="+mn-lt"/>
                <a:cs typeface="+mn-lt"/>
              </a:rPr>
              <a:t>  </a:t>
            </a:r>
            <a:endParaRPr lang="en-US" sz="1200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58F46-2F04-4228-AE69-8D78B4EB1F69}"/>
              </a:ext>
            </a:extLst>
          </p:cNvPr>
          <p:cNvSpPr txBox="1"/>
          <p:nvPr/>
        </p:nvSpPr>
        <p:spPr>
          <a:xfrm>
            <a:off x="6916048" y="388242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B8A53C-7D13-410E-BEF6-FF4030099AB1}"/>
              </a:ext>
            </a:extLst>
          </p:cNvPr>
          <p:cNvSpPr txBox="1"/>
          <p:nvPr/>
        </p:nvSpPr>
        <p:spPr>
          <a:xfrm>
            <a:off x="1278327" y="334866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FE908D-9290-4054-BAC0-9189F5C63ED8}"/>
              </a:ext>
            </a:extLst>
          </p:cNvPr>
          <p:cNvSpPr txBox="1"/>
          <p:nvPr/>
        </p:nvSpPr>
        <p:spPr>
          <a:xfrm>
            <a:off x="155994" y="2600146"/>
            <a:ext cx="5259238" cy="11079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                                     </a:t>
            </a:r>
            <a:endParaRPr lang="en-US">
              <a:ea typeface="+mn-lt"/>
              <a:cs typeface="+mn-lt"/>
            </a:endParaRPr>
          </a:p>
          <a:p>
            <a:r>
              <a:rPr lang="en-US" sz="1200" dirty="0">
                <a:cs typeface="Calibri"/>
              </a:rPr>
              <a:t>  </a:t>
            </a:r>
          </a:p>
          <a:p>
            <a:r>
              <a:rPr lang="en-US" sz="1200">
                <a:cs typeface="Calibri"/>
              </a:rPr>
              <a:t>  public Customer validateLoginUser(String mobileNumber,String password);</a:t>
            </a:r>
            <a:endParaRPr lang="en-US" sz="1200">
              <a:ea typeface="+mn-lt"/>
              <a:cs typeface="+mn-lt"/>
            </a:endParaRPr>
          </a:p>
          <a:p>
            <a:r>
              <a:rPr lang="en-US" sz="1200">
                <a:cs typeface="Calibri"/>
              </a:rPr>
              <a:t>   public List&lt;Customer&gt; getAllCustomer();</a:t>
            </a:r>
            <a:endParaRPr lang="en-US" sz="1200">
              <a:ea typeface="+mn-lt"/>
              <a:cs typeface="+mn-lt"/>
            </a:endParaRPr>
          </a:p>
          <a:p>
            <a:r>
              <a:rPr lang="en-US" sz="1200">
                <a:cs typeface="Calibri"/>
              </a:rPr>
              <a:t>   Customer addCustomerAccount(Customer customer);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C209E3-FD46-4028-B313-8099C18A3D6F}"/>
              </a:ext>
            </a:extLst>
          </p:cNvPr>
          <p:cNvSpPr txBox="1"/>
          <p:nvPr/>
        </p:nvSpPr>
        <p:spPr>
          <a:xfrm>
            <a:off x="5877284" y="507215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CB7706-FDF9-47A1-81EE-6CB354CDA6EA}"/>
              </a:ext>
            </a:extLst>
          </p:cNvPr>
          <p:cNvSpPr txBox="1"/>
          <p:nvPr/>
        </p:nvSpPr>
        <p:spPr>
          <a:xfrm>
            <a:off x="6766884" y="4797185"/>
            <a:ext cx="4942934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sz="1200">
                <a:ea typeface="+mn-lt"/>
                <a:cs typeface="+mn-lt"/>
              </a:rPr>
              <a:t>public List&lt;BenificiaryDetails&gt; addBenificiary(BenificiaryDetails bd);</a:t>
            </a:r>
            <a:endParaRPr lang="en-US" sz="1200">
              <a:cs typeface="Calibri"/>
            </a:endParaRPr>
          </a:p>
          <a:p>
            <a:r>
              <a:rPr lang="en-US" sz="1200">
                <a:ea typeface="+mn-lt"/>
                <a:cs typeface="+mn-lt"/>
              </a:rPr>
              <a:t>public List&lt;BenificiaryDetails&gt; updateBenificiary(BenificiaryDetails bd);</a:t>
            </a:r>
            <a:endParaRPr lang="en-US" sz="1200">
              <a:cs typeface="Calibri"/>
            </a:endParaRPr>
          </a:p>
          <a:p>
            <a:r>
              <a:rPr lang="en-US" sz="1200">
                <a:ea typeface="+mn-lt"/>
                <a:cs typeface="+mn-lt"/>
              </a:rPr>
              <a:t>public String deleteBenificiary(int bd);</a:t>
            </a:r>
            <a:endParaRPr lang="en-US" sz="1200">
              <a:cs typeface="Calibri"/>
            </a:endParaRPr>
          </a:p>
          <a:p>
            <a:r>
              <a:rPr lang="en-US" sz="1200">
                <a:ea typeface="+mn-lt"/>
                <a:cs typeface="+mn-lt"/>
              </a:rPr>
              <a:t>public BenificiaryDetails viewBenificiary(int bd);</a:t>
            </a:r>
            <a:endParaRPr lang="en-US" sz="1200">
              <a:cs typeface="Calibri"/>
            </a:endParaRPr>
          </a:p>
          <a:p>
            <a:r>
              <a:rPr lang="en-US" sz="1200">
                <a:ea typeface="+mn-lt"/>
                <a:cs typeface="+mn-lt"/>
              </a:rPr>
              <a:t>public List&lt;BenificiaryDetails&gt; viewAllBenificiary(int w);</a:t>
            </a:r>
            <a:endParaRPr lang="en-US" sz="1200"/>
          </a:p>
        </p:txBody>
      </p:sp>
      <p:sp>
        <p:nvSpPr>
          <p:cNvPr id="14" name="TextBox 1">
            <a:extLst>
              <a:ext uri="{FF2B5EF4-FFF2-40B4-BE49-F238E27FC236}">
                <a16:creationId xmlns:a16="http://schemas.microsoft.com/office/drawing/2014/main" id="{47F3C27B-B5A5-4DDB-93E4-7EAB2D19F9AB}"/>
              </a:ext>
            </a:extLst>
          </p:cNvPr>
          <p:cNvSpPr txBox="1"/>
          <p:nvPr/>
        </p:nvSpPr>
        <p:spPr>
          <a:xfrm>
            <a:off x="1692574" y="2598348"/>
            <a:ext cx="1722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ea typeface="+mn-lt"/>
                <a:cs typeface="+mn-lt"/>
              </a:rPr>
              <a:t>   IUserService</a:t>
            </a:r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25B8B6-7719-4D32-B4EB-413175589BF1}"/>
              </a:ext>
            </a:extLst>
          </p:cNvPr>
          <p:cNvSpPr txBox="1"/>
          <p:nvPr/>
        </p:nvSpPr>
        <p:spPr>
          <a:xfrm>
            <a:off x="6392174" y="2596550"/>
            <a:ext cx="5029199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200" dirty="0">
              <a:ea typeface="+mn-lt"/>
              <a:cs typeface="+mn-lt"/>
            </a:endParaRPr>
          </a:p>
          <a:p>
            <a:endParaRPr lang="en-US" sz="1200" dirty="0">
              <a:ea typeface="+mn-lt"/>
              <a:cs typeface="+mn-lt"/>
            </a:endParaRPr>
          </a:p>
          <a:p>
            <a:r>
              <a:rPr lang="en-US" sz="1200">
                <a:ea typeface="+mn-lt"/>
                <a:cs typeface="+mn-lt"/>
              </a:rPr>
              <a:t>public Wallet addAccount(BankAccount bacc);</a:t>
            </a:r>
            <a:endParaRPr lang="en-US" sz="1200">
              <a:cs typeface="Calibri"/>
            </a:endParaRPr>
          </a:p>
          <a:p>
            <a:r>
              <a:rPr lang="en-US" sz="1200">
                <a:ea typeface="+mn-lt"/>
                <a:cs typeface="+mn-lt"/>
              </a:rPr>
              <a:t>  public Wallet removeAccount(int bacc); </a:t>
            </a:r>
          </a:p>
          <a:p>
            <a:r>
              <a:rPr lang="en-US" sz="1200">
                <a:ea typeface="+mn-lt"/>
                <a:cs typeface="+mn-lt"/>
              </a:rPr>
              <a:t>  public Wallet viewAccount(int bacc);</a:t>
            </a:r>
            <a:endParaRPr lang="en-US" sz="1200">
              <a:cs typeface="Calibri"/>
            </a:endParaRPr>
          </a:p>
          <a:p>
            <a:r>
              <a:rPr lang="en-US" sz="1200">
                <a:ea typeface="+mn-lt"/>
                <a:cs typeface="+mn-lt"/>
              </a:rPr>
              <a:t>   public BankAccount viewBankAccount(int bacc);</a:t>
            </a:r>
            <a:endParaRPr lang="en-US" sz="1200">
              <a:cs typeface="Calibri"/>
            </a:endParaRPr>
          </a:p>
          <a:p>
            <a:r>
              <a:rPr lang="en-US" sz="1200">
                <a:ea typeface="+mn-lt"/>
                <a:cs typeface="+mn-lt"/>
              </a:rPr>
              <a:t>   public List&lt;BankAccount&gt; viewAllAccounts();</a:t>
            </a:r>
            <a:endParaRPr lang="en-US" sz="1200"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5B7073-2928-42B8-BB83-9F6EC0169657}"/>
              </a:ext>
            </a:extLst>
          </p:cNvPr>
          <p:cNvSpPr txBox="1"/>
          <p:nvPr/>
        </p:nvSpPr>
        <p:spPr>
          <a:xfrm>
            <a:off x="7598973" y="2595652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       IAccountService</a:t>
            </a:r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33A996-F8FC-4B8C-BDD8-6E6DF0F2C45B}"/>
              </a:ext>
            </a:extLst>
          </p:cNvPr>
          <p:cNvSpPr txBox="1"/>
          <p:nvPr/>
        </p:nvSpPr>
        <p:spPr>
          <a:xfrm>
            <a:off x="193736" y="4018112"/>
            <a:ext cx="571931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200" dirty="0">
              <a:ea typeface="+mn-lt"/>
              <a:cs typeface="+mn-lt"/>
            </a:endParaRPr>
          </a:p>
          <a:p>
            <a:endParaRPr lang="en-US" sz="1200" dirty="0">
              <a:ea typeface="+mn-lt"/>
              <a:cs typeface="+mn-lt"/>
            </a:endParaRPr>
          </a:p>
          <a:p>
            <a:r>
              <a:rPr lang="en-US" sz="1200">
                <a:ea typeface="+mn-lt"/>
                <a:cs typeface="+mn-lt"/>
              </a:rPr>
              <a:t>public BillPayment addBillPayment(BillPayment payment);</a:t>
            </a:r>
            <a:endParaRPr lang="en-US" sz="1200">
              <a:cs typeface="Calibri"/>
            </a:endParaRPr>
          </a:p>
          <a:p>
            <a:r>
              <a:rPr lang="en-US" sz="1200">
                <a:ea typeface="+mn-lt"/>
                <a:cs typeface="+mn-lt"/>
              </a:rPr>
              <a:t>    public BillPayment viewBillPayment(int paymentid);</a:t>
            </a:r>
            <a:endParaRPr lang="en-US" sz="1200"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EFBC8C-5D31-4853-A2A6-3A380F860849}"/>
              </a:ext>
            </a:extLst>
          </p:cNvPr>
          <p:cNvSpPr txBox="1"/>
          <p:nvPr/>
        </p:nvSpPr>
        <p:spPr>
          <a:xfrm>
            <a:off x="1501177" y="4017214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+mn-lt"/>
                <a:cs typeface="+mn-lt"/>
              </a:rPr>
              <a:t>IBillPaymentService</a:t>
            </a:r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0547D2-FF53-4664-BDB5-A4D2569EDEE4}"/>
              </a:ext>
            </a:extLst>
          </p:cNvPr>
          <p:cNvSpPr txBox="1"/>
          <p:nvPr/>
        </p:nvSpPr>
        <p:spPr>
          <a:xfrm>
            <a:off x="263826" y="5065863"/>
            <a:ext cx="5618671" cy="1661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200" dirty="0">
              <a:ea typeface="+mn-lt"/>
              <a:cs typeface="+mn-lt"/>
            </a:endParaRPr>
          </a:p>
          <a:p>
            <a:endParaRPr lang="en-US" sz="1200" dirty="0">
              <a:ea typeface="+mn-lt"/>
              <a:cs typeface="+mn-lt"/>
            </a:endParaRPr>
          </a:p>
          <a:p>
            <a:r>
              <a:rPr lang="en-US" sz="1200">
                <a:ea typeface="+mn-lt"/>
                <a:cs typeface="+mn-lt"/>
              </a:rPr>
              <a:t>public Transaction addTransaction(Transaction tran);</a:t>
            </a:r>
            <a:endParaRPr lang="en-US" sz="1200">
              <a:cs typeface="Calibri"/>
            </a:endParaRPr>
          </a:p>
          <a:p>
            <a:r>
              <a:rPr lang="en-US" sz="1200">
                <a:ea typeface="+mn-lt"/>
                <a:cs typeface="+mn-lt"/>
              </a:rPr>
              <a:t>  //public List&lt;Transaction&gt; viewAllTransactions(Wallet wallet)</a:t>
            </a:r>
            <a:endParaRPr lang="en-US" sz="1200" dirty="0">
              <a:cs typeface="Calibri"/>
            </a:endParaRPr>
          </a:p>
          <a:p>
            <a:r>
              <a:rPr lang="en-US" sz="1200">
                <a:ea typeface="+mn-lt"/>
                <a:cs typeface="+mn-lt"/>
              </a:rPr>
              <a:t>   public List&lt;Transaction&gt; viewTransactionsByDate(LocalDate from, LocalDate to);</a:t>
            </a:r>
            <a:endParaRPr lang="en-US" sz="1200" dirty="0">
              <a:cs typeface="Calibri"/>
            </a:endParaRPr>
          </a:p>
          <a:p>
            <a:r>
              <a:rPr lang="en-US" sz="1200">
                <a:ea typeface="+mn-lt"/>
                <a:cs typeface="+mn-lt"/>
              </a:rPr>
              <a:t>   public List&lt;Transaction&gt; viewAllTransactions(String type);</a:t>
            </a:r>
            <a:endParaRPr lang="en-US" sz="1200" dirty="0">
              <a:cs typeface="Calibri"/>
            </a:endParaRPr>
          </a:p>
          <a:p>
            <a:r>
              <a:rPr lang="en-US" sz="1200">
                <a:ea typeface="+mn-lt"/>
                <a:cs typeface="+mn-lt"/>
              </a:rPr>
              <a:t>    List&lt;Transaction&gt; viewAllTransactionsByWallet(int wid);</a:t>
            </a:r>
            <a:endParaRPr lang="en-US">
              <a:ea typeface="+mn-lt"/>
              <a:cs typeface="+mn-lt"/>
            </a:endParaRPr>
          </a:p>
          <a:p>
            <a:r>
              <a:rPr lang="en-US" sz="1200">
                <a:ea typeface="+mn-lt"/>
                <a:cs typeface="+mn-lt"/>
              </a:rPr>
              <a:t>   String deleteTransaction(int tid)</a:t>
            </a:r>
            <a:r>
              <a:rPr lang="en-US" dirty="0">
                <a:ea typeface="+mn-lt"/>
                <a:cs typeface="+mn-lt"/>
              </a:rPr>
              <a:t>;</a:t>
            </a:r>
            <a:endParaRPr lang="en-US"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3FECC7-8DC1-486F-B7B9-8A7DF00F085C}"/>
              </a:ext>
            </a:extLst>
          </p:cNvPr>
          <p:cNvSpPr txBox="1"/>
          <p:nvPr/>
        </p:nvSpPr>
        <p:spPr>
          <a:xfrm>
            <a:off x="2505794" y="5064964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+mn-lt"/>
                <a:cs typeface="+mn-lt"/>
              </a:rPr>
              <a:t>ITransactionService</a:t>
            </a:r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A46A33-6869-40D7-B061-506475043CCB}"/>
              </a:ext>
            </a:extLst>
          </p:cNvPr>
          <p:cNvSpPr txBox="1"/>
          <p:nvPr/>
        </p:nvSpPr>
        <p:spPr>
          <a:xfrm>
            <a:off x="7978176" y="4800780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+mn-lt"/>
                <a:cs typeface="+mn-lt"/>
              </a:rPr>
              <a:t>BenificiaryService</a:t>
            </a:r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0A5493-5645-4BD0-9F3C-8FAEF86ED437}"/>
              </a:ext>
            </a:extLst>
          </p:cNvPr>
          <p:cNvSpPr txBox="1"/>
          <p:nvPr/>
        </p:nvSpPr>
        <p:spPr>
          <a:xfrm>
            <a:off x="-189063" y="97550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2D08AC-D838-4E6E-9D1D-BA20915E3C4F}"/>
              </a:ext>
            </a:extLst>
          </p:cNvPr>
          <p:cNvSpPr txBox="1"/>
          <p:nvPr/>
        </p:nvSpPr>
        <p:spPr>
          <a:xfrm>
            <a:off x="-3055" y="61517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67FB26-11F9-4F8E-A934-C56E56E1A783}"/>
              </a:ext>
            </a:extLst>
          </p:cNvPr>
          <p:cNvSpPr txBox="1"/>
          <p:nvPr/>
        </p:nvSpPr>
        <p:spPr>
          <a:xfrm>
            <a:off x="326725" y="111065"/>
            <a:ext cx="399403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Bodoni MT Black"/>
                <a:cs typeface="Calibri"/>
              </a:rPr>
              <a:t>SERVICE INTERFACE:</a:t>
            </a:r>
            <a:endParaRPr lang="en-US" sz="2000" dirty="0">
              <a:latin typeface="Bodoni MT Black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8885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PaymentWalletApplication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504</cp:revision>
  <dcterms:created xsi:type="dcterms:W3CDTF">2021-06-20T07:31:43Z</dcterms:created>
  <dcterms:modified xsi:type="dcterms:W3CDTF">2021-06-21T10:37:47Z</dcterms:modified>
</cp:coreProperties>
</file>