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7"/>
  </p:notesMasterIdLst>
  <p:handoutMasterIdLst>
    <p:handoutMasterId r:id="rId18"/>
  </p:handoutMasterIdLst>
  <p:sldIdLst>
    <p:sldId id="491" r:id="rId6"/>
    <p:sldId id="469" r:id="rId7"/>
    <p:sldId id="492" r:id="rId8"/>
    <p:sldId id="488" r:id="rId9"/>
    <p:sldId id="493" r:id="rId10"/>
    <p:sldId id="494" r:id="rId11"/>
    <p:sldId id="472" r:id="rId12"/>
    <p:sldId id="495" r:id="rId13"/>
    <p:sldId id="490" r:id="rId14"/>
    <p:sldId id="489" r:id="rId15"/>
    <p:sldId id="481" r:id="rId16"/>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846" autoAdjust="0"/>
  </p:normalViewPr>
  <p:slideViewPr>
    <p:cSldViewPr snapToGrid="0">
      <p:cViewPr varScale="1">
        <p:scale>
          <a:sx n="121" d="100"/>
          <a:sy n="121" d="100"/>
        </p:scale>
        <p:origin x="374" y="101"/>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9/8/2020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dirty="0">
                <a:latin typeface="Castellar" panose="020A0402060406010301" pitchFamily="18" charset="0"/>
              </a:rPr>
              <a:t>Anonymous</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7" name="Picture 6"/>
          <p:cNvPicPr>
            <a:picLocks noChangeAspect="1"/>
          </p:cNvPicPr>
          <p:nvPr/>
        </p:nvPicPr>
        <p:blipFill>
          <a:blip r:embed="rId4"/>
          <a:srcRect/>
          <a:stretch/>
        </p:blipFill>
        <p:spPr>
          <a:xfrm>
            <a:off x="6956770" y="3801221"/>
            <a:ext cx="1058420" cy="896842"/>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400" dirty="0"/>
          </a:p>
          <a:p>
            <a:pPr algn="l"/>
            <a:r>
              <a:rPr lang="en-US" sz="1400" b="1" dirty="0"/>
              <a:t>Challenges : </a:t>
            </a:r>
          </a:p>
          <a:p>
            <a:pPr algn="l"/>
            <a:endParaRPr lang="en-US" sz="1400" dirty="0"/>
          </a:p>
          <a:p>
            <a:pPr marL="228600" indent="-228600" algn="l">
              <a:buAutoNum type="arabicParenR"/>
            </a:pPr>
            <a:r>
              <a:rPr lang="en-US" sz="1400" dirty="0"/>
              <a:t>Integration</a:t>
            </a:r>
          </a:p>
          <a:p>
            <a:pPr marL="228600" indent="-228600" algn="l">
              <a:buAutoNum type="arabicParenR"/>
            </a:pPr>
            <a:r>
              <a:rPr lang="en-US" sz="1400" dirty="0"/>
              <a:t>Remote coordination</a:t>
            </a:r>
          </a:p>
          <a:p>
            <a:pPr marL="228600" indent="-228600" algn="l">
              <a:buAutoNum type="arabicParenR"/>
            </a:pPr>
            <a:r>
              <a:rPr lang="en-US" sz="1400" dirty="0"/>
              <a:t>To find the right services and connecting to them via program</a:t>
            </a:r>
          </a:p>
          <a:p>
            <a:pPr marL="228600" indent="-228600" algn="l">
              <a:buAutoNum type="arabicParenR"/>
            </a:pPr>
            <a:endParaRPr lang="en-US" sz="1400" dirty="0"/>
          </a:p>
          <a:p>
            <a:pPr algn="l"/>
            <a:r>
              <a:rPr lang="en-US" sz="1400" b="1" dirty="0"/>
              <a:t>Learning:</a:t>
            </a:r>
          </a:p>
          <a:p>
            <a:pPr algn="l"/>
            <a:endParaRPr lang="en-US" sz="1400" dirty="0"/>
          </a:p>
          <a:p>
            <a:pPr marL="228600" indent="-228600" algn="l">
              <a:buAutoNum type="arabicParenR"/>
            </a:pPr>
            <a:r>
              <a:rPr lang="en-US" sz="1400" dirty="0"/>
              <a:t>Different Services of IBM cloud</a:t>
            </a:r>
          </a:p>
          <a:p>
            <a:pPr marL="228600" indent="-228600" algn="l">
              <a:buAutoNum type="arabicParenR"/>
            </a:pPr>
            <a:r>
              <a:rPr lang="en-US" sz="1400" dirty="0"/>
              <a:t>Different Pricing Model of Services</a:t>
            </a:r>
          </a:p>
          <a:p>
            <a:pPr marL="228600" indent="-228600" algn="l">
              <a:buAutoNum type="arabicParenR"/>
            </a:pPr>
            <a:r>
              <a:rPr lang="en-US" sz="1400" dirty="0"/>
              <a:t>Designing the pipeline and integrating them</a:t>
            </a:r>
          </a:p>
        </p:txBody>
      </p:sp>
    </p:spTree>
    <p:extLst>
      <p:ext uri="{BB962C8B-B14F-4D97-AF65-F5344CB8AC3E}">
        <p14:creationId xmlns:p14="http://schemas.microsoft.com/office/powerpoint/2010/main" val="364542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endParaRPr lang="en-US" sz="3200" dirty="0"/>
          </a:p>
          <a:p>
            <a:endParaRPr lang="en-US" sz="3200" dirty="0"/>
          </a:p>
          <a:p>
            <a:r>
              <a:rPr lang="en-US" sz="2800" dirty="0"/>
              <a:t>Financial Product Recommendation Engine</a:t>
            </a:r>
          </a:p>
          <a:p>
            <a:pPr algn="l"/>
            <a:endParaRPr lang="en-US" sz="1600" dirty="0"/>
          </a:p>
          <a:p>
            <a:pPr algn="l"/>
            <a:r>
              <a:rPr lang="en-US" sz="2000" dirty="0"/>
              <a:t>Build a recommendation engine which studies patterns from the historical data and make predictions.</a:t>
            </a:r>
          </a:p>
          <a:p>
            <a:pPr algn="l"/>
            <a:endParaRPr lang="en-US" sz="1000" dirty="0"/>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37300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100" b="1" dirty="0"/>
              <a:t>Use Cases &amp; Salient Features :</a:t>
            </a:r>
          </a:p>
          <a:p>
            <a:pPr algn="l"/>
            <a:endParaRPr lang="en-US" sz="1100" dirty="0"/>
          </a:p>
          <a:p>
            <a:pPr marL="171450" indent="-171450" algn="l">
              <a:buFont typeface="Wingdings" panose="05000000000000000000" pitchFamily="2" charset="2"/>
              <a:buChar char="Ø"/>
            </a:pPr>
            <a:r>
              <a:rPr lang="en-US" dirty="0"/>
              <a:t>Automatic promotion of the products. (Sending Email’s to target Customers)</a:t>
            </a:r>
          </a:p>
          <a:p>
            <a:pPr marL="171450" indent="-171450" algn="l">
              <a:buFont typeface="Wingdings" panose="05000000000000000000" pitchFamily="2" charset="2"/>
              <a:buChar char="Ø"/>
            </a:pPr>
            <a:r>
              <a:rPr lang="en-US" dirty="0"/>
              <a:t>Product approval is approved based on user eligibility without any manual efforts.</a:t>
            </a:r>
          </a:p>
          <a:p>
            <a:pPr marL="171450" indent="-171450" algn="l">
              <a:buFont typeface="Wingdings" panose="05000000000000000000" pitchFamily="2" charset="2"/>
              <a:buChar char="Ø"/>
            </a:pPr>
            <a:r>
              <a:rPr lang="en-US" dirty="0"/>
              <a:t>Report generation for sales representative and Bank Management authorities and Analyst.</a:t>
            </a:r>
          </a:p>
          <a:p>
            <a:pPr marL="171450" indent="-171450" algn="l">
              <a:buFont typeface="Wingdings" panose="05000000000000000000" pitchFamily="2" charset="2"/>
              <a:buChar char="Ø"/>
            </a:pPr>
            <a:r>
              <a:rPr lang="en-US" dirty="0"/>
              <a:t>Chatbot integration Ex: (User: Can we approve the loan for XXXXX445 ,ML: Yes! With much Pleasure).</a:t>
            </a:r>
          </a:p>
          <a:p>
            <a:pPr marL="171450" indent="-171450" algn="l">
              <a:buFont typeface="Wingdings" panose="05000000000000000000" pitchFamily="2" charset="2"/>
              <a:buChar char="Ø"/>
            </a:pPr>
            <a:endParaRPr lang="en-US" sz="1100" dirty="0"/>
          </a:p>
          <a:p>
            <a:pPr marL="171450" indent="-171450" algn="l">
              <a:buFont typeface="Wingdings" panose="05000000000000000000" pitchFamily="2" charset="2"/>
              <a:buChar char="Ø"/>
            </a:pPr>
            <a:endParaRPr lang="en-US" sz="1100" dirty="0"/>
          </a:p>
          <a:p>
            <a:pPr marL="171450" indent="-171450" algn="l">
              <a:buFont typeface="Wingdings" panose="05000000000000000000" pitchFamily="2" charset="2"/>
              <a:buChar char="Ø"/>
            </a:pPr>
            <a:endParaRPr lang="en-US" sz="1100" dirty="0"/>
          </a:p>
          <a:p>
            <a:pPr algn="l"/>
            <a:r>
              <a:rPr lang="en-US" sz="1100" b="1" dirty="0"/>
              <a:t>Business Value:</a:t>
            </a:r>
          </a:p>
          <a:p>
            <a:pPr algn="l"/>
            <a:endParaRPr lang="en-US" sz="1100" dirty="0"/>
          </a:p>
          <a:p>
            <a:pPr marL="285750" indent="-285750" algn="l">
              <a:buFont typeface="Wingdings" panose="05000000000000000000" pitchFamily="2" charset="2"/>
              <a:buChar char="Ø"/>
            </a:pPr>
            <a:r>
              <a:rPr lang="en-US" sz="1400" dirty="0"/>
              <a:t>Using the traditional model with much improved enhancements which is hassle free and minimal interaction.</a:t>
            </a:r>
          </a:p>
          <a:p>
            <a:pPr marL="285750" indent="-285750" algn="l">
              <a:buFont typeface="Wingdings" panose="05000000000000000000" pitchFamily="2" charset="2"/>
              <a:buChar char="Ø"/>
            </a:pPr>
            <a:r>
              <a:rPr lang="en-US" sz="1400" dirty="0"/>
              <a:t>A single machine learning instance is only required to automate the process.</a:t>
            </a:r>
          </a:p>
          <a:p>
            <a:pPr algn="l"/>
            <a:endParaRPr lang="en-US" sz="1100" dirty="0"/>
          </a:p>
          <a:p>
            <a:pPr algn="l"/>
            <a:endParaRPr lang="en-US" sz="1100" dirty="0"/>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a:t>Architecture</a:t>
            </a:r>
          </a:p>
        </p:txBody>
      </p:sp>
      <p:pic>
        <p:nvPicPr>
          <p:cNvPr id="3" name="Picture 2">
            <a:extLst>
              <a:ext uri="{FF2B5EF4-FFF2-40B4-BE49-F238E27FC236}">
                <a16:creationId xmlns:a16="http://schemas.microsoft.com/office/drawing/2014/main" id="{4E1FFE6E-8316-4259-B75B-C261A53606A2}"/>
              </a:ext>
            </a:extLst>
          </p:cNvPr>
          <p:cNvPicPr>
            <a:picLocks noChangeAspect="1"/>
          </p:cNvPicPr>
          <p:nvPr/>
        </p:nvPicPr>
        <p:blipFill>
          <a:blip r:embed="rId2"/>
          <a:stretch>
            <a:fillRect/>
          </a:stretch>
        </p:blipFill>
        <p:spPr>
          <a:xfrm>
            <a:off x="676046" y="1278649"/>
            <a:ext cx="7400925" cy="1009650"/>
          </a:xfrm>
          <a:prstGeom prst="rect">
            <a:avLst/>
          </a:prstGeom>
        </p:spPr>
      </p:pic>
      <p:sp>
        <p:nvSpPr>
          <p:cNvPr id="4" name="TextBox 3">
            <a:extLst>
              <a:ext uri="{FF2B5EF4-FFF2-40B4-BE49-F238E27FC236}">
                <a16:creationId xmlns:a16="http://schemas.microsoft.com/office/drawing/2014/main" id="{2813487F-EA07-4805-B141-2A65C6FCE2BD}"/>
              </a:ext>
            </a:extLst>
          </p:cNvPr>
          <p:cNvSpPr txBox="1"/>
          <p:nvPr/>
        </p:nvSpPr>
        <p:spPr>
          <a:xfrm>
            <a:off x="530315" y="2288299"/>
            <a:ext cx="7453936" cy="2123658"/>
          </a:xfrm>
          <a:prstGeom prst="rect">
            <a:avLst/>
          </a:prstGeom>
          <a:noFill/>
        </p:spPr>
        <p:txBody>
          <a:bodyPr wrap="square" rtlCol="0">
            <a:spAutoFit/>
          </a:bodyPr>
          <a:lstStyle/>
          <a:p>
            <a:pPr algn="l"/>
            <a:r>
              <a:rPr lang="en-US" dirty="0"/>
              <a:t>Products Recommended:</a:t>
            </a:r>
          </a:p>
          <a:p>
            <a:pPr marL="228600" indent="-228600" algn="l">
              <a:buAutoNum type="arabicParenR"/>
            </a:pPr>
            <a:r>
              <a:rPr lang="en-US" dirty="0"/>
              <a:t>Personal Loan</a:t>
            </a:r>
          </a:p>
          <a:p>
            <a:pPr marL="228600" indent="-228600" algn="l">
              <a:buAutoNum type="arabicParenR"/>
            </a:pPr>
            <a:r>
              <a:rPr lang="en-US" dirty="0"/>
              <a:t>Vehicle Loan</a:t>
            </a:r>
          </a:p>
          <a:p>
            <a:pPr marL="228600" indent="-228600" algn="l">
              <a:buAutoNum type="arabicParenR"/>
            </a:pPr>
            <a:r>
              <a:rPr lang="en-US" dirty="0"/>
              <a:t>Credit Card</a:t>
            </a:r>
          </a:p>
          <a:p>
            <a:pPr marL="228600" indent="-228600" algn="l">
              <a:buAutoNum type="arabicParenR"/>
            </a:pPr>
            <a:r>
              <a:rPr lang="en-US" dirty="0"/>
              <a:t>Housing Loan</a:t>
            </a:r>
          </a:p>
          <a:p>
            <a:pPr marL="228600" indent="-228600" algn="l">
              <a:buAutoNum type="arabicParenR"/>
            </a:pPr>
            <a:endParaRPr lang="en-US" dirty="0"/>
          </a:p>
          <a:p>
            <a:pPr algn="l"/>
            <a:r>
              <a:rPr lang="en-US" dirty="0"/>
              <a:t>Methods Used:</a:t>
            </a:r>
          </a:p>
          <a:p>
            <a:pPr marL="228600" indent="-228600" algn="l">
              <a:buAutoNum type="arabicParenR"/>
            </a:pPr>
            <a:r>
              <a:rPr lang="en-US" dirty="0" err="1"/>
              <a:t>Jupyter</a:t>
            </a:r>
            <a:r>
              <a:rPr lang="en-US" dirty="0"/>
              <a:t> Notebook (Personal Loan)</a:t>
            </a:r>
          </a:p>
          <a:p>
            <a:pPr marL="228600" indent="-228600" algn="l">
              <a:buAutoNum type="arabicParenR"/>
            </a:pPr>
            <a:r>
              <a:rPr lang="en-US" dirty="0"/>
              <a:t>IBM Auto AI ( Vehicle Loan, Credit Card, Housing Loan)</a:t>
            </a:r>
          </a:p>
          <a:p>
            <a:pPr marL="228600" indent="-228600" algn="l">
              <a:buAutoNum type="arabicParenR"/>
            </a:pPr>
            <a:endParaRPr lang="en-US" dirty="0"/>
          </a:p>
          <a:p>
            <a:pPr marL="228600" indent="-228600" algn="l">
              <a:buAutoNum type="arabicParenR"/>
            </a:pPr>
            <a:endParaRPr lang="en-US" dirty="0"/>
          </a:p>
        </p:txBody>
      </p:sp>
    </p:spTree>
    <p:extLst>
      <p:ext uri="{BB962C8B-B14F-4D97-AF65-F5344CB8AC3E}">
        <p14:creationId xmlns:p14="http://schemas.microsoft.com/office/powerpoint/2010/main" val="39277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42925" y="699403"/>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err="1"/>
              <a:t>Jupyter</a:t>
            </a:r>
            <a:r>
              <a:rPr lang="en-US" sz="1400" dirty="0"/>
              <a:t> Notebook – Steps</a:t>
            </a:r>
          </a:p>
          <a:p>
            <a:pPr algn="l"/>
            <a:endParaRPr lang="en-US" sz="1400" dirty="0"/>
          </a:p>
          <a:p>
            <a:pPr marL="285750" indent="-285750" algn="l">
              <a:buFont typeface="Wingdings" panose="05000000000000000000" pitchFamily="2" charset="2"/>
              <a:buChar char="v"/>
            </a:pPr>
            <a:r>
              <a:rPr lang="en-US" sz="1400" dirty="0"/>
              <a:t>IBM instance Configuration and Connection establishment</a:t>
            </a:r>
          </a:p>
          <a:p>
            <a:pPr marL="285750" indent="-285750" algn="l">
              <a:buFont typeface="Wingdings" panose="05000000000000000000" pitchFamily="2" charset="2"/>
              <a:buChar char="v"/>
            </a:pPr>
            <a:r>
              <a:rPr lang="en-US" sz="1400" dirty="0"/>
              <a:t>Import Dataset</a:t>
            </a:r>
          </a:p>
          <a:p>
            <a:pPr marL="285750" indent="-285750" algn="l">
              <a:buFont typeface="Wingdings" panose="05000000000000000000" pitchFamily="2" charset="2"/>
              <a:buChar char="v"/>
            </a:pPr>
            <a:r>
              <a:rPr lang="en-US" sz="1400" dirty="0"/>
              <a:t>Preprocessing - Null Removal &amp; Impute with Mode</a:t>
            </a:r>
          </a:p>
          <a:p>
            <a:pPr marL="285750" indent="-285750" algn="l">
              <a:buFont typeface="Wingdings" panose="05000000000000000000" pitchFamily="2" charset="2"/>
              <a:buChar char="v"/>
            </a:pPr>
            <a:r>
              <a:rPr lang="en-US" sz="1400" dirty="0"/>
              <a:t>Up sampling of Minority class to avoid Class imbalance </a:t>
            </a:r>
          </a:p>
          <a:p>
            <a:pPr marL="285750" indent="-285750" algn="l">
              <a:buFont typeface="Wingdings" panose="05000000000000000000" pitchFamily="2" charset="2"/>
              <a:buChar char="v"/>
            </a:pPr>
            <a:r>
              <a:rPr lang="en-US" sz="1400" dirty="0"/>
              <a:t>Train test split </a:t>
            </a:r>
          </a:p>
          <a:p>
            <a:pPr marL="285750" indent="-285750" algn="l">
              <a:buFont typeface="Wingdings" panose="05000000000000000000" pitchFamily="2" charset="2"/>
              <a:buChar char="v"/>
            </a:pPr>
            <a:r>
              <a:rPr lang="en-US" sz="1400" dirty="0"/>
              <a:t>ML Algorithm &amp; Model development</a:t>
            </a:r>
          </a:p>
          <a:p>
            <a:pPr marL="285750" indent="-285750" algn="l">
              <a:buFont typeface="Wingdings" panose="05000000000000000000" pitchFamily="2" charset="2"/>
              <a:buChar char="v"/>
            </a:pPr>
            <a:r>
              <a:rPr lang="en-US" sz="1400" dirty="0"/>
              <a:t>Deployment of the Model</a:t>
            </a:r>
          </a:p>
          <a:p>
            <a:pPr marL="285750" indent="-285750" algn="l">
              <a:buFont typeface="Wingdings" panose="05000000000000000000" pitchFamily="2" charset="2"/>
              <a:buChar char="v"/>
            </a:pPr>
            <a:endParaRPr lang="en-US" sz="1400" dirty="0"/>
          </a:p>
          <a:p>
            <a:pPr algn="l"/>
            <a:endParaRPr lang="en-US" sz="1400" dirty="0"/>
          </a:p>
        </p:txBody>
      </p:sp>
    </p:spTree>
    <p:extLst>
      <p:ext uri="{BB962C8B-B14F-4D97-AF65-F5344CB8AC3E}">
        <p14:creationId xmlns:p14="http://schemas.microsoft.com/office/powerpoint/2010/main" val="166131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42925" y="709451"/>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a:t>Selection of Optimal ML Algorithms for Dataset</a:t>
            </a:r>
          </a:p>
          <a:p>
            <a:endParaRPr lang="en-US" sz="1400" dirty="0"/>
          </a:p>
          <a:p>
            <a:pPr algn="l"/>
            <a:r>
              <a:rPr lang="en-US" sz="1400" dirty="0"/>
              <a:t>Based on the accuracy we went with Decision Tree for Personal Loan Model</a:t>
            </a:r>
          </a:p>
          <a:p>
            <a:pPr algn="l"/>
            <a:endParaRPr lang="en-US" sz="1400" dirty="0"/>
          </a:p>
          <a:p>
            <a:pPr algn="l"/>
            <a:r>
              <a:rPr lang="en-US" sz="1400" dirty="0"/>
              <a:t>       Models  			Accuracy</a:t>
            </a:r>
          </a:p>
          <a:p>
            <a:pPr marL="285750" indent="-285750" algn="l">
              <a:buFont typeface="Courier New" panose="02070309020205020404" pitchFamily="49" charset="0"/>
              <a:buChar char="o"/>
            </a:pPr>
            <a:r>
              <a:rPr lang="en-US" sz="1400" dirty="0"/>
              <a:t>Decision Tree  		93.1</a:t>
            </a:r>
          </a:p>
          <a:p>
            <a:pPr marL="285750" indent="-285750" algn="l">
              <a:buFont typeface="Courier New" panose="02070309020205020404" pitchFamily="49" charset="0"/>
              <a:buChar char="o"/>
            </a:pPr>
            <a:r>
              <a:rPr lang="en-US" sz="1400" dirty="0"/>
              <a:t>Random Forest 		92.2</a:t>
            </a:r>
          </a:p>
          <a:p>
            <a:pPr marL="285750" indent="-285750" algn="l">
              <a:buFont typeface="Courier New" panose="02070309020205020404" pitchFamily="49" charset="0"/>
              <a:buChar char="o"/>
            </a:pPr>
            <a:r>
              <a:rPr lang="en-US" sz="1400" dirty="0"/>
              <a:t>Gaussian NB 		58.6</a:t>
            </a:r>
          </a:p>
          <a:p>
            <a:pPr marL="285750" indent="-285750" algn="l">
              <a:buFont typeface="Courier New" panose="02070309020205020404" pitchFamily="49" charset="0"/>
              <a:buChar char="o"/>
            </a:pPr>
            <a:r>
              <a:rPr lang="en-US" sz="1400" dirty="0"/>
              <a:t>Bernoulli NB  		56.77</a:t>
            </a:r>
          </a:p>
          <a:p>
            <a:pPr marL="285750" indent="-285750" algn="l">
              <a:buFont typeface="Courier New" panose="02070309020205020404" pitchFamily="49" charset="0"/>
              <a:buChar char="o"/>
            </a:pPr>
            <a:r>
              <a:rPr lang="en-US" sz="1400" dirty="0"/>
              <a:t>Support Vector Machines (SVM)    79.03</a:t>
            </a:r>
          </a:p>
          <a:p>
            <a:pPr marL="285750" indent="-285750" algn="l">
              <a:buFont typeface="Courier New" panose="02070309020205020404" pitchFamily="49" charset="0"/>
              <a:buChar char="o"/>
            </a:pPr>
            <a:r>
              <a:rPr lang="en-US" sz="1400" dirty="0"/>
              <a:t>Neural Networks (MLP) 	57.88</a:t>
            </a:r>
          </a:p>
          <a:p>
            <a:pPr marL="285750" indent="-285750" algn="l">
              <a:buFont typeface="Courier New" panose="02070309020205020404" pitchFamily="49" charset="0"/>
              <a:buChar char="o"/>
            </a:pPr>
            <a:r>
              <a:rPr lang="en-US" sz="1400" dirty="0"/>
              <a:t>Gradient Boosting 		78.47</a:t>
            </a:r>
          </a:p>
          <a:p>
            <a:pPr marL="285750" indent="-285750" algn="l">
              <a:buFont typeface="Courier New" panose="02070309020205020404" pitchFamily="49" charset="0"/>
              <a:buChar char="o"/>
            </a:pPr>
            <a:r>
              <a:rPr lang="en-US" sz="1400" dirty="0" err="1"/>
              <a:t>XGBoost</a:t>
            </a:r>
            <a:r>
              <a:rPr lang="en-US" sz="1400" dirty="0"/>
              <a:t>  		91.2</a:t>
            </a:r>
          </a:p>
          <a:p>
            <a:pPr algn="l"/>
            <a:endParaRPr lang="en-US" sz="1400" dirty="0"/>
          </a:p>
        </p:txBody>
      </p:sp>
    </p:spTree>
    <p:extLst>
      <p:ext uri="{BB962C8B-B14F-4D97-AF65-F5344CB8AC3E}">
        <p14:creationId xmlns:p14="http://schemas.microsoft.com/office/powerpoint/2010/main" val="343937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l">
              <a:buFont typeface="Wingdings" panose="05000000000000000000" pitchFamily="2" charset="2"/>
              <a:buChar char="Ø"/>
            </a:pPr>
            <a:r>
              <a:rPr lang="en-US" sz="1100" dirty="0"/>
              <a:t>IBM Watson Machine Learning Studio</a:t>
            </a:r>
          </a:p>
          <a:p>
            <a:pPr marL="171450" indent="-171450" algn="l">
              <a:buFont typeface="Wingdings" panose="05000000000000000000" pitchFamily="2" charset="2"/>
              <a:buChar char="Ø"/>
            </a:pPr>
            <a:r>
              <a:rPr lang="en-US" sz="1100" dirty="0"/>
              <a:t>Elephant SQL (</a:t>
            </a:r>
            <a:r>
              <a:rPr lang="en-US" sz="1100" dirty="0" err="1"/>
              <a:t>PostGres</a:t>
            </a:r>
            <a:r>
              <a:rPr lang="en-US" sz="1100" dirty="0"/>
              <a:t> as service)</a:t>
            </a:r>
          </a:p>
          <a:p>
            <a:pPr marL="171450" indent="-171450" algn="l">
              <a:buFont typeface="Wingdings" panose="05000000000000000000" pitchFamily="2" charset="2"/>
              <a:buChar char="Ø"/>
            </a:pPr>
            <a:r>
              <a:rPr lang="en-US" sz="1100" dirty="0"/>
              <a:t>Python Flask</a:t>
            </a:r>
          </a:p>
          <a:p>
            <a:pPr marL="171450" indent="-171450" algn="l">
              <a:buFont typeface="Wingdings" panose="05000000000000000000" pitchFamily="2" charset="2"/>
              <a:buChar char="Ø"/>
            </a:pPr>
            <a:r>
              <a:rPr lang="en-US" sz="1100" dirty="0"/>
              <a:t>HTML </a:t>
            </a:r>
          </a:p>
          <a:p>
            <a:pPr marL="171450" indent="-171450" algn="l">
              <a:buFont typeface="Wingdings" panose="05000000000000000000" pitchFamily="2" charset="2"/>
              <a:buChar char="Ø"/>
            </a:pPr>
            <a:r>
              <a:rPr lang="en-US" sz="1100" dirty="0"/>
              <a:t>JavaScript</a:t>
            </a:r>
          </a:p>
          <a:p>
            <a:pPr marL="171450" indent="-171450" algn="l">
              <a:buFont typeface="Wingdings" panose="05000000000000000000" pitchFamily="2" charset="2"/>
              <a:buChar char="Ø"/>
            </a:pPr>
            <a:r>
              <a:rPr lang="en-US" sz="1100" dirty="0"/>
              <a:t>Cloud Foundry</a:t>
            </a:r>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150401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400" dirty="0"/>
              <a:t>Machine learning in finance may work magic, even though there is no magic behind it (well, maybe just a little bit). Still, the success of machine learning project depends more on building efficient infrastructure, collecting suitable datasets, and applying the right algorithms. The proposed engine can predict the products recommended for a customer based on his historical data. The ease of UI/UX interaction aims in minimizing the user effort and the environment is user friendly with much minimal input from user.</a:t>
            </a:r>
            <a:endParaRPr lang="en-US" sz="1050" dirty="0"/>
          </a:p>
        </p:txBody>
      </p:sp>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467250" y="775078"/>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600" dirty="0"/>
              <a:t>Auto AI Model</a:t>
            </a:r>
          </a:p>
          <a:p>
            <a:pPr algn="l"/>
            <a:br>
              <a:rPr lang="en-US" sz="1400" dirty="0"/>
            </a:br>
            <a:r>
              <a:rPr lang="en-US" sz="1400" dirty="0"/>
              <a:t>Other 3 models were built using AUTO AI</a:t>
            </a:r>
          </a:p>
          <a:p>
            <a:pPr algn="l"/>
            <a:endParaRPr lang="en-US" sz="1400" dirty="0"/>
          </a:p>
          <a:p>
            <a:pPr algn="l"/>
            <a:r>
              <a:rPr lang="en-US" sz="1600" dirty="0"/>
              <a:t>Housing Loan  </a:t>
            </a:r>
            <a:r>
              <a:rPr lang="en-US" sz="1600" dirty="0" err="1"/>
              <a:t>XGBClassifierEstimatorwml</a:t>
            </a:r>
            <a:endParaRPr lang="en-US" sz="1600" dirty="0"/>
          </a:p>
          <a:p>
            <a:pPr algn="l"/>
            <a:r>
              <a:rPr lang="en-US" sz="1600" dirty="0"/>
              <a:t>Credit Card      </a:t>
            </a:r>
            <a:r>
              <a:rPr lang="en-US" sz="1600" dirty="0" err="1"/>
              <a:t>XGBClassifierEstimatorwml</a:t>
            </a:r>
            <a:endParaRPr lang="en-US" sz="1600" dirty="0"/>
          </a:p>
          <a:p>
            <a:pPr algn="l"/>
            <a:r>
              <a:rPr lang="en-US" sz="1600" dirty="0"/>
              <a:t>Vehicle Loan   </a:t>
            </a:r>
            <a:r>
              <a:rPr lang="en-US" sz="1600" dirty="0" err="1"/>
              <a:t>ExtraTreesClassifierEstimatorwml</a:t>
            </a:r>
            <a:endParaRPr lang="en-US" sz="1400" dirty="0"/>
          </a:p>
        </p:txBody>
      </p:sp>
    </p:spTree>
    <p:extLst>
      <p:ext uri="{BB962C8B-B14F-4D97-AF65-F5344CB8AC3E}">
        <p14:creationId xmlns:p14="http://schemas.microsoft.com/office/powerpoint/2010/main" val="80142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(if any applicable)</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pic>
        <p:nvPicPr>
          <p:cNvPr id="3" name="Picture 2">
            <a:extLst>
              <a:ext uri="{FF2B5EF4-FFF2-40B4-BE49-F238E27FC236}">
                <a16:creationId xmlns:a16="http://schemas.microsoft.com/office/drawing/2014/main" id="{D56C79FF-057C-4B2E-854A-9BAD64EA578B}"/>
              </a:ext>
            </a:extLst>
          </p:cNvPr>
          <p:cNvPicPr>
            <a:picLocks noChangeAspect="1"/>
          </p:cNvPicPr>
          <p:nvPr/>
        </p:nvPicPr>
        <p:blipFill>
          <a:blip r:embed="rId2"/>
          <a:stretch>
            <a:fillRect/>
          </a:stretch>
        </p:blipFill>
        <p:spPr>
          <a:xfrm>
            <a:off x="551093" y="680485"/>
            <a:ext cx="8049980" cy="3954142"/>
          </a:xfrm>
          <a:prstGeom prst="rect">
            <a:avLst/>
          </a:prstGeom>
        </p:spPr>
      </p:pic>
    </p:spTree>
    <p:extLst>
      <p:ext uri="{BB962C8B-B14F-4D97-AF65-F5344CB8AC3E}">
        <p14:creationId xmlns:p14="http://schemas.microsoft.com/office/powerpoint/2010/main" val="2442003819"/>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customXml/itemProps2.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11748</TotalTime>
  <Words>469</Words>
  <Application>Microsoft Office PowerPoint</Application>
  <PresentationFormat>On-screen Show (16:9)</PresentationFormat>
  <Paragraphs>87</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Bodoni MT Black</vt:lpstr>
      <vt:lpstr>Calibri</vt:lpstr>
      <vt:lpstr>Calibri Light</vt:lpstr>
      <vt:lpstr>Castellar</vt:lpstr>
      <vt:lpstr>Courier New</vt:lpstr>
      <vt:lpstr>Wingdings</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sam prasanna</cp:lastModifiedBy>
  <cp:revision>410</cp:revision>
  <cp:lastPrinted>2015-11-28T12:28:20Z</cp:lastPrinted>
  <dcterms:created xsi:type="dcterms:W3CDTF">2018-05-11T06:04:00Z</dcterms:created>
  <dcterms:modified xsi:type="dcterms:W3CDTF">2020-09-08T10:16:23Z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