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7A60-A51B-A0B0-8823-C9F1557ACF41}"/>
              </a:ext>
            </a:extLst>
          </p:cNvPr>
          <p:cNvSpPr>
            <a:spLocks noGrp="1"/>
          </p:cNvSpPr>
          <p:nvPr>
            <p:ph type="ctrTitle"/>
          </p:nvPr>
        </p:nvSpPr>
        <p:spPr/>
        <p:txBody>
          <a:bodyPr/>
          <a:lstStyle/>
          <a:p>
            <a:r>
              <a:rPr lang="en-IN" dirty="0"/>
              <a:t>Artificial intelligence</a:t>
            </a:r>
            <a:endParaRPr lang="en-US" dirty="0"/>
          </a:p>
        </p:txBody>
      </p:sp>
      <p:sp>
        <p:nvSpPr>
          <p:cNvPr id="3" name="Subtitle 2">
            <a:extLst>
              <a:ext uri="{FF2B5EF4-FFF2-40B4-BE49-F238E27FC236}">
                <a16:creationId xmlns:a16="http://schemas.microsoft.com/office/drawing/2014/main" id="{05878EFA-E3BC-61ED-62EE-713F2F89D060}"/>
              </a:ext>
            </a:extLst>
          </p:cNvPr>
          <p:cNvSpPr>
            <a:spLocks noGrp="1"/>
          </p:cNvSpPr>
          <p:nvPr>
            <p:ph type="subTitle" idx="1"/>
          </p:nvPr>
        </p:nvSpPr>
        <p:spPr/>
        <p:txBody>
          <a:bodyPr/>
          <a:lstStyle/>
          <a:p>
            <a:r>
              <a:rPr lang="en-IN" dirty="0"/>
              <a:t>Project SUBMISSION phase 2</a:t>
            </a:r>
            <a:endParaRPr lang="en-US" dirty="0"/>
          </a:p>
        </p:txBody>
      </p:sp>
    </p:spTree>
    <p:extLst>
      <p:ext uri="{BB962C8B-B14F-4D97-AF65-F5344CB8AC3E}">
        <p14:creationId xmlns:p14="http://schemas.microsoft.com/office/powerpoint/2010/main" val="209347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D095-F6A9-265D-6CFB-BEFB8E9174D2}"/>
              </a:ext>
            </a:extLst>
          </p:cNvPr>
          <p:cNvSpPr>
            <a:spLocks noGrp="1"/>
          </p:cNvSpPr>
          <p:nvPr>
            <p:ph type="title"/>
          </p:nvPr>
        </p:nvSpPr>
        <p:spPr/>
        <p:txBody>
          <a:bodyPr/>
          <a:lstStyle/>
          <a:p>
            <a:r>
              <a:rPr lang="en-IN" dirty="0"/>
              <a:t>Market Basket Analysis</a:t>
            </a:r>
            <a:endParaRPr lang="en-US" dirty="0"/>
          </a:p>
        </p:txBody>
      </p:sp>
      <p:sp>
        <p:nvSpPr>
          <p:cNvPr id="3" name="Content Placeholder 2">
            <a:extLst>
              <a:ext uri="{FF2B5EF4-FFF2-40B4-BE49-F238E27FC236}">
                <a16:creationId xmlns:a16="http://schemas.microsoft.com/office/drawing/2014/main" id="{793B4B59-6E7C-F688-76D4-5D7338B2FFBA}"/>
              </a:ext>
            </a:extLst>
          </p:cNvPr>
          <p:cNvSpPr>
            <a:spLocks noGrp="1"/>
          </p:cNvSpPr>
          <p:nvPr>
            <p:ph idx="1"/>
          </p:nvPr>
        </p:nvSpPr>
        <p:spPr/>
        <p:txBody>
          <a:bodyPr/>
          <a:lstStyle/>
          <a:p>
            <a:r>
              <a:rPr lang="en-IN" dirty="0"/>
              <a:t>INTRO :</a:t>
            </a:r>
          </a:p>
          <a:p>
            <a:pPr lvl="1">
              <a:buFont typeface="+mj-lt"/>
              <a:buAutoNum type="arabicPeriod"/>
            </a:pPr>
            <a:r>
              <a:rPr lang="en-IN" b="1" dirty="0"/>
              <a:t>Address challenges like handling large datasets, ensuring data privacy, and interpreting complex association rules.
Discuss considerations such as choosing appropriate algorithms and tools based on the size and nature of the dataset.</a:t>
            </a:r>
          </a:p>
          <a:p>
            <a:pPr marL="800100" lvl="1" indent="-342900">
              <a:buFont typeface="+mj-lt"/>
              <a:buAutoNum type="arabicPeriod"/>
            </a:pPr>
            <a:r>
              <a:rPr lang="en-IN" b="1" i="0" dirty="0">
                <a:solidFill>
                  <a:schemeClr val="tx1"/>
                </a:solidFill>
                <a:effectLst/>
                <a:latin typeface="Söhne"/>
              </a:rPr>
              <a:t>Briefly explain the process of data collection, emphasizing the importance of clean and relevant transaction data.</a:t>
            </a:r>
          </a:p>
          <a:p>
            <a:pPr marL="800100" lvl="1" indent="-342900">
              <a:buFont typeface="+mj-lt"/>
              <a:buAutoNum type="arabicPeriod"/>
            </a:pPr>
            <a:r>
              <a:rPr lang="en-IN" b="1" i="0" dirty="0">
                <a:solidFill>
                  <a:schemeClr val="tx1"/>
                </a:solidFill>
                <a:effectLst/>
                <a:latin typeface="Söhne"/>
              </a:rPr>
              <a:t>Discuss data </a:t>
            </a:r>
            <a:r>
              <a:rPr lang="en-IN" b="1" i="0" dirty="0" err="1">
                <a:solidFill>
                  <a:schemeClr val="tx1"/>
                </a:solidFill>
                <a:effectLst/>
                <a:latin typeface="Söhne"/>
              </a:rPr>
              <a:t>preprocessing</a:t>
            </a:r>
            <a:r>
              <a:rPr lang="en-IN" b="1" i="0" dirty="0">
                <a:solidFill>
                  <a:schemeClr val="tx1"/>
                </a:solidFill>
                <a:effectLst/>
                <a:latin typeface="Söhne"/>
              </a:rPr>
              <a:t> techniques, including data cleaning and transformation, to prepare the data for analysis.</a:t>
            </a:r>
          </a:p>
        </p:txBody>
      </p:sp>
    </p:spTree>
    <p:extLst>
      <p:ext uri="{BB962C8B-B14F-4D97-AF65-F5344CB8AC3E}">
        <p14:creationId xmlns:p14="http://schemas.microsoft.com/office/powerpoint/2010/main" val="95534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9CE78-38FB-4246-0CA6-C4FB886E1A10}"/>
              </a:ext>
            </a:extLst>
          </p:cNvPr>
          <p:cNvSpPr txBox="1"/>
          <p:nvPr/>
        </p:nvSpPr>
        <p:spPr>
          <a:xfrm>
            <a:off x="5180790" y="250352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26C3A496-DF23-B97D-F97F-084E62C026AA}"/>
              </a:ext>
            </a:extLst>
          </p:cNvPr>
          <p:cNvSpPr txBox="1"/>
          <p:nvPr/>
        </p:nvSpPr>
        <p:spPr>
          <a:xfrm>
            <a:off x="5180790" y="2503520"/>
            <a:ext cx="1828800" cy="1828800"/>
          </a:xfrm>
          <a:prstGeom prst="rect">
            <a:avLst/>
          </a:prstGeom>
          <a:noFill/>
        </p:spPr>
        <p:txBody>
          <a:bodyPr wrap="square" rtlCol="0">
            <a:spAutoFit/>
          </a:bodyPr>
          <a:lstStyle/>
          <a:p>
            <a:pPr algn="l"/>
            <a:endParaRPr lang="en-US" dirty="0"/>
          </a:p>
        </p:txBody>
      </p:sp>
      <p:sp>
        <p:nvSpPr>
          <p:cNvPr id="5" name="Title 4">
            <a:extLst>
              <a:ext uri="{FF2B5EF4-FFF2-40B4-BE49-F238E27FC236}">
                <a16:creationId xmlns:a16="http://schemas.microsoft.com/office/drawing/2014/main" id="{C12BD786-D67E-EE00-A0FC-21CFE7134954}"/>
              </a:ext>
            </a:extLst>
          </p:cNvPr>
          <p:cNvSpPr>
            <a:spLocks noGrp="1"/>
          </p:cNvSpPr>
          <p:nvPr>
            <p:ph type="title"/>
          </p:nvPr>
        </p:nvSpPr>
        <p:spPr>
          <a:xfrm>
            <a:off x="1154954" y="973668"/>
            <a:ext cx="10294776" cy="434782"/>
          </a:xfrm>
        </p:spPr>
        <p:txBody>
          <a:bodyPr/>
          <a:lstStyle/>
          <a:p>
            <a:r>
              <a:rPr lang="en-IN" dirty="0"/>
              <a:t>Market Basket Optimization System: Revolutionizing Retail and E-commerce</a:t>
            </a:r>
            <a:endParaRPr lang="en-US" dirty="0"/>
          </a:p>
        </p:txBody>
      </p:sp>
      <p:sp>
        <p:nvSpPr>
          <p:cNvPr id="7" name="TextBox 6">
            <a:extLst>
              <a:ext uri="{FF2B5EF4-FFF2-40B4-BE49-F238E27FC236}">
                <a16:creationId xmlns:a16="http://schemas.microsoft.com/office/drawing/2014/main" id="{375196EE-6204-75CA-543D-6B46DD00DCC9}"/>
              </a:ext>
            </a:extLst>
          </p:cNvPr>
          <p:cNvSpPr txBox="1"/>
          <p:nvPr/>
        </p:nvSpPr>
        <p:spPr>
          <a:xfrm>
            <a:off x="1069289" y="2828835"/>
            <a:ext cx="6095190" cy="1200329"/>
          </a:xfrm>
          <a:prstGeom prst="rect">
            <a:avLst/>
          </a:prstGeom>
          <a:noFill/>
        </p:spPr>
        <p:txBody>
          <a:bodyPr wrap="square">
            <a:spAutoFit/>
          </a:bodyPr>
          <a:lstStyle/>
          <a:p>
            <a:pPr algn="l"/>
            <a:r>
              <a:rPr lang="en-IN" b="1" i="0" dirty="0">
                <a:solidFill>
                  <a:srgbClr val="374151"/>
                </a:solidFill>
                <a:effectLst/>
                <a:latin typeface="Söhne"/>
              </a:rPr>
              <a:t>Key Features and Components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Predictive Analytics Engine</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Personalized Recommendations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Dynamic Pricing Strategy</a:t>
            </a:r>
            <a:endParaRPr lang="en-IN" b="0" i="0" dirty="0">
              <a:solidFill>
                <a:srgbClr val="374151"/>
              </a:solidFill>
              <a:effectLst/>
              <a:latin typeface="Söhne"/>
            </a:endParaRPr>
          </a:p>
        </p:txBody>
      </p:sp>
      <p:sp>
        <p:nvSpPr>
          <p:cNvPr id="9" name="TextBox 8">
            <a:extLst>
              <a:ext uri="{FF2B5EF4-FFF2-40B4-BE49-F238E27FC236}">
                <a16:creationId xmlns:a16="http://schemas.microsoft.com/office/drawing/2014/main" id="{031F6ABE-F46A-6D79-E1EF-9148C3F9C8C1}"/>
              </a:ext>
            </a:extLst>
          </p:cNvPr>
          <p:cNvSpPr txBox="1"/>
          <p:nvPr/>
        </p:nvSpPr>
        <p:spPr>
          <a:xfrm>
            <a:off x="914400" y="4504060"/>
            <a:ext cx="6095190" cy="923330"/>
          </a:xfrm>
          <a:prstGeom prst="rect">
            <a:avLst/>
          </a:prstGeom>
          <a:noFill/>
        </p:spPr>
        <p:txBody>
          <a:bodyPr wrap="square">
            <a:spAutoFit/>
          </a:bodyPr>
          <a:lstStyle/>
          <a:p>
            <a:pPr algn="l"/>
            <a:r>
              <a:rPr lang="en-IN" b="1" i="0" dirty="0">
                <a:solidFill>
                  <a:srgbClr val="374151"/>
                </a:solidFill>
                <a:effectLst/>
                <a:latin typeface="Söhne"/>
              </a:rPr>
              <a:t>Predictive Analytics Engine</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Machine Learning Algorithms for Purchase </a:t>
            </a:r>
            <a:r>
              <a:rPr lang="en-IN" b="0" i="1" dirty="0" err="1">
                <a:solidFill>
                  <a:srgbClr val="374151"/>
                </a:solidFill>
                <a:effectLst/>
                <a:latin typeface="Söhne"/>
              </a:rPr>
              <a:t>Behavior</a:t>
            </a:r>
            <a:r>
              <a:rPr lang="en-IN" b="0" i="1" dirty="0">
                <a:solidFill>
                  <a:srgbClr val="374151"/>
                </a:solidFill>
                <a:effectLst/>
                <a:latin typeface="Söhne"/>
              </a:rPr>
              <a:t> Prediction</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Advanced Algorithms: Random Forest, Neural Networks</a:t>
            </a:r>
            <a:endParaRPr lang="en-IN" b="0" i="0" dirty="0">
              <a:solidFill>
                <a:srgbClr val="374151"/>
              </a:solidFill>
              <a:effectLst/>
              <a:latin typeface="Söhne"/>
            </a:endParaRPr>
          </a:p>
        </p:txBody>
      </p:sp>
      <p:sp>
        <p:nvSpPr>
          <p:cNvPr id="11" name="TextBox 10">
            <a:extLst>
              <a:ext uri="{FF2B5EF4-FFF2-40B4-BE49-F238E27FC236}">
                <a16:creationId xmlns:a16="http://schemas.microsoft.com/office/drawing/2014/main" id="{D6D4E3E8-83E9-FD2D-BF0A-FCE4625C8435}"/>
              </a:ext>
            </a:extLst>
          </p:cNvPr>
          <p:cNvSpPr txBox="1"/>
          <p:nvPr/>
        </p:nvSpPr>
        <p:spPr>
          <a:xfrm>
            <a:off x="4699691" y="2828835"/>
            <a:ext cx="6095190" cy="923330"/>
          </a:xfrm>
          <a:prstGeom prst="rect">
            <a:avLst/>
          </a:prstGeom>
          <a:noFill/>
        </p:spPr>
        <p:txBody>
          <a:bodyPr wrap="square">
            <a:spAutoFit/>
          </a:bodyPr>
          <a:lstStyle/>
          <a:p>
            <a:pPr algn="l"/>
            <a:r>
              <a:rPr lang="en-IN" b="1" i="0" dirty="0">
                <a:solidFill>
                  <a:srgbClr val="374151"/>
                </a:solidFill>
                <a:effectLst/>
                <a:latin typeface="Söhne"/>
              </a:rPr>
              <a:t>Personalized Recommendations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Collaborative Filtering and Content-Based Recommendation Systems</a:t>
            </a:r>
            <a:endParaRPr lang="en-IN" b="0" i="0" dirty="0">
              <a:solidFill>
                <a:srgbClr val="374151"/>
              </a:solidFill>
              <a:effectLst/>
              <a:latin typeface="Söhne"/>
            </a:endParaRPr>
          </a:p>
        </p:txBody>
      </p:sp>
    </p:spTree>
    <p:extLst>
      <p:ext uri="{BB962C8B-B14F-4D97-AF65-F5344CB8AC3E}">
        <p14:creationId xmlns:p14="http://schemas.microsoft.com/office/powerpoint/2010/main" val="21095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95A9-9FAE-12C5-EB6B-17B12F4CEB5F}"/>
              </a:ext>
            </a:extLst>
          </p:cNvPr>
          <p:cNvSpPr>
            <a:spLocks noGrp="1"/>
          </p:cNvSpPr>
          <p:nvPr>
            <p:ph type="title"/>
          </p:nvPr>
        </p:nvSpPr>
        <p:spPr/>
        <p:txBody>
          <a:bodyPr/>
          <a:lstStyle/>
          <a:p>
            <a:r>
              <a:rPr lang="en-IN" b="1" i="0">
                <a:effectLst/>
                <a:latin typeface="Söhne"/>
              </a:rPr>
              <a:t>Real-time Dashboard and Insights</a:t>
            </a:r>
            <a:endParaRPr lang="en-US" dirty="0"/>
          </a:p>
        </p:txBody>
      </p:sp>
      <p:sp>
        <p:nvSpPr>
          <p:cNvPr id="8" name="TextBox 7">
            <a:extLst>
              <a:ext uri="{FF2B5EF4-FFF2-40B4-BE49-F238E27FC236}">
                <a16:creationId xmlns:a16="http://schemas.microsoft.com/office/drawing/2014/main" id="{F1B5140A-1FED-FF7D-465F-3C8786116F35}"/>
              </a:ext>
            </a:extLst>
          </p:cNvPr>
          <p:cNvSpPr txBox="1"/>
          <p:nvPr/>
        </p:nvSpPr>
        <p:spPr>
          <a:xfrm>
            <a:off x="1154954" y="2663790"/>
            <a:ext cx="10161216" cy="646331"/>
          </a:xfrm>
          <a:prstGeom prst="rect">
            <a:avLst/>
          </a:prstGeom>
          <a:noFill/>
        </p:spPr>
        <p:txBody>
          <a:bodyPr wrap="square">
            <a:spAutoFit/>
          </a:bodyPr>
          <a:lstStyle/>
          <a:p>
            <a:pPr algn="l">
              <a:buFont typeface="Arial" panose="020B0604020202020204" pitchFamily="34" charset="0"/>
              <a:buChar char="•"/>
            </a:pPr>
            <a:r>
              <a:rPr lang="en-IN" b="0" i="1" dirty="0">
                <a:solidFill>
                  <a:srgbClr val="374151"/>
                </a:solidFill>
                <a:effectLst/>
                <a:latin typeface="Söhne"/>
              </a:rPr>
              <a:t>Intuitive Visualization of Sales Data, Customer </a:t>
            </a:r>
            <a:r>
              <a:rPr lang="en-IN" b="0" i="1" dirty="0" err="1">
                <a:solidFill>
                  <a:srgbClr val="374151"/>
                </a:solidFill>
                <a:effectLst/>
                <a:latin typeface="Söhne"/>
              </a:rPr>
              <a:t>Behavior</a:t>
            </a:r>
            <a:r>
              <a:rPr lang="en-IN" b="0" i="1" dirty="0">
                <a:solidFill>
                  <a:srgbClr val="374151"/>
                </a:solidFill>
                <a:effectLst/>
                <a:latin typeface="Söhne"/>
              </a:rPr>
              <a:t>, and Inventory Levels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Actionable Insights for Businesses</a:t>
            </a:r>
            <a:endParaRPr lang="en-IN" b="0" i="0" dirty="0">
              <a:solidFill>
                <a:srgbClr val="374151"/>
              </a:solidFill>
              <a:effectLst/>
              <a:latin typeface="Söhne"/>
            </a:endParaRPr>
          </a:p>
        </p:txBody>
      </p:sp>
      <p:sp>
        <p:nvSpPr>
          <p:cNvPr id="12" name="TextBox 11">
            <a:extLst>
              <a:ext uri="{FF2B5EF4-FFF2-40B4-BE49-F238E27FC236}">
                <a16:creationId xmlns:a16="http://schemas.microsoft.com/office/drawing/2014/main" id="{C1EA40D4-8A85-D4CB-7696-FF699947EA48}"/>
              </a:ext>
            </a:extLst>
          </p:cNvPr>
          <p:cNvSpPr txBox="1"/>
          <p:nvPr/>
        </p:nvSpPr>
        <p:spPr>
          <a:xfrm>
            <a:off x="1154953" y="3831614"/>
            <a:ext cx="9323431" cy="923330"/>
          </a:xfrm>
          <a:prstGeom prst="rect">
            <a:avLst/>
          </a:prstGeom>
          <a:noFill/>
        </p:spPr>
        <p:txBody>
          <a:bodyPr wrap="square">
            <a:spAutoFit/>
          </a:bodyPr>
          <a:lstStyle/>
          <a:p>
            <a:pPr algn="l"/>
            <a:r>
              <a:rPr lang="en-IN" b="1" i="0" dirty="0">
                <a:solidFill>
                  <a:srgbClr val="374151"/>
                </a:solidFill>
                <a:effectLst/>
                <a:latin typeface="Söhne"/>
              </a:rPr>
              <a:t>Integration with </a:t>
            </a:r>
            <a:r>
              <a:rPr lang="en-IN" b="1" i="0" dirty="0" err="1">
                <a:solidFill>
                  <a:srgbClr val="374151"/>
                </a:solidFill>
                <a:effectLst/>
                <a:latin typeface="Söhne"/>
              </a:rPr>
              <a:t>IoT</a:t>
            </a:r>
            <a:r>
              <a:rPr lang="en-IN" b="1" i="0" dirty="0">
                <a:solidFill>
                  <a:srgbClr val="374151"/>
                </a:solidFill>
                <a:effectLst/>
                <a:latin typeface="Söhne"/>
              </a:rPr>
              <a:t> Devices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Real-time Inventory Tracking with Smart Shelves and RFID Tags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Enhancing Predictive Analytics and Supply Chain Management</a:t>
            </a:r>
            <a:endParaRPr lang="en-IN" b="0" i="0" dirty="0">
              <a:solidFill>
                <a:srgbClr val="374151"/>
              </a:solidFill>
              <a:effectLst/>
              <a:latin typeface="Söhne"/>
            </a:endParaRPr>
          </a:p>
        </p:txBody>
      </p:sp>
      <p:sp>
        <p:nvSpPr>
          <p:cNvPr id="14" name="TextBox 13">
            <a:extLst>
              <a:ext uri="{FF2B5EF4-FFF2-40B4-BE49-F238E27FC236}">
                <a16:creationId xmlns:a16="http://schemas.microsoft.com/office/drawing/2014/main" id="{D0A60F79-9C76-0EF9-7B68-655F956DE18C}"/>
              </a:ext>
            </a:extLst>
          </p:cNvPr>
          <p:cNvSpPr txBox="1"/>
          <p:nvPr/>
        </p:nvSpPr>
        <p:spPr>
          <a:xfrm>
            <a:off x="1154953" y="5123637"/>
            <a:ext cx="6095190" cy="1200329"/>
          </a:xfrm>
          <a:prstGeom prst="rect">
            <a:avLst/>
          </a:prstGeom>
          <a:noFill/>
        </p:spPr>
        <p:txBody>
          <a:bodyPr wrap="square">
            <a:spAutoFit/>
          </a:bodyPr>
          <a:lstStyle/>
          <a:p>
            <a:pPr algn="l"/>
            <a:r>
              <a:rPr lang="en-IN" b="1" i="0" dirty="0">
                <a:solidFill>
                  <a:srgbClr val="374151"/>
                </a:solidFill>
                <a:effectLst/>
                <a:latin typeface="Söhne"/>
              </a:rPr>
              <a:t>Real-time Dashboard and Insights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Intuitive Visualization of Sales Data, Customer </a:t>
            </a:r>
            <a:r>
              <a:rPr lang="en-IN" b="0" i="1" dirty="0" err="1">
                <a:solidFill>
                  <a:srgbClr val="374151"/>
                </a:solidFill>
                <a:effectLst/>
                <a:latin typeface="Söhne"/>
              </a:rPr>
              <a:t>Behavior</a:t>
            </a:r>
            <a:r>
              <a:rPr lang="en-IN" b="0" i="1" dirty="0">
                <a:solidFill>
                  <a:srgbClr val="374151"/>
                </a:solidFill>
                <a:effectLst/>
                <a:latin typeface="Söhne"/>
              </a:rPr>
              <a:t>, and Inventory Levels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Actionable Insights for Businesses</a:t>
            </a:r>
            <a:endParaRPr lang="en-IN" b="0" i="0" dirty="0">
              <a:solidFill>
                <a:srgbClr val="374151"/>
              </a:solidFill>
              <a:effectLst/>
              <a:latin typeface="Söhne"/>
            </a:endParaRPr>
          </a:p>
        </p:txBody>
      </p:sp>
    </p:spTree>
    <p:extLst>
      <p:ext uri="{BB962C8B-B14F-4D97-AF65-F5344CB8AC3E}">
        <p14:creationId xmlns:p14="http://schemas.microsoft.com/office/powerpoint/2010/main" val="20981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93F7CB-1574-8073-10AD-D850A9D7DB3C}"/>
              </a:ext>
            </a:extLst>
          </p:cNvPr>
          <p:cNvSpPr>
            <a:spLocks noGrp="1"/>
          </p:cNvSpPr>
          <p:nvPr>
            <p:ph type="title"/>
          </p:nvPr>
        </p:nvSpPr>
        <p:spPr/>
        <p:txBody>
          <a:bodyPr/>
          <a:lstStyle/>
          <a:p>
            <a:r>
              <a:rPr lang="en-IN" dirty="0"/>
              <a:t>Expected Outcomes</a:t>
            </a:r>
            <a:endParaRPr lang="en-US" dirty="0"/>
          </a:p>
        </p:txBody>
      </p:sp>
      <p:sp>
        <p:nvSpPr>
          <p:cNvPr id="7" name="Content Placeholder 6">
            <a:extLst>
              <a:ext uri="{FF2B5EF4-FFF2-40B4-BE49-F238E27FC236}">
                <a16:creationId xmlns:a16="http://schemas.microsoft.com/office/drawing/2014/main" id="{D5850030-B779-1A98-FEAD-73AEB29693BF}"/>
              </a:ext>
            </a:extLst>
          </p:cNvPr>
          <p:cNvSpPr>
            <a:spLocks noGrp="1"/>
          </p:cNvSpPr>
          <p:nvPr>
            <p:ph idx="1"/>
          </p:nvPr>
        </p:nvSpPr>
        <p:spPr>
          <a:xfrm>
            <a:off x="2247718" y="2468031"/>
            <a:ext cx="8825659" cy="3416300"/>
          </a:xfrm>
        </p:spPr>
        <p:txBody>
          <a:bodyPr/>
          <a:lstStyle/>
          <a:p>
            <a:r>
              <a:rPr lang="en-IN" dirty="0"/>
              <a:t>Increased Sales and Higher Conversion Rates
Improved Customer Satisfaction and Retention
Optimized Inventory Management and Cost Savings
Data-Driven Decision Making and Strategic Planning
Competitive Advantage in the Market</a:t>
            </a:r>
            <a:endParaRPr lang="en-US" dirty="0"/>
          </a:p>
        </p:txBody>
      </p:sp>
      <p:sp>
        <p:nvSpPr>
          <p:cNvPr id="9" name="TextBox 8">
            <a:extLst>
              <a:ext uri="{FF2B5EF4-FFF2-40B4-BE49-F238E27FC236}">
                <a16:creationId xmlns:a16="http://schemas.microsoft.com/office/drawing/2014/main" id="{7B0DDF55-528B-6362-F516-64FE75D7C1EE}"/>
              </a:ext>
            </a:extLst>
          </p:cNvPr>
          <p:cNvSpPr txBox="1"/>
          <p:nvPr/>
        </p:nvSpPr>
        <p:spPr>
          <a:xfrm>
            <a:off x="2380605" y="4961001"/>
            <a:ext cx="7697100" cy="923330"/>
          </a:xfrm>
          <a:prstGeom prst="rect">
            <a:avLst/>
          </a:prstGeom>
          <a:noFill/>
        </p:spPr>
        <p:txBody>
          <a:bodyPr wrap="square">
            <a:spAutoFit/>
          </a:bodyPr>
          <a:lstStyle/>
          <a:p>
            <a:pPr algn="l"/>
            <a:r>
              <a:rPr lang="en-IN" b="1" i="0" dirty="0">
                <a:solidFill>
                  <a:srgbClr val="374151"/>
                </a:solidFill>
                <a:effectLst/>
                <a:latin typeface="Söhne"/>
              </a:rPr>
              <a:t>Conclusion</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Recap of Key Points</a:t>
            </a:r>
            <a:endParaRPr lang="en-IN" b="0" i="0" dirty="0">
              <a:solidFill>
                <a:srgbClr val="374151"/>
              </a:solidFill>
              <a:effectLst/>
              <a:latin typeface="Söhne"/>
            </a:endParaRPr>
          </a:p>
          <a:p>
            <a:pPr algn="l">
              <a:buFont typeface="Arial" panose="020B0604020202020204" pitchFamily="34" charset="0"/>
              <a:buChar char="•"/>
            </a:pPr>
            <a:r>
              <a:rPr lang="en-IN" b="0" i="1" dirty="0">
                <a:solidFill>
                  <a:srgbClr val="374151"/>
                </a:solidFill>
                <a:effectLst/>
                <a:latin typeface="Söhne"/>
              </a:rPr>
              <a:t>Impact of Market Basket Optimization System in Retail and E-commerce</a:t>
            </a:r>
            <a:endParaRPr lang="en-IN" b="0" i="0" dirty="0">
              <a:solidFill>
                <a:srgbClr val="374151"/>
              </a:solidFill>
              <a:effectLst/>
              <a:latin typeface="Söhne"/>
            </a:endParaRPr>
          </a:p>
        </p:txBody>
      </p:sp>
    </p:spTree>
    <p:extLst>
      <p:ext uri="{BB962C8B-B14F-4D97-AF65-F5344CB8AC3E}">
        <p14:creationId xmlns:p14="http://schemas.microsoft.com/office/powerpoint/2010/main" val="2798746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 Boardroom</vt:lpstr>
      <vt:lpstr>Artificial intelligence</vt:lpstr>
      <vt:lpstr>Market Basket Analysis</vt:lpstr>
      <vt:lpstr>Market Basket Optimization System: Revolutionizing Retail and E-commerce</vt:lpstr>
      <vt:lpstr>Real-time Dashboard and Insights</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Guest User</dc:creator>
  <cp:lastModifiedBy>chinraman.v@gmail.com</cp:lastModifiedBy>
  <cp:revision>4</cp:revision>
  <dcterms:created xsi:type="dcterms:W3CDTF">2023-10-19T04:55:34Z</dcterms:created>
  <dcterms:modified xsi:type="dcterms:W3CDTF">2023-10-26T05:31:19Z</dcterms:modified>
</cp:coreProperties>
</file>