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9" r:id="rId3"/>
    <p:sldId id="267" r:id="rId4"/>
    <p:sldId id="257" r:id="rId5"/>
    <p:sldId id="284" r:id="rId6"/>
    <p:sldId id="260" r:id="rId7"/>
    <p:sldId id="261" r:id="rId8"/>
    <p:sldId id="286" r:id="rId9"/>
    <p:sldId id="282" r:id="rId10"/>
    <p:sldId id="287" r:id="rId11"/>
    <p:sldId id="289" r:id="rId12"/>
    <p:sldId id="290" r:id="rId13"/>
    <p:sldId id="291" r:id="rId14"/>
    <p:sldId id="272"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681"/>
  </p:normalViewPr>
  <p:slideViewPr>
    <p:cSldViewPr snapToGrid="0" snapToObjects="1" showGuides="1">
      <p:cViewPr varScale="1">
        <p:scale>
          <a:sx n="85" d="100"/>
          <a:sy n="85" d="100"/>
        </p:scale>
        <p:origin x="101" y="53"/>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8/13/2021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meliss85@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53961" y="1593764"/>
            <a:ext cx="11611897" cy="2985433"/>
          </a:xfrm>
          <a:prstGeom prst="rect">
            <a:avLst/>
          </a:prstGeom>
          <a:solidFill>
            <a:schemeClr val="bg2">
              <a:lumMod val="25000"/>
            </a:schemeClr>
          </a:solidFill>
        </p:spPr>
        <p:txBody>
          <a:bodyPr wrap="square" rtlCol="0">
            <a:spAutoFit/>
          </a:bodyPr>
          <a:lstStyle/>
          <a:p>
            <a:r>
              <a:rPr lang="en-US" sz="5400" b="0" i="0" dirty="0">
                <a:solidFill>
                  <a:srgbClr val="FF6600"/>
                </a:solidFill>
                <a:effectLst/>
                <a:latin typeface="Lato Extended"/>
              </a:rPr>
              <a:t>Healthcare</a:t>
            </a:r>
          </a:p>
          <a:p>
            <a:r>
              <a:rPr lang="en-US" sz="5400" b="0" i="0" dirty="0">
                <a:solidFill>
                  <a:srgbClr val="FF6600"/>
                </a:solidFill>
                <a:effectLst/>
                <a:latin typeface="Lato Extended"/>
              </a:rPr>
              <a:t>Persistency of a drug</a:t>
            </a:r>
          </a:p>
          <a:p>
            <a:r>
              <a:rPr lang="en-US" sz="4000" dirty="0">
                <a:solidFill>
                  <a:schemeClr val="accent4">
                    <a:lumMod val="40000"/>
                    <a:lumOff val="60000"/>
                  </a:schemeClr>
                </a:solidFill>
              </a:rPr>
              <a:t>Data Science project</a:t>
            </a:r>
          </a:p>
          <a:p>
            <a:endParaRPr lang="en-US" sz="4000" dirty="0"/>
          </a:p>
        </p:txBody>
      </p:sp>
      <p:sp>
        <p:nvSpPr>
          <p:cNvPr id="2" name="TextBox 1">
            <a:extLst>
              <a:ext uri="{FF2B5EF4-FFF2-40B4-BE49-F238E27FC236}">
                <a16:creationId xmlns:a16="http://schemas.microsoft.com/office/drawing/2014/main" id="{AE3A9153-17E2-4F76-946A-51EA0A8FAEFE}"/>
              </a:ext>
            </a:extLst>
          </p:cNvPr>
          <p:cNvSpPr txBox="1"/>
          <p:nvPr/>
        </p:nvSpPr>
        <p:spPr>
          <a:xfrm>
            <a:off x="1801090" y="5726685"/>
            <a:ext cx="9868012" cy="584775"/>
          </a:xfrm>
          <a:prstGeom prst="rect">
            <a:avLst/>
          </a:prstGeom>
          <a:noFill/>
        </p:spPr>
        <p:txBody>
          <a:bodyPr wrap="square" rtlCol="0">
            <a:spAutoFit/>
          </a:bodyPr>
          <a:lstStyle/>
          <a:p>
            <a:pPr algn="r"/>
            <a:r>
              <a:rPr lang="en-US" sz="3200" dirty="0">
                <a:solidFill>
                  <a:schemeClr val="bg2">
                    <a:lumMod val="75000"/>
                  </a:schemeClr>
                </a:solidFill>
              </a:rPr>
              <a:t>August 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4400" b="1" i="0" dirty="0" err="1">
                <a:solidFill>
                  <a:schemeClr val="accent2"/>
                </a:solidFill>
                <a:effectLst/>
              </a:rPr>
              <a:t>Hypotethis</a:t>
            </a:r>
            <a:r>
              <a:rPr lang="en-US" sz="4400" b="1" i="0" dirty="0">
                <a:solidFill>
                  <a:schemeClr val="accent2"/>
                </a:solidFill>
                <a:effectLst/>
              </a:rPr>
              <a:t> </a:t>
            </a:r>
            <a:r>
              <a:rPr lang="en-US" sz="4400" b="1" dirty="0">
                <a:solidFill>
                  <a:schemeClr val="accent2"/>
                </a:solidFill>
              </a:rPr>
              <a:t>&amp; </a:t>
            </a:r>
            <a:r>
              <a:rPr lang="en-US" sz="4400" b="1" i="0" dirty="0">
                <a:solidFill>
                  <a:schemeClr val="accent2"/>
                </a:solidFill>
                <a:effectLst/>
              </a:rPr>
              <a:t>Data Visualization</a:t>
            </a:r>
          </a:p>
        </p:txBody>
      </p:sp>
      <p:sp>
        <p:nvSpPr>
          <p:cNvPr id="9" name="TextBox 8">
            <a:extLst>
              <a:ext uri="{FF2B5EF4-FFF2-40B4-BE49-F238E27FC236}">
                <a16:creationId xmlns:a16="http://schemas.microsoft.com/office/drawing/2014/main" id="{A8FD0778-BB21-448C-97B1-A0F6AC0C1E1B}"/>
              </a:ext>
            </a:extLst>
          </p:cNvPr>
          <p:cNvSpPr txBox="1"/>
          <p:nvPr/>
        </p:nvSpPr>
        <p:spPr>
          <a:xfrm>
            <a:off x="1096416" y="1794916"/>
            <a:ext cx="6101442" cy="369332"/>
          </a:xfrm>
          <a:prstGeom prst="rect">
            <a:avLst/>
          </a:prstGeom>
          <a:noFill/>
        </p:spPr>
        <p:txBody>
          <a:bodyPr wrap="square">
            <a:spAutoFit/>
          </a:bodyPr>
          <a:lstStyle/>
          <a:p>
            <a:r>
              <a:rPr lang="en-US" dirty="0"/>
              <a:t>Gender wise Analysis</a:t>
            </a:r>
          </a:p>
        </p:txBody>
      </p:sp>
      <p:sp>
        <p:nvSpPr>
          <p:cNvPr id="11" name="TextBox 10">
            <a:extLst>
              <a:ext uri="{FF2B5EF4-FFF2-40B4-BE49-F238E27FC236}">
                <a16:creationId xmlns:a16="http://schemas.microsoft.com/office/drawing/2014/main" id="{57E447FD-7361-42A2-8002-F782923AF17F}"/>
              </a:ext>
            </a:extLst>
          </p:cNvPr>
          <p:cNvSpPr txBox="1"/>
          <p:nvPr/>
        </p:nvSpPr>
        <p:spPr>
          <a:xfrm>
            <a:off x="9565340" y="3105834"/>
            <a:ext cx="2393577" cy="1200329"/>
          </a:xfrm>
          <a:prstGeom prst="rect">
            <a:avLst/>
          </a:prstGeom>
          <a:noFill/>
        </p:spPr>
        <p:txBody>
          <a:bodyPr wrap="square">
            <a:spAutoFit/>
          </a:bodyPr>
          <a:lstStyle/>
          <a:p>
            <a:r>
              <a:rPr lang="en-US" dirty="0"/>
              <a:t>As you can see from the graph, a huge imbalance between the genders</a:t>
            </a:r>
          </a:p>
        </p:txBody>
      </p:sp>
      <p:pic>
        <p:nvPicPr>
          <p:cNvPr id="14" name="Picture 13" descr="Chart, bar chart, waterfall chart&#10;&#10;Description automatically generated">
            <a:extLst>
              <a:ext uri="{FF2B5EF4-FFF2-40B4-BE49-F238E27FC236}">
                <a16:creationId xmlns:a16="http://schemas.microsoft.com/office/drawing/2014/main" id="{35B78F19-AD71-420D-807C-D06F37C377DE}"/>
              </a:ext>
            </a:extLst>
          </p:cNvPr>
          <p:cNvPicPr>
            <a:picLocks noChangeAspect="1"/>
          </p:cNvPicPr>
          <p:nvPr/>
        </p:nvPicPr>
        <p:blipFill>
          <a:blip r:embed="rId2"/>
          <a:stretch>
            <a:fillRect/>
          </a:stretch>
        </p:blipFill>
        <p:spPr>
          <a:xfrm>
            <a:off x="527277" y="2575252"/>
            <a:ext cx="8795800" cy="3977368"/>
          </a:xfrm>
          <a:prstGeom prst="rect">
            <a:avLst/>
          </a:prstGeom>
        </p:spPr>
      </p:pic>
    </p:spTree>
    <p:extLst>
      <p:ext uri="{BB962C8B-B14F-4D97-AF65-F5344CB8AC3E}">
        <p14:creationId xmlns:p14="http://schemas.microsoft.com/office/powerpoint/2010/main" val="3230723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1051560" y="586822"/>
            <a:ext cx="3657600" cy="1645920"/>
          </a:xfrm>
        </p:spPr>
        <p:txBody>
          <a:bodyPr vert="horz" lIns="91440" tIns="45720" rIns="91440" bIns="45720" rtlCol="0" anchor="ctr">
            <a:normAutofit/>
          </a:bodyPr>
          <a:lstStyle/>
          <a:p>
            <a:pPr lvl="1">
              <a:lnSpc>
                <a:spcPct val="90000"/>
              </a:lnSpc>
              <a:spcAft>
                <a:spcPts val="600"/>
              </a:spcAft>
            </a:pPr>
            <a:r>
              <a:rPr lang="en-US" sz="2400" b="1" i="0" dirty="0" err="1">
                <a:solidFill>
                  <a:schemeClr val="tx1"/>
                </a:solidFill>
                <a:effectLst/>
              </a:rPr>
              <a:t>Hypotethis</a:t>
            </a:r>
            <a:r>
              <a:rPr lang="en-US" sz="2400" b="1" i="0" dirty="0">
                <a:solidFill>
                  <a:schemeClr val="tx1"/>
                </a:solidFill>
                <a:effectLst/>
              </a:rPr>
              <a:t> </a:t>
            </a:r>
            <a:r>
              <a:rPr lang="en-US" sz="2400" b="1" dirty="0">
                <a:solidFill>
                  <a:schemeClr val="tx1"/>
                </a:solidFill>
              </a:rPr>
              <a:t>&amp; </a:t>
            </a:r>
            <a:r>
              <a:rPr lang="en-US" sz="2400" b="1" i="0" dirty="0">
                <a:solidFill>
                  <a:schemeClr val="tx1"/>
                </a:solidFill>
                <a:effectLst/>
              </a:rPr>
              <a:t>Data Visualization</a:t>
            </a:r>
          </a:p>
        </p:txBody>
      </p:sp>
      <p:sp>
        <p:nvSpPr>
          <p:cNvPr id="26" name="Rectangle 2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hart, bar chart&#10;&#10;Description automatically generated">
            <a:extLst>
              <a:ext uri="{FF2B5EF4-FFF2-40B4-BE49-F238E27FC236}">
                <a16:creationId xmlns:a16="http://schemas.microsoft.com/office/drawing/2014/main" id="{5DE48A26-60E4-427D-A15F-49615A932EC0}"/>
              </a:ext>
            </a:extLst>
          </p:cNvPr>
          <p:cNvPicPr>
            <a:picLocks noChangeAspect="1"/>
          </p:cNvPicPr>
          <p:nvPr/>
        </p:nvPicPr>
        <p:blipFill>
          <a:blip r:embed="rId2"/>
          <a:stretch>
            <a:fillRect/>
          </a:stretch>
        </p:blipFill>
        <p:spPr>
          <a:xfrm>
            <a:off x="557783" y="3203730"/>
            <a:ext cx="5481509" cy="2535197"/>
          </a:xfrm>
          <a:prstGeom prst="rect">
            <a:avLst/>
          </a:prstGeom>
        </p:spPr>
      </p:pic>
      <p:pic>
        <p:nvPicPr>
          <p:cNvPr id="4" name="Picture 3" descr="Chart, bar chart&#10;&#10;Description automatically generated">
            <a:extLst>
              <a:ext uri="{FF2B5EF4-FFF2-40B4-BE49-F238E27FC236}">
                <a16:creationId xmlns:a16="http://schemas.microsoft.com/office/drawing/2014/main" id="{7BB91E74-9648-4B77-8D87-BB5FCAA36763}"/>
              </a:ext>
            </a:extLst>
          </p:cNvPr>
          <p:cNvPicPr>
            <a:picLocks noChangeAspect="1"/>
          </p:cNvPicPr>
          <p:nvPr/>
        </p:nvPicPr>
        <p:blipFill>
          <a:blip r:embed="rId3"/>
          <a:stretch>
            <a:fillRect/>
          </a:stretch>
        </p:blipFill>
        <p:spPr>
          <a:xfrm>
            <a:off x="6198781" y="3311482"/>
            <a:ext cx="5523082" cy="2319693"/>
          </a:xfrm>
          <a:prstGeom prst="rect">
            <a:avLst/>
          </a:prstGeom>
        </p:spPr>
      </p:pic>
    </p:spTree>
    <p:extLst>
      <p:ext uri="{BB962C8B-B14F-4D97-AF65-F5344CB8AC3E}">
        <p14:creationId xmlns:p14="http://schemas.microsoft.com/office/powerpoint/2010/main" val="3933810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4400" b="1" i="0" dirty="0" err="1">
                <a:solidFill>
                  <a:schemeClr val="accent2"/>
                </a:solidFill>
                <a:effectLst/>
              </a:rPr>
              <a:t>Hypotethis</a:t>
            </a:r>
            <a:r>
              <a:rPr lang="en-US" sz="4400" b="1" i="0" dirty="0">
                <a:solidFill>
                  <a:schemeClr val="accent2"/>
                </a:solidFill>
                <a:effectLst/>
              </a:rPr>
              <a:t> </a:t>
            </a:r>
            <a:r>
              <a:rPr lang="en-US" sz="4400" b="1" dirty="0">
                <a:solidFill>
                  <a:schemeClr val="accent2"/>
                </a:solidFill>
              </a:rPr>
              <a:t>&amp; </a:t>
            </a:r>
            <a:r>
              <a:rPr lang="en-US" sz="4400" b="1" i="0" dirty="0">
                <a:solidFill>
                  <a:schemeClr val="accent2"/>
                </a:solidFill>
                <a:effectLst/>
              </a:rPr>
              <a:t>Data Visualization</a:t>
            </a:r>
          </a:p>
        </p:txBody>
      </p:sp>
      <p:pic>
        <p:nvPicPr>
          <p:cNvPr id="4" name="Picture 3" descr="Chart, scatter chart&#10;&#10;Description automatically generated">
            <a:extLst>
              <a:ext uri="{FF2B5EF4-FFF2-40B4-BE49-F238E27FC236}">
                <a16:creationId xmlns:a16="http://schemas.microsoft.com/office/drawing/2014/main" id="{D03B765D-C0CE-4561-8AE6-E3EBB97638F8}"/>
              </a:ext>
            </a:extLst>
          </p:cNvPr>
          <p:cNvPicPr>
            <a:picLocks noChangeAspect="1"/>
          </p:cNvPicPr>
          <p:nvPr/>
        </p:nvPicPr>
        <p:blipFill>
          <a:blip r:embed="rId2"/>
          <a:stretch>
            <a:fillRect/>
          </a:stretch>
        </p:blipFill>
        <p:spPr>
          <a:xfrm>
            <a:off x="1407459" y="2367825"/>
            <a:ext cx="9735670" cy="3876675"/>
          </a:xfrm>
          <a:prstGeom prst="rect">
            <a:avLst/>
          </a:prstGeom>
        </p:spPr>
      </p:pic>
      <p:sp>
        <p:nvSpPr>
          <p:cNvPr id="10" name="TextBox 9">
            <a:extLst>
              <a:ext uri="{FF2B5EF4-FFF2-40B4-BE49-F238E27FC236}">
                <a16:creationId xmlns:a16="http://schemas.microsoft.com/office/drawing/2014/main" id="{F75B032E-4D49-4D99-BEF0-494B8C5CADE2}"/>
              </a:ext>
            </a:extLst>
          </p:cNvPr>
          <p:cNvSpPr txBox="1"/>
          <p:nvPr/>
        </p:nvSpPr>
        <p:spPr>
          <a:xfrm>
            <a:off x="2261347" y="1672383"/>
            <a:ext cx="6100482" cy="369332"/>
          </a:xfrm>
          <a:prstGeom prst="rect">
            <a:avLst/>
          </a:prstGeom>
          <a:noFill/>
        </p:spPr>
        <p:txBody>
          <a:bodyPr wrap="square">
            <a:spAutoFit/>
          </a:bodyPr>
          <a:lstStyle/>
          <a:p>
            <a:r>
              <a:rPr lang="en-US" b="0" i="0" dirty="0">
                <a:solidFill>
                  <a:srgbClr val="4A5950"/>
                </a:solidFill>
                <a:effectLst/>
                <a:latin typeface="Lato Extended"/>
              </a:rPr>
              <a:t>Number of DEXA scans by each region</a:t>
            </a:r>
            <a:endParaRPr lang="en-US" dirty="0"/>
          </a:p>
        </p:txBody>
      </p:sp>
    </p:spTree>
    <p:extLst>
      <p:ext uri="{BB962C8B-B14F-4D97-AF65-F5344CB8AC3E}">
        <p14:creationId xmlns:p14="http://schemas.microsoft.com/office/powerpoint/2010/main" val="282300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838200" y="978408"/>
            <a:ext cx="3721608" cy="1106424"/>
          </a:xfrm>
        </p:spPr>
        <p:txBody>
          <a:bodyPr vert="horz" lIns="91440" tIns="45720" rIns="91440" bIns="45720" rtlCol="0" anchor="ctr">
            <a:normAutofit/>
          </a:bodyPr>
          <a:lstStyle/>
          <a:p>
            <a:pPr lvl="1" algn="just"/>
            <a:r>
              <a:rPr lang="en-US" sz="2800" b="1" i="0" dirty="0" err="1">
                <a:solidFill>
                  <a:schemeClr val="accent2"/>
                </a:solidFill>
                <a:effectLst/>
              </a:rPr>
              <a:t>Hypotethis</a:t>
            </a:r>
            <a:r>
              <a:rPr lang="en-US" sz="2800" b="1" i="0" dirty="0">
                <a:solidFill>
                  <a:schemeClr val="accent2"/>
                </a:solidFill>
                <a:effectLst/>
              </a:rPr>
              <a:t> </a:t>
            </a:r>
            <a:r>
              <a:rPr lang="en-US" sz="2800" b="1" dirty="0">
                <a:solidFill>
                  <a:schemeClr val="accent2"/>
                </a:solidFill>
              </a:rPr>
              <a:t>&amp; </a:t>
            </a:r>
            <a:r>
              <a:rPr lang="en-US" sz="2800" b="1" i="0" dirty="0">
                <a:solidFill>
                  <a:schemeClr val="accent2"/>
                </a:solidFill>
                <a:effectLst/>
              </a:rPr>
              <a:t>Data Visualization</a:t>
            </a:r>
          </a:p>
        </p:txBody>
      </p:sp>
      <p:sp>
        <p:nvSpPr>
          <p:cNvPr id="26" name="Rectangle 25">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5379C949-80B5-CA4E-B810-B4F62F4B63E7}"/>
              </a:ext>
            </a:extLst>
          </p:cNvPr>
          <p:cNvSpPr/>
          <p:nvPr/>
        </p:nvSpPr>
        <p:spPr>
          <a:xfrm>
            <a:off x="877456" y="2962851"/>
            <a:ext cx="3420035" cy="208698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marL="228600" lvl="1">
              <a:lnSpc>
                <a:spcPct val="90000"/>
              </a:lnSpc>
              <a:spcAft>
                <a:spcPts val="600"/>
              </a:spcAft>
            </a:pPr>
            <a:r>
              <a:rPr lang="en-US" sz="1700" b="1" i="0" dirty="0">
                <a:solidFill>
                  <a:schemeClr val="tx1"/>
                </a:solidFill>
                <a:effectLst/>
              </a:rPr>
              <a:t>There </a:t>
            </a:r>
            <a:r>
              <a:rPr lang="en-US" sz="1700" b="1" dirty="0">
                <a:solidFill>
                  <a:schemeClr val="tx1"/>
                </a:solidFill>
              </a:rPr>
              <a:t>are similar result cunts on features: ‘</a:t>
            </a:r>
            <a:r>
              <a:rPr lang="en-US" sz="1700" b="1" dirty="0" err="1">
                <a:solidFill>
                  <a:schemeClr val="tx1"/>
                </a:solidFill>
              </a:rPr>
              <a:t>Dexa_During_Rx</a:t>
            </a:r>
            <a:r>
              <a:rPr lang="en-US" sz="1700" b="1" dirty="0">
                <a:solidFill>
                  <a:schemeClr val="tx1"/>
                </a:solidFill>
              </a:rPr>
              <a:t>’,  ‘</a:t>
            </a:r>
            <a:r>
              <a:rPr lang="en-US" sz="1700" b="1" dirty="0" err="1">
                <a:solidFill>
                  <a:schemeClr val="tx1"/>
                </a:solidFill>
              </a:rPr>
              <a:t>Comorb_Long_Term_Current_Drug_Therapy</a:t>
            </a:r>
            <a:r>
              <a:rPr lang="en-US" sz="1700" b="1" dirty="0">
                <a:solidFill>
                  <a:schemeClr val="tx1"/>
                </a:solidFill>
              </a:rPr>
              <a:t>’ and ‘</a:t>
            </a:r>
            <a:r>
              <a:rPr lang="en-US" sz="1700" b="1" dirty="0" err="1">
                <a:solidFill>
                  <a:schemeClr val="tx1"/>
                </a:solidFill>
              </a:rPr>
              <a:t>Comorb_Encounter_For_Immunization</a:t>
            </a:r>
            <a:r>
              <a:rPr lang="en-US" sz="1700" b="1" dirty="0">
                <a:solidFill>
                  <a:schemeClr val="tx1"/>
                </a:solidFill>
              </a:rPr>
              <a:t>’ has more persistency on ‘yes’ values.</a:t>
            </a:r>
            <a:endParaRPr lang="en-US" sz="1700" b="1" i="0" dirty="0">
              <a:solidFill>
                <a:schemeClr val="tx1"/>
              </a:solidFill>
              <a:effectLst/>
            </a:endParaRPr>
          </a:p>
        </p:txBody>
      </p:sp>
      <p:pic>
        <p:nvPicPr>
          <p:cNvPr id="12" name="Picture 11" descr="Chart, bar chart&#10;&#10;Description automatically generated">
            <a:extLst>
              <a:ext uri="{FF2B5EF4-FFF2-40B4-BE49-F238E27FC236}">
                <a16:creationId xmlns:a16="http://schemas.microsoft.com/office/drawing/2014/main" id="{274C20D1-DEFF-4168-ADE8-D5E71FA99D43}"/>
              </a:ext>
            </a:extLst>
          </p:cNvPr>
          <p:cNvPicPr>
            <a:picLocks noChangeAspect="1"/>
          </p:cNvPicPr>
          <p:nvPr/>
        </p:nvPicPr>
        <p:blipFill>
          <a:blip r:embed="rId2"/>
          <a:stretch>
            <a:fillRect/>
          </a:stretch>
        </p:blipFill>
        <p:spPr>
          <a:xfrm>
            <a:off x="5233267" y="913948"/>
            <a:ext cx="3248351" cy="2127669"/>
          </a:xfrm>
          <a:prstGeom prst="rect">
            <a:avLst/>
          </a:prstGeom>
        </p:spPr>
      </p:pic>
      <p:pic>
        <p:nvPicPr>
          <p:cNvPr id="14" name="Picture 13" descr="Chart, bar chart&#10;&#10;Description automatically generated">
            <a:extLst>
              <a:ext uri="{FF2B5EF4-FFF2-40B4-BE49-F238E27FC236}">
                <a16:creationId xmlns:a16="http://schemas.microsoft.com/office/drawing/2014/main" id="{B3D5EB6F-D555-4ED5-828A-11186C220186}"/>
              </a:ext>
            </a:extLst>
          </p:cNvPr>
          <p:cNvPicPr>
            <a:picLocks noChangeAspect="1"/>
          </p:cNvPicPr>
          <p:nvPr/>
        </p:nvPicPr>
        <p:blipFill>
          <a:blip r:embed="rId3"/>
          <a:stretch>
            <a:fillRect/>
          </a:stretch>
        </p:blipFill>
        <p:spPr>
          <a:xfrm>
            <a:off x="8589914" y="930192"/>
            <a:ext cx="3248352" cy="2095186"/>
          </a:xfrm>
          <a:prstGeom prst="rect">
            <a:avLst/>
          </a:prstGeom>
        </p:spPr>
      </p:pic>
      <p:pic>
        <p:nvPicPr>
          <p:cNvPr id="5" name="Picture 4" descr="Chart, bar chart&#10;&#10;Description automatically generated">
            <a:extLst>
              <a:ext uri="{FF2B5EF4-FFF2-40B4-BE49-F238E27FC236}">
                <a16:creationId xmlns:a16="http://schemas.microsoft.com/office/drawing/2014/main" id="{EF554FD5-E1D0-4C5E-B5E9-3E5FFF2C4544}"/>
              </a:ext>
            </a:extLst>
          </p:cNvPr>
          <p:cNvPicPr>
            <a:picLocks noChangeAspect="1"/>
          </p:cNvPicPr>
          <p:nvPr/>
        </p:nvPicPr>
        <p:blipFill>
          <a:blip r:embed="rId4"/>
          <a:stretch>
            <a:fillRect/>
          </a:stretch>
        </p:blipFill>
        <p:spPr>
          <a:xfrm>
            <a:off x="5233268" y="3690038"/>
            <a:ext cx="3248352" cy="2184516"/>
          </a:xfrm>
          <a:prstGeom prst="rect">
            <a:avLst/>
          </a:prstGeom>
        </p:spPr>
      </p:pic>
      <p:pic>
        <p:nvPicPr>
          <p:cNvPr id="7" name="Picture 6" descr="Chart, bar chart&#10;&#10;Description automatically generated">
            <a:extLst>
              <a:ext uri="{FF2B5EF4-FFF2-40B4-BE49-F238E27FC236}">
                <a16:creationId xmlns:a16="http://schemas.microsoft.com/office/drawing/2014/main" id="{F71C2C4B-07F3-466C-9C6D-672481113849}"/>
              </a:ext>
            </a:extLst>
          </p:cNvPr>
          <p:cNvPicPr>
            <a:picLocks noChangeAspect="1"/>
          </p:cNvPicPr>
          <p:nvPr/>
        </p:nvPicPr>
        <p:blipFill>
          <a:blip r:embed="rId5"/>
          <a:stretch>
            <a:fillRect/>
          </a:stretch>
        </p:blipFill>
        <p:spPr>
          <a:xfrm>
            <a:off x="8589914" y="3838810"/>
            <a:ext cx="3248352" cy="1884043"/>
          </a:xfrm>
          <a:prstGeom prst="rect">
            <a:avLst/>
          </a:prstGeom>
        </p:spPr>
      </p:pic>
    </p:spTree>
    <p:extLst>
      <p:ext uri="{BB962C8B-B14F-4D97-AF65-F5344CB8AC3E}">
        <p14:creationId xmlns:p14="http://schemas.microsoft.com/office/powerpoint/2010/main" val="2918926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2BD046D-D4D3-5C48-9D68-AE42423390A9}"/>
              </a:ext>
            </a:extLst>
          </p:cNvPr>
          <p:cNvSpPr/>
          <p:nvPr/>
        </p:nvSpPr>
        <p:spPr>
          <a:xfrm>
            <a:off x="3864865" y="318472"/>
            <a:ext cx="7488933" cy="97599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dirty="0">
                <a:solidFill>
                  <a:schemeClr val="tx1"/>
                </a:solidFill>
                <a:latin typeface="+mj-lt"/>
                <a:ea typeface="+mj-ea"/>
                <a:cs typeface="+mj-cs"/>
              </a:rPr>
              <a:t>      Recommended models</a:t>
            </a:r>
          </a:p>
        </p:txBody>
      </p:sp>
      <p:pic>
        <p:nvPicPr>
          <p:cNvPr id="11" name="Picture 10" descr="Stock exchange numbers">
            <a:extLst>
              <a:ext uri="{FF2B5EF4-FFF2-40B4-BE49-F238E27FC236}">
                <a16:creationId xmlns:a16="http://schemas.microsoft.com/office/drawing/2014/main" id="{22B5963D-1F75-4B64-87F2-4A20BDB0AFCF}"/>
              </a:ext>
            </a:extLst>
          </p:cNvPr>
          <p:cNvPicPr>
            <a:picLocks noChangeAspect="1"/>
          </p:cNvPicPr>
          <p:nvPr/>
        </p:nvPicPr>
        <p:blipFill rotWithShape="1">
          <a:blip r:embed="rId2"/>
          <a:srcRect l="20974" r="19492" b="-1"/>
          <a:stretch/>
        </p:blipFill>
        <p:spPr>
          <a:xfrm>
            <a:off x="21" y="10"/>
            <a:ext cx="3864844"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9" name="TextBox 8">
            <a:extLst>
              <a:ext uri="{FF2B5EF4-FFF2-40B4-BE49-F238E27FC236}">
                <a16:creationId xmlns:a16="http://schemas.microsoft.com/office/drawing/2014/main" id="{0087AA53-A2BE-554B-AAE4-C6D527006499}"/>
              </a:ext>
            </a:extLst>
          </p:cNvPr>
          <p:cNvSpPr txBox="1"/>
          <p:nvPr/>
        </p:nvSpPr>
        <p:spPr>
          <a:xfrm>
            <a:off x="3864865" y="1450848"/>
            <a:ext cx="7488933" cy="5156429"/>
          </a:xfrm>
          <a:prstGeom prst="rect">
            <a:avLst/>
          </a:prstGeom>
        </p:spPr>
        <p:txBody>
          <a:bodyPr vert="horz" lIns="91440" tIns="45720" rIns="91440" bIns="45720" rtlCol="0">
            <a:noAutofit/>
          </a:bodyPr>
          <a:lstStyle/>
          <a:p>
            <a:pPr indent="-228600">
              <a:lnSpc>
                <a:spcPct val="15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354447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c 13">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9C08CB0-2E68-164C-9080-887E2D20B522}"/>
              </a:ext>
            </a:extLst>
          </p:cNvPr>
          <p:cNvSpPr/>
          <p:nvPr/>
        </p:nvSpPr>
        <p:spPr>
          <a:xfrm>
            <a:off x="0" y="0"/>
            <a:ext cx="12192000" cy="219351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971" y="-465144"/>
            <a:ext cx="2477874" cy="247787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effectLst>
            <a:outerShdw blurRad="50800" dist="50800" dir="5400000" sx="133000" sy="133000" algn="ctr" rotWithShape="0">
              <a:srgbClr val="000000"/>
            </a:outerShdw>
          </a:effectLst>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950976" y="2477874"/>
            <a:ext cx="5145024" cy="3317515"/>
          </a:xfrm>
        </p:spPr>
        <p:txBody>
          <a:bodyPr>
            <a:normAutofit/>
          </a:bodyPr>
          <a:lstStyle/>
          <a:p>
            <a:r>
              <a:rPr lang="en-US" sz="9600" dirty="0">
                <a:solidFill>
                  <a:schemeClr val="accent2"/>
                </a:solidFill>
              </a:rPr>
              <a:t>Thank You</a:t>
            </a:r>
          </a:p>
          <a:p>
            <a:endParaRPr lang="en-US" sz="9600" dirty="0">
              <a:solidFill>
                <a:srgbClr val="FFFFFF"/>
              </a:solidFill>
            </a:endParaRPr>
          </a:p>
        </p:txBody>
      </p:sp>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COOL DATA SCIENTISTS TEAM </a:t>
            </a:r>
          </a:p>
        </p:txBody>
      </p:sp>
      <p:graphicFrame>
        <p:nvGraphicFramePr>
          <p:cNvPr id="2" name="Table 1">
            <a:extLst>
              <a:ext uri="{FF2B5EF4-FFF2-40B4-BE49-F238E27FC236}">
                <a16:creationId xmlns:a16="http://schemas.microsoft.com/office/drawing/2014/main" id="{68BD785D-85B8-457A-8CC9-6FF2EF31A3CA}"/>
              </a:ext>
            </a:extLst>
          </p:cNvPr>
          <p:cNvGraphicFramePr>
            <a:graphicFrameLocks noGrp="1"/>
          </p:cNvGraphicFramePr>
          <p:nvPr>
            <p:extLst>
              <p:ext uri="{D42A27DB-BD31-4B8C-83A1-F6EECF244321}">
                <p14:modId xmlns:p14="http://schemas.microsoft.com/office/powerpoint/2010/main" val="2707008532"/>
              </p:ext>
            </p:extLst>
          </p:nvPr>
        </p:nvGraphicFramePr>
        <p:xfrm>
          <a:off x="1461247" y="2402540"/>
          <a:ext cx="9538446" cy="3487271"/>
        </p:xfrm>
        <a:graphic>
          <a:graphicData uri="http://schemas.openxmlformats.org/drawingml/2006/table">
            <a:tbl>
              <a:tblPr bandRow="1">
                <a:tableStyleId>{5C22544A-7EE6-4342-B048-85BDC9FD1C3A}</a:tableStyleId>
              </a:tblPr>
              <a:tblGrid>
                <a:gridCol w="1811003">
                  <a:extLst>
                    <a:ext uri="{9D8B030D-6E8A-4147-A177-3AD203B41FA5}">
                      <a16:colId xmlns:a16="http://schemas.microsoft.com/office/drawing/2014/main" val="2023209170"/>
                    </a:ext>
                  </a:extLst>
                </a:gridCol>
                <a:gridCol w="2923153">
                  <a:extLst>
                    <a:ext uri="{9D8B030D-6E8A-4147-A177-3AD203B41FA5}">
                      <a16:colId xmlns:a16="http://schemas.microsoft.com/office/drawing/2014/main" val="4163646457"/>
                    </a:ext>
                  </a:extLst>
                </a:gridCol>
                <a:gridCol w="1127179">
                  <a:extLst>
                    <a:ext uri="{9D8B030D-6E8A-4147-A177-3AD203B41FA5}">
                      <a16:colId xmlns:a16="http://schemas.microsoft.com/office/drawing/2014/main" val="1293726266"/>
                    </a:ext>
                  </a:extLst>
                </a:gridCol>
                <a:gridCol w="2254359">
                  <a:extLst>
                    <a:ext uri="{9D8B030D-6E8A-4147-A177-3AD203B41FA5}">
                      <a16:colId xmlns:a16="http://schemas.microsoft.com/office/drawing/2014/main" val="2463775812"/>
                    </a:ext>
                  </a:extLst>
                </a:gridCol>
                <a:gridCol w="1422752">
                  <a:extLst>
                    <a:ext uri="{9D8B030D-6E8A-4147-A177-3AD203B41FA5}">
                      <a16:colId xmlns:a16="http://schemas.microsoft.com/office/drawing/2014/main" val="122678659"/>
                    </a:ext>
                  </a:extLst>
                </a:gridCol>
              </a:tblGrid>
              <a:tr h="634049">
                <a:tc>
                  <a:txBody>
                    <a:bodyPr/>
                    <a:lstStyle/>
                    <a:p>
                      <a:pPr marL="0" marR="0">
                        <a:spcBef>
                          <a:spcPts val="0"/>
                        </a:spcBef>
                        <a:spcAft>
                          <a:spcPts val="0"/>
                        </a:spcAft>
                      </a:pPr>
                      <a:r>
                        <a:rPr lang="en-US" sz="1200">
                          <a:effectLst/>
                        </a:rPr>
                        <a:t>Name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Email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Country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College / Company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Specialization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99753505"/>
                  </a:ext>
                </a:extLst>
              </a:tr>
              <a:tr h="634049">
                <a:tc>
                  <a:txBody>
                    <a:bodyPr/>
                    <a:lstStyle/>
                    <a:p>
                      <a:pPr marL="0" marR="0">
                        <a:spcBef>
                          <a:spcPts val="0"/>
                        </a:spcBef>
                        <a:spcAft>
                          <a:spcPts val="0"/>
                        </a:spcAft>
                      </a:pPr>
                      <a:r>
                        <a:rPr lang="en-US" sz="1200">
                          <a:effectLst/>
                        </a:rPr>
                        <a:t>Yousef Elbayoumi</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yousefxelbayomi@gmail.com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Palestine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Bahçeşehir University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Data Science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43654469"/>
                  </a:ext>
                </a:extLst>
              </a:tr>
              <a:tr h="951075">
                <a:tc>
                  <a:txBody>
                    <a:bodyPr/>
                    <a:lstStyle/>
                    <a:p>
                      <a:pPr marL="0" marR="0">
                        <a:spcBef>
                          <a:spcPts val="0"/>
                        </a:spcBef>
                        <a:spcAft>
                          <a:spcPts val="0"/>
                        </a:spcAft>
                      </a:pPr>
                      <a:r>
                        <a:rPr lang="en-US" sz="1200">
                          <a:effectLst/>
                        </a:rPr>
                        <a:t>Mukhammadjon Kholmirzev</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kmukhammadjon@gmail.com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Uzbekistan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Ulsan National Institute of Science and Technology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Data Science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56795242"/>
                  </a:ext>
                </a:extLst>
              </a:tr>
              <a:tr h="634049">
                <a:tc>
                  <a:txBody>
                    <a:bodyPr/>
                    <a:lstStyle/>
                    <a:p>
                      <a:pPr marL="0" marR="0">
                        <a:spcBef>
                          <a:spcPts val="0"/>
                        </a:spcBef>
                        <a:spcAft>
                          <a:spcPts val="0"/>
                        </a:spcAft>
                      </a:pPr>
                      <a:r>
                        <a:rPr lang="en-US" sz="1200">
                          <a:effectLst/>
                        </a:rPr>
                        <a:t>Jamila hamdi</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jamila.hamdi90@gmail.com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Tunisia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Faculty of science and managment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Data Science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4872166"/>
                  </a:ext>
                </a:extLst>
              </a:tr>
              <a:tr h="634049">
                <a:tc>
                  <a:txBody>
                    <a:bodyPr/>
                    <a:lstStyle/>
                    <a:p>
                      <a:pPr marL="0" marR="0">
                        <a:spcBef>
                          <a:spcPts val="0"/>
                        </a:spcBef>
                        <a:spcAft>
                          <a:spcPts val="0"/>
                        </a:spcAft>
                      </a:pPr>
                      <a:r>
                        <a:rPr lang="en-US" sz="1200">
                          <a:effectLst/>
                        </a:rPr>
                        <a:t>H. Melis Tekin Akcin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u="sng">
                          <a:effectLst/>
                          <a:hlinkClick r:id="rId2"/>
                        </a:rPr>
                        <a:t>meliss85@gmail.com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UK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Hacettepe University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Data Science</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6075391"/>
                  </a:ext>
                </a:extLst>
              </a:tr>
            </a:tbl>
          </a:graphicData>
        </a:graphic>
      </p:graphicFrame>
    </p:spTree>
    <p:extLst>
      <p:ext uri="{BB962C8B-B14F-4D97-AF65-F5344CB8AC3E}">
        <p14:creationId xmlns:p14="http://schemas.microsoft.com/office/powerpoint/2010/main" val="148929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Contents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914400" lvl="1" indent="-457200" algn="just">
              <a:buFont typeface="Wingdings" panose="05000000000000000000" pitchFamily="2" charset="2"/>
              <a:buChar char="Ø"/>
            </a:pPr>
            <a:r>
              <a:rPr lang="en-US" sz="2800" b="1" dirty="0">
                <a:solidFill>
                  <a:schemeClr val="accent2"/>
                </a:solidFill>
              </a:rPr>
              <a:t>Background</a:t>
            </a:r>
          </a:p>
          <a:p>
            <a:pPr marL="914400" lvl="1" indent="-457200" algn="just">
              <a:buFont typeface="Wingdings" panose="05000000000000000000" pitchFamily="2" charset="2"/>
              <a:buChar char="Ø"/>
            </a:pPr>
            <a:r>
              <a:rPr lang="en-US" sz="2800" b="1" dirty="0">
                <a:solidFill>
                  <a:schemeClr val="accent2"/>
                </a:solidFill>
              </a:rPr>
              <a:t> Data Intake Report</a:t>
            </a:r>
          </a:p>
          <a:p>
            <a:pPr marL="914400" lvl="1" indent="-457200" algn="just">
              <a:buFont typeface="Wingdings" panose="05000000000000000000" pitchFamily="2" charset="2"/>
              <a:buChar char="Ø"/>
            </a:pPr>
            <a:r>
              <a:rPr lang="en-US" sz="2800" b="1" dirty="0">
                <a:solidFill>
                  <a:schemeClr val="accent2"/>
                </a:solidFill>
              </a:rPr>
              <a:t>Statistical Analysis</a:t>
            </a:r>
          </a:p>
          <a:p>
            <a:pPr marL="914400" lvl="1" indent="-457200" algn="just">
              <a:buFont typeface="Wingdings" panose="05000000000000000000" pitchFamily="2" charset="2"/>
              <a:buChar char="Ø"/>
            </a:pPr>
            <a:r>
              <a:rPr lang="en-US" sz="2800" b="1" i="0" dirty="0" err="1">
                <a:solidFill>
                  <a:schemeClr val="accent2"/>
                </a:solidFill>
                <a:effectLst/>
              </a:rPr>
              <a:t>Hypotethis</a:t>
            </a:r>
            <a:r>
              <a:rPr lang="en-US" sz="2800" b="1" i="0" dirty="0">
                <a:solidFill>
                  <a:schemeClr val="accent2"/>
                </a:solidFill>
                <a:effectLst/>
              </a:rPr>
              <a:t> </a:t>
            </a:r>
            <a:r>
              <a:rPr lang="en-US" sz="2800" b="1" dirty="0">
                <a:solidFill>
                  <a:schemeClr val="accent2"/>
                </a:solidFill>
              </a:rPr>
              <a:t>&amp; </a:t>
            </a:r>
            <a:r>
              <a:rPr lang="en-US" sz="2800" b="1" i="0" dirty="0">
                <a:solidFill>
                  <a:schemeClr val="accent2"/>
                </a:solidFill>
                <a:effectLst/>
              </a:rPr>
              <a:t>Data Visualization</a:t>
            </a:r>
          </a:p>
          <a:p>
            <a:pPr marL="914400" lvl="1" indent="-457200" algn="l">
              <a:buFont typeface="Wingdings" panose="05000000000000000000" pitchFamily="2" charset="2"/>
              <a:buChar char="Ø"/>
            </a:pPr>
            <a:r>
              <a:rPr lang="en-US" sz="2800" b="1" i="0" dirty="0" err="1">
                <a:solidFill>
                  <a:schemeClr val="accent2"/>
                </a:solidFill>
                <a:effectLst/>
              </a:rPr>
              <a:t>Recomendations</a:t>
            </a:r>
            <a:endParaRPr lang="en-US" sz="2800" b="1" i="0" dirty="0">
              <a:solidFill>
                <a:schemeClr val="accent2"/>
              </a:solidFill>
              <a:effectLst/>
            </a:endParaRPr>
          </a:p>
          <a:p>
            <a:pPr marL="914400" lvl="1" indent="-457200" algn="l">
              <a:buFont typeface="Wingdings" panose="05000000000000000000" pitchFamily="2" charset="2"/>
              <a:buChar char="Ø"/>
            </a:pPr>
            <a:r>
              <a:rPr lang="en-US" sz="2800" b="1" dirty="0">
                <a:solidFill>
                  <a:schemeClr val="accent2"/>
                </a:solidFill>
              </a:rPr>
              <a:t> Conclusion</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Footer Placeholder 4">
            <a:extLst>
              <a:ext uri="{FF2B5EF4-FFF2-40B4-BE49-F238E27FC236}">
                <a16:creationId xmlns:a16="http://schemas.microsoft.com/office/drawing/2014/main" id="{D8C77E19-12AF-4D6F-9F2C-320E4055CEAB}"/>
              </a:ext>
            </a:extLst>
          </p:cNvPr>
          <p:cNvSpPr>
            <a:spLocks noGrp="1"/>
          </p:cNvSpPr>
          <p:nvPr>
            <p:ph type="ftr" sz="quarter" idx="11"/>
          </p:nvPr>
        </p:nvSpPr>
        <p:spPr/>
        <p:txBody>
          <a:bodyPr/>
          <a:lstStyle/>
          <a:p>
            <a:r>
              <a:rPr lang="en-US"/>
              <a:t>Prepared by Aftab Ara</a:t>
            </a:r>
          </a:p>
        </p:txBody>
      </p:sp>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fontScale="92500" lnSpcReduction="10000"/>
          </a:bodyPr>
          <a:lstStyle/>
          <a:p>
            <a:pPr marL="0" indent="0" algn="l">
              <a:buNone/>
            </a:pPr>
            <a:r>
              <a:rPr lang="en-US" sz="1600" b="1" i="0" u="sng" dirty="0">
                <a:solidFill>
                  <a:srgbClr val="4A5950"/>
                </a:solidFill>
                <a:effectLst/>
                <a:latin typeface="Lato Extended"/>
              </a:rPr>
              <a:t>Problem Statement:</a:t>
            </a:r>
            <a:endParaRPr lang="en-US" sz="1600" b="0" i="0" dirty="0">
              <a:solidFill>
                <a:srgbClr val="4A5950"/>
              </a:solidFill>
              <a:effectLst/>
              <a:latin typeface="Lato Extended"/>
            </a:endParaRPr>
          </a:p>
          <a:p>
            <a:r>
              <a:rPr lang="tr-TR" sz="1800" dirty="0">
                <a:effectLst/>
                <a:latin typeface="Calibri" panose="020F0502020204030204" pitchFamily="34" charset="0"/>
                <a:ea typeface="Calibri" panose="020F0502020204030204" pitchFamily="34" charset="0"/>
                <a:cs typeface="Arial" panose="020B0604020202020204" pitchFamily="34" charset="0"/>
              </a:rPr>
              <a:t>One of the challenges for Pharmaceutical companies is to understand the persistency of drug as per the physician prescription. This issue results in a bad impact on the pharmacies for all the categories; patients, physicians, and administration. However, the team of data scientist is capable of discovering the analyzing the dataset and detecting the factors that are impacting the primary factor which is the "persistency". By building a classification machine learning model, we will be able to classify the dataset and find the variables that affect the target variables "Persistency Flag".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l">
              <a:buNone/>
            </a:pPr>
            <a:r>
              <a:rPr lang="en-US" sz="1600" b="1" dirty="0">
                <a:solidFill>
                  <a:srgbClr val="4A5950"/>
                </a:solidFill>
                <a:latin typeface="Lato Extended"/>
              </a:rPr>
              <a:t>Business Understanding</a:t>
            </a:r>
            <a:r>
              <a:rPr lang="en-US" sz="1600" b="1" i="0" dirty="0">
                <a:solidFill>
                  <a:srgbClr val="4A5950"/>
                </a:solidFill>
                <a:effectLst/>
                <a:latin typeface="Lato Extended"/>
              </a:rPr>
              <a:t>:</a:t>
            </a:r>
          </a:p>
          <a:p>
            <a:pPr marL="0" indent="0" algn="l">
              <a:buNone/>
            </a:pPr>
            <a:endParaRPr lang="en-US" sz="1600" b="0" i="0" dirty="0">
              <a:solidFill>
                <a:srgbClr val="4A5950"/>
              </a:solidFill>
              <a:effectLst/>
              <a:latin typeface="Lato Extended"/>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In this project, our aim is to examine the persistency of drug.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To have a better business understanding, our aim is to understand our dataset deeply. We will examine the features to gather some more knowledge, we will find relationships between the features and their effects on our target variable.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We will look at the demographics, clinical factors, provider attributes and disease/treatment factors.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Then our goal is to create a model to decide whether a given drug is persistent as per the physician’s prescription. To do that, we will do some feature engineering and decide which of the features effects the drug persistency.</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After applying different models, we will decide which model fits best to our dataset.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a:t>
            </a:r>
          </a:p>
        </p:txBody>
      </p:sp>
    </p:spTree>
    <p:extLst>
      <p:ext uri="{BB962C8B-B14F-4D97-AF65-F5344CB8AC3E}">
        <p14:creationId xmlns:p14="http://schemas.microsoft.com/office/powerpoint/2010/main" val="35045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Intake</a:t>
            </a:r>
          </a:p>
        </p:txBody>
      </p:sp>
      <p:sp>
        <p:nvSpPr>
          <p:cNvPr id="8" name="TextBox 7">
            <a:extLst>
              <a:ext uri="{FF2B5EF4-FFF2-40B4-BE49-F238E27FC236}">
                <a16:creationId xmlns:a16="http://schemas.microsoft.com/office/drawing/2014/main" id="{456234AE-8017-472E-9AFE-AF73D072042A}"/>
              </a:ext>
            </a:extLst>
          </p:cNvPr>
          <p:cNvSpPr txBox="1"/>
          <p:nvPr/>
        </p:nvSpPr>
        <p:spPr>
          <a:xfrm>
            <a:off x="172570" y="1550801"/>
            <a:ext cx="3207124" cy="2831544"/>
          </a:xfrm>
          <a:prstGeom prst="rect">
            <a:avLst/>
          </a:prstGeom>
          <a:noFill/>
        </p:spPr>
        <p:txBody>
          <a:bodyPr wrap="square">
            <a:spAutoFit/>
          </a:bodyPr>
          <a:lstStyle/>
          <a:p>
            <a:pPr marL="0" marR="0">
              <a:spcBef>
                <a:spcPts val="1200"/>
              </a:spcBef>
              <a:spcAft>
                <a:spcPts val="1200"/>
              </a:spcAft>
            </a:pPr>
            <a:r>
              <a:rPr lang="en-US" sz="1400" dirty="0">
                <a:effectLst/>
                <a:latin typeface="Times New Roman" panose="02020603050405020304" pitchFamily="18" charset="0"/>
                <a:ea typeface="Times New Roman" panose="02020603050405020304" pitchFamily="18" charset="0"/>
              </a:rPr>
              <a:t>Name: Healthcare- Persistency of a drug</a:t>
            </a:r>
          </a:p>
          <a:p>
            <a:pPr marL="0" marR="0">
              <a:spcBef>
                <a:spcPts val="1200"/>
              </a:spcBef>
              <a:spcAft>
                <a:spcPts val="1200"/>
              </a:spcAft>
            </a:pPr>
            <a:r>
              <a:rPr lang="en-US" sz="1400" dirty="0">
                <a:effectLst/>
                <a:latin typeface="Times New Roman" panose="02020603050405020304" pitchFamily="18" charset="0"/>
                <a:ea typeface="Times New Roman" panose="02020603050405020304" pitchFamily="18" charset="0"/>
              </a:rPr>
              <a:t>Report date: &lt;20.07.2021&gt;</a:t>
            </a:r>
          </a:p>
          <a:p>
            <a:pPr marL="0" marR="0">
              <a:spcBef>
                <a:spcPts val="1200"/>
              </a:spcBef>
              <a:spcAft>
                <a:spcPts val="1200"/>
              </a:spcAft>
            </a:pPr>
            <a:r>
              <a:rPr lang="en-US" sz="1400" dirty="0">
                <a:effectLst/>
                <a:latin typeface="Times New Roman" panose="02020603050405020304" pitchFamily="18" charset="0"/>
                <a:ea typeface="Times New Roman" panose="02020603050405020304" pitchFamily="18" charset="0"/>
              </a:rPr>
              <a:t>Internship Batch:&lt;LISUM01&gt;</a:t>
            </a:r>
          </a:p>
          <a:p>
            <a:pPr marL="0" marR="0">
              <a:spcBef>
                <a:spcPts val="1200"/>
              </a:spcBef>
              <a:spcAft>
                <a:spcPts val="1200"/>
              </a:spcAft>
            </a:pPr>
            <a:r>
              <a:rPr lang="en-US" sz="1400" dirty="0">
                <a:effectLst/>
                <a:latin typeface="Times New Roman" panose="02020603050405020304" pitchFamily="18" charset="0"/>
                <a:ea typeface="Times New Roman" panose="02020603050405020304" pitchFamily="18" charset="0"/>
              </a:rPr>
              <a:t>Version:&lt;1.0&gt;</a:t>
            </a:r>
          </a:p>
          <a:p>
            <a:pPr marL="0" marR="0">
              <a:spcBef>
                <a:spcPts val="1200"/>
              </a:spcBef>
              <a:spcAft>
                <a:spcPts val="1200"/>
              </a:spcAft>
            </a:pPr>
            <a:r>
              <a:rPr lang="en-US" sz="1400" dirty="0">
                <a:effectLst/>
                <a:latin typeface="Times New Roman" panose="02020603050405020304" pitchFamily="18" charset="0"/>
                <a:ea typeface="Times New Roman" panose="02020603050405020304" pitchFamily="18" charset="0"/>
              </a:rPr>
              <a:t>Data intake by: Yousef </a:t>
            </a:r>
            <a:r>
              <a:rPr lang="en-US" sz="1400" dirty="0" err="1">
                <a:effectLst/>
                <a:latin typeface="Times New Roman" panose="02020603050405020304" pitchFamily="18" charset="0"/>
                <a:ea typeface="Times New Roman" panose="02020603050405020304" pitchFamily="18" charset="0"/>
              </a:rPr>
              <a:t>Elbayoumi</a:t>
            </a:r>
            <a:r>
              <a:rPr lang="en-US" sz="1400" dirty="0">
                <a:effectLst/>
                <a:latin typeface="Times New Roman" panose="02020603050405020304" pitchFamily="18" charset="0"/>
                <a:ea typeface="Times New Roman" panose="02020603050405020304" pitchFamily="18" charset="0"/>
              </a:rPr>
              <a:t>, Mukhammadjon </a:t>
            </a:r>
            <a:r>
              <a:rPr lang="en-US" sz="1400" dirty="0" err="1">
                <a:effectLst/>
                <a:latin typeface="Times New Roman" panose="02020603050405020304" pitchFamily="18" charset="0"/>
                <a:ea typeface="Times New Roman" panose="02020603050405020304" pitchFamily="18" charset="0"/>
              </a:rPr>
              <a:t>Kholmirzev</a:t>
            </a:r>
            <a:r>
              <a:rPr lang="en-US" sz="1400" dirty="0">
                <a:effectLst/>
                <a:latin typeface="Times New Roman" panose="02020603050405020304" pitchFamily="18" charset="0"/>
                <a:ea typeface="Times New Roman" panose="02020603050405020304" pitchFamily="18" charset="0"/>
              </a:rPr>
              <a:t>, Jamila Hamdi, H. </a:t>
            </a:r>
            <a:r>
              <a:rPr lang="en-US" sz="1400" dirty="0" err="1">
                <a:effectLst/>
                <a:latin typeface="Times New Roman" panose="02020603050405020304" pitchFamily="18" charset="0"/>
                <a:ea typeface="Times New Roman" panose="02020603050405020304" pitchFamily="18" charset="0"/>
              </a:rPr>
              <a:t>Melis</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Tekin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Akcin</a:t>
            </a:r>
            <a:endParaRPr lang="en-US" sz="1400" dirty="0">
              <a:effectLst/>
              <a:latin typeface="Times New Roman" panose="02020603050405020304" pitchFamily="18" charset="0"/>
              <a:ea typeface="Times New Roman" panose="02020603050405020304" pitchFamily="18" charset="0"/>
            </a:endParaRPr>
          </a:p>
        </p:txBody>
      </p:sp>
      <p:graphicFrame>
        <p:nvGraphicFramePr>
          <p:cNvPr id="3" name="Table 2">
            <a:extLst>
              <a:ext uri="{FF2B5EF4-FFF2-40B4-BE49-F238E27FC236}">
                <a16:creationId xmlns:a16="http://schemas.microsoft.com/office/drawing/2014/main" id="{E4BB0425-AB8B-472A-8B65-B6EA75398453}"/>
              </a:ext>
            </a:extLst>
          </p:cNvPr>
          <p:cNvGraphicFramePr>
            <a:graphicFrameLocks noGrp="1"/>
          </p:cNvGraphicFramePr>
          <p:nvPr>
            <p:extLst>
              <p:ext uri="{D42A27DB-BD31-4B8C-83A1-F6EECF244321}">
                <p14:modId xmlns:p14="http://schemas.microsoft.com/office/powerpoint/2010/main" val="3958994796"/>
              </p:ext>
            </p:extLst>
          </p:nvPr>
        </p:nvGraphicFramePr>
        <p:xfrm>
          <a:off x="3209365" y="2532791"/>
          <a:ext cx="5138345" cy="2014865"/>
        </p:xfrm>
        <a:graphic>
          <a:graphicData uri="http://schemas.openxmlformats.org/drawingml/2006/table">
            <a:tbl>
              <a:tblPr>
                <a:tableStyleId>{5C22544A-7EE6-4342-B048-85BDC9FD1C3A}</a:tableStyleId>
              </a:tblPr>
              <a:tblGrid>
                <a:gridCol w="2568883">
                  <a:extLst>
                    <a:ext uri="{9D8B030D-6E8A-4147-A177-3AD203B41FA5}">
                      <a16:colId xmlns:a16="http://schemas.microsoft.com/office/drawing/2014/main" val="269761911"/>
                    </a:ext>
                  </a:extLst>
                </a:gridCol>
                <a:gridCol w="2569462">
                  <a:extLst>
                    <a:ext uri="{9D8B030D-6E8A-4147-A177-3AD203B41FA5}">
                      <a16:colId xmlns:a16="http://schemas.microsoft.com/office/drawing/2014/main" val="1226383916"/>
                    </a:ext>
                  </a:extLst>
                </a:gridCol>
              </a:tblGrid>
              <a:tr h="402973">
                <a:tc>
                  <a:txBody>
                    <a:bodyPr/>
                    <a:lstStyle/>
                    <a:p>
                      <a:pPr marL="0" marR="0">
                        <a:spcBef>
                          <a:spcPts val="1200"/>
                        </a:spcBef>
                        <a:spcAft>
                          <a:spcPts val="1200"/>
                        </a:spcAft>
                      </a:pPr>
                      <a:r>
                        <a:rPr lang="en-US" sz="1200">
                          <a:effectLst/>
                        </a:rPr>
                        <a:t>Total number of observations</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1200"/>
                        </a:spcBef>
                        <a:spcAft>
                          <a:spcPts val="1200"/>
                        </a:spcAft>
                      </a:pPr>
                      <a:r>
                        <a:rPr lang="en-US" sz="1200">
                          <a:effectLst/>
                        </a:rPr>
                        <a:t>3424</a:t>
                      </a:r>
                      <a:endParaRPr lang="en-US" sz="12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1148954391"/>
                  </a:ext>
                </a:extLst>
              </a:tr>
              <a:tr h="402973">
                <a:tc>
                  <a:txBody>
                    <a:bodyPr/>
                    <a:lstStyle/>
                    <a:p>
                      <a:pPr marL="0" marR="0">
                        <a:spcBef>
                          <a:spcPts val="1200"/>
                        </a:spcBef>
                        <a:spcAft>
                          <a:spcPts val="1200"/>
                        </a:spcAft>
                      </a:pPr>
                      <a:r>
                        <a:rPr lang="en-US" sz="1200" dirty="0">
                          <a:effectLst/>
                        </a:rPr>
                        <a:t>Total number of files</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1200"/>
                        </a:spcBef>
                        <a:spcAft>
                          <a:spcPts val="120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827375575"/>
                  </a:ext>
                </a:extLst>
              </a:tr>
              <a:tr h="402973">
                <a:tc>
                  <a:txBody>
                    <a:bodyPr/>
                    <a:lstStyle/>
                    <a:p>
                      <a:pPr marL="0" marR="0">
                        <a:spcBef>
                          <a:spcPts val="1200"/>
                        </a:spcBef>
                        <a:spcAft>
                          <a:spcPts val="1200"/>
                        </a:spcAft>
                      </a:pPr>
                      <a:r>
                        <a:rPr lang="en-US" sz="1200">
                          <a:effectLst/>
                        </a:rPr>
                        <a:t>Total number of features</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1200"/>
                        </a:spcBef>
                        <a:spcAft>
                          <a:spcPts val="1200"/>
                        </a:spcAft>
                      </a:pPr>
                      <a:r>
                        <a:rPr lang="en-US" sz="1200">
                          <a:effectLst/>
                        </a:rPr>
                        <a:t>69</a:t>
                      </a:r>
                      <a:endParaRPr lang="en-US" sz="12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2951570989"/>
                  </a:ext>
                </a:extLst>
              </a:tr>
              <a:tr h="402973">
                <a:tc>
                  <a:txBody>
                    <a:bodyPr/>
                    <a:lstStyle/>
                    <a:p>
                      <a:pPr marL="0" marR="0">
                        <a:spcBef>
                          <a:spcPts val="1200"/>
                        </a:spcBef>
                        <a:spcAft>
                          <a:spcPts val="1200"/>
                        </a:spcAft>
                      </a:pPr>
                      <a:r>
                        <a:rPr lang="en-US" sz="1200">
                          <a:effectLst/>
                        </a:rPr>
                        <a:t>Base format of the file</a:t>
                      </a:r>
                      <a:endParaRPr lang="en-US" sz="120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1200"/>
                        </a:spcBef>
                        <a:spcAft>
                          <a:spcPts val="1200"/>
                        </a:spcAft>
                      </a:pPr>
                      <a:r>
                        <a:rPr lang="en-US" sz="1200">
                          <a:effectLst/>
                        </a:rPr>
                        <a:t>.xlsx</a:t>
                      </a:r>
                      <a:endParaRPr lang="en-US" sz="120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621494547"/>
                  </a:ext>
                </a:extLst>
              </a:tr>
              <a:tr h="402973">
                <a:tc>
                  <a:txBody>
                    <a:bodyPr/>
                    <a:lstStyle/>
                    <a:p>
                      <a:pPr marL="0" marR="0">
                        <a:spcBef>
                          <a:spcPts val="1200"/>
                        </a:spcBef>
                        <a:spcAft>
                          <a:spcPts val="1200"/>
                        </a:spcAft>
                      </a:pPr>
                      <a:r>
                        <a:rPr lang="en-US" sz="1200" dirty="0">
                          <a:effectLst/>
                        </a:rPr>
                        <a:t>Size of the data</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tc>
                  <a:txBody>
                    <a:bodyPr/>
                    <a:lstStyle/>
                    <a:p>
                      <a:pPr marL="0" marR="0">
                        <a:spcBef>
                          <a:spcPts val="1200"/>
                        </a:spcBef>
                        <a:spcAft>
                          <a:spcPts val="1200"/>
                        </a:spcAft>
                      </a:pPr>
                      <a:r>
                        <a:rPr lang="en-US" sz="1200" dirty="0">
                          <a:effectLst/>
                        </a:rPr>
                        <a:t> 899 KB</a:t>
                      </a:r>
                      <a:endParaRPr lang="en-US" sz="1200" dirty="0">
                        <a:effectLst/>
                        <a:latin typeface="Times New Roman" panose="02020603050405020304" pitchFamily="18" charset="0"/>
                        <a:ea typeface="Times New Roman" panose="02020603050405020304" pitchFamily="18" charset="0"/>
                      </a:endParaRPr>
                    </a:p>
                  </a:txBody>
                  <a:tcPr marL="63500" marR="63500" marT="63500" marB="63500"/>
                </a:tc>
                <a:extLst>
                  <a:ext uri="{0D108BD9-81ED-4DB2-BD59-A6C34878D82A}">
                    <a16:rowId xmlns:a16="http://schemas.microsoft.com/office/drawing/2014/main" val="3475486085"/>
                  </a:ext>
                </a:extLst>
              </a:tr>
            </a:tbl>
          </a:graphicData>
        </a:graphic>
      </p:graphicFrame>
      <p:sp>
        <p:nvSpPr>
          <p:cNvPr id="11" name="TextBox 10">
            <a:extLst>
              <a:ext uri="{FF2B5EF4-FFF2-40B4-BE49-F238E27FC236}">
                <a16:creationId xmlns:a16="http://schemas.microsoft.com/office/drawing/2014/main" id="{D2DAB16D-B434-4B3D-ACCB-9B8906FC1A07}"/>
              </a:ext>
            </a:extLst>
          </p:cNvPr>
          <p:cNvSpPr txBox="1"/>
          <p:nvPr/>
        </p:nvSpPr>
        <p:spPr>
          <a:xfrm>
            <a:off x="6804212" y="4679294"/>
            <a:ext cx="5047127" cy="1815882"/>
          </a:xfrm>
          <a:prstGeom prst="rect">
            <a:avLst/>
          </a:prstGeom>
          <a:noFill/>
        </p:spPr>
        <p:txBody>
          <a:bodyPr wrap="square">
            <a:spAutoFit/>
          </a:bodyPr>
          <a:lstStyle/>
          <a:p>
            <a:pPr marL="0" marR="0">
              <a:spcBef>
                <a:spcPts val="0"/>
              </a:spcBef>
              <a:spcAft>
                <a:spcPts val="0"/>
              </a:spcAft>
            </a:pPr>
            <a:r>
              <a:rPr lang="en-US" sz="1400" b="1" dirty="0">
                <a:effectLst/>
                <a:latin typeface="Times New Roman" panose="02020603050405020304" pitchFamily="18" charset="0"/>
                <a:ea typeface="Times New Roman" panose="02020603050405020304" pitchFamily="18" charset="0"/>
              </a:rPr>
              <a:t>Proposed Approach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b="1"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rPr>
              <a:t>Perform Exploratory Data Analysis on the data set</a:t>
            </a:r>
          </a:p>
          <a:p>
            <a:pPr marL="342900" marR="0" lvl="0" indent="-342900">
              <a:spcBef>
                <a:spcPts val="0"/>
              </a:spcBef>
              <a:spcAft>
                <a:spcPts val="0"/>
              </a:spcAft>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rPr>
              <a:t>Perform data preprocessing such as deleting null values, remove duplicates lines and checking for outliers.</a:t>
            </a:r>
          </a:p>
          <a:p>
            <a:pPr marL="342900" marR="0" lvl="0" indent="-342900">
              <a:spcBef>
                <a:spcPts val="0"/>
              </a:spcBef>
              <a:spcAft>
                <a:spcPts val="0"/>
              </a:spcAft>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rPr>
              <a:t>Transforming data</a:t>
            </a:r>
          </a:p>
          <a:p>
            <a:pPr marL="342900" marR="0" lvl="0" indent="-342900">
              <a:spcBef>
                <a:spcPts val="0"/>
              </a:spcBef>
              <a:spcAft>
                <a:spcPts val="0"/>
              </a:spcAft>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rPr>
              <a:t>Apply different machine learning models and test them in order to find the best model</a:t>
            </a:r>
          </a:p>
        </p:txBody>
      </p:sp>
    </p:spTree>
    <p:extLst>
      <p:ext uri="{BB962C8B-B14F-4D97-AF65-F5344CB8AC3E}">
        <p14:creationId xmlns:p14="http://schemas.microsoft.com/office/powerpoint/2010/main" val="116169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Statistical Analysis</a:t>
            </a:r>
          </a:p>
        </p:txBody>
      </p:sp>
      <p:pic>
        <p:nvPicPr>
          <p:cNvPr id="3" name="Picture 2" descr="Table&#10;&#10;Description automatically generated">
            <a:extLst>
              <a:ext uri="{FF2B5EF4-FFF2-40B4-BE49-F238E27FC236}">
                <a16:creationId xmlns:a16="http://schemas.microsoft.com/office/drawing/2014/main" id="{472EF658-1422-47FF-B7BF-2B58100CE591}"/>
              </a:ext>
            </a:extLst>
          </p:cNvPr>
          <p:cNvPicPr>
            <a:picLocks noChangeAspect="1"/>
          </p:cNvPicPr>
          <p:nvPr/>
        </p:nvPicPr>
        <p:blipFill>
          <a:blip r:embed="rId2"/>
          <a:stretch>
            <a:fillRect/>
          </a:stretch>
        </p:blipFill>
        <p:spPr>
          <a:xfrm>
            <a:off x="161244" y="1507663"/>
            <a:ext cx="6753225" cy="4057650"/>
          </a:xfrm>
          <a:prstGeom prst="rect">
            <a:avLst/>
          </a:prstGeom>
        </p:spPr>
      </p:pic>
      <p:pic>
        <p:nvPicPr>
          <p:cNvPr id="6" name="Picture 5" descr="Table&#10;&#10;Description automatically generated">
            <a:extLst>
              <a:ext uri="{FF2B5EF4-FFF2-40B4-BE49-F238E27FC236}">
                <a16:creationId xmlns:a16="http://schemas.microsoft.com/office/drawing/2014/main" id="{498B9C6F-BDB1-4551-B8E9-8063D33375C2}"/>
              </a:ext>
            </a:extLst>
          </p:cNvPr>
          <p:cNvPicPr>
            <a:picLocks noChangeAspect="1"/>
          </p:cNvPicPr>
          <p:nvPr/>
        </p:nvPicPr>
        <p:blipFill>
          <a:blip r:embed="rId3"/>
          <a:stretch>
            <a:fillRect/>
          </a:stretch>
        </p:blipFill>
        <p:spPr>
          <a:xfrm>
            <a:off x="7254961" y="1928132"/>
            <a:ext cx="4550139" cy="2132240"/>
          </a:xfrm>
          <a:prstGeom prst="rect">
            <a:avLst/>
          </a:prstGeom>
        </p:spPr>
      </p:pic>
      <p:sp>
        <p:nvSpPr>
          <p:cNvPr id="8" name="TextBox 7">
            <a:extLst>
              <a:ext uri="{FF2B5EF4-FFF2-40B4-BE49-F238E27FC236}">
                <a16:creationId xmlns:a16="http://schemas.microsoft.com/office/drawing/2014/main" id="{63CD2656-811C-4D35-A043-F2EE18742CFF}"/>
              </a:ext>
            </a:extLst>
          </p:cNvPr>
          <p:cNvSpPr txBox="1"/>
          <p:nvPr/>
        </p:nvSpPr>
        <p:spPr>
          <a:xfrm>
            <a:off x="1438448" y="5842890"/>
            <a:ext cx="4579901" cy="461665"/>
          </a:xfrm>
          <a:prstGeom prst="rect">
            <a:avLst/>
          </a:prstGeom>
          <a:noFill/>
        </p:spPr>
        <p:txBody>
          <a:bodyPr wrap="square">
            <a:spAutoFit/>
          </a:bodyPr>
          <a:lstStyle/>
          <a:p>
            <a:r>
              <a:rPr lang="en-US" sz="2400" dirty="0">
                <a:solidFill>
                  <a:schemeClr val="accent2"/>
                </a:solidFill>
              </a:rPr>
              <a:t>Statistics for numerical Features</a:t>
            </a:r>
          </a:p>
        </p:txBody>
      </p:sp>
      <p:sp>
        <p:nvSpPr>
          <p:cNvPr id="10" name="TextBox 9">
            <a:extLst>
              <a:ext uri="{FF2B5EF4-FFF2-40B4-BE49-F238E27FC236}">
                <a16:creationId xmlns:a16="http://schemas.microsoft.com/office/drawing/2014/main" id="{40B38912-4DCF-496C-AAE4-D5F20936F5FC}"/>
              </a:ext>
            </a:extLst>
          </p:cNvPr>
          <p:cNvSpPr txBox="1"/>
          <p:nvPr/>
        </p:nvSpPr>
        <p:spPr>
          <a:xfrm>
            <a:off x="7254961" y="5842889"/>
            <a:ext cx="6101442" cy="461665"/>
          </a:xfrm>
          <a:prstGeom prst="rect">
            <a:avLst/>
          </a:prstGeom>
          <a:noFill/>
        </p:spPr>
        <p:txBody>
          <a:bodyPr wrap="square">
            <a:spAutoFit/>
          </a:bodyPr>
          <a:lstStyle/>
          <a:p>
            <a:r>
              <a:rPr lang="en-US" sz="2400" dirty="0">
                <a:solidFill>
                  <a:schemeClr val="accent2"/>
                </a:solidFill>
              </a:rPr>
              <a:t>Statistics for categorical features</a:t>
            </a:r>
          </a:p>
        </p:txBody>
      </p:sp>
    </p:spTree>
    <p:extLst>
      <p:ext uri="{BB962C8B-B14F-4D97-AF65-F5344CB8AC3E}">
        <p14:creationId xmlns:p14="http://schemas.microsoft.com/office/powerpoint/2010/main" val="23655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823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9C2959-59DB-F748-9A93-E5DF86BCF6D2}"/>
              </a:ext>
            </a:extLst>
          </p:cNvPr>
          <p:cNvSpPr/>
          <p:nvPr/>
        </p:nvSpPr>
        <p:spPr>
          <a:xfrm>
            <a:off x="838200" y="180959"/>
            <a:ext cx="2840182" cy="2371148"/>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3200" b="1" dirty="0">
                <a:solidFill>
                  <a:schemeClr val="accent2"/>
                </a:solidFill>
                <a:latin typeface="+mj-lt"/>
              </a:rPr>
              <a:t>Correlation Analysis</a:t>
            </a:r>
            <a:endParaRPr lang="en-US" sz="3200" kern="1200" dirty="0">
              <a:solidFill>
                <a:srgbClr val="FFFFFF"/>
              </a:solidFill>
              <a:latin typeface="+mj-lt"/>
              <a:ea typeface="+mj-ea"/>
              <a:cs typeface="+mj-cs"/>
            </a:endParaRPr>
          </a:p>
        </p:txBody>
      </p:sp>
      <p:pic>
        <p:nvPicPr>
          <p:cNvPr id="3" name="Picture 2" descr="Chart&#10;&#10;Description automatically generated">
            <a:extLst>
              <a:ext uri="{FF2B5EF4-FFF2-40B4-BE49-F238E27FC236}">
                <a16:creationId xmlns:a16="http://schemas.microsoft.com/office/drawing/2014/main" id="{B7532636-1268-490D-8E1D-29B1253C8187}"/>
              </a:ext>
            </a:extLst>
          </p:cNvPr>
          <p:cNvPicPr>
            <a:picLocks noChangeAspect="1"/>
          </p:cNvPicPr>
          <p:nvPr/>
        </p:nvPicPr>
        <p:blipFill>
          <a:blip r:embed="rId2"/>
          <a:stretch>
            <a:fillRect/>
          </a:stretch>
        </p:blipFill>
        <p:spPr>
          <a:xfrm>
            <a:off x="4156047" y="-29709"/>
            <a:ext cx="7641505" cy="6860270"/>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10885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Correlation Analysis</a:t>
            </a:r>
            <a:endParaRPr lang="en-US" sz="4400" dirty="0">
              <a:solidFill>
                <a:schemeClr val="accent2"/>
              </a:solidFill>
              <a:latin typeface="+mj-lt"/>
            </a:endParaRPr>
          </a:p>
        </p:txBody>
      </p:sp>
      <p:pic>
        <p:nvPicPr>
          <p:cNvPr id="3" name="Picture 2" descr="Text, letter&#10;&#10;Description automatically generated">
            <a:extLst>
              <a:ext uri="{FF2B5EF4-FFF2-40B4-BE49-F238E27FC236}">
                <a16:creationId xmlns:a16="http://schemas.microsoft.com/office/drawing/2014/main" id="{687B345F-06E9-4978-AD82-674EEE8DE173}"/>
              </a:ext>
            </a:extLst>
          </p:cNvPr>
          <p:cNvPicPr>
            <a:picLocks noChangeAspect="1"/>
          </p:cNvPicPr>
          <p:nvPr/>
        </p:nvPicPr>
        <p:blipFill>
          <a:blip r:embed="rId2"/>
          <a:stretch>
            <a:fillRect/>
          </a:stretch>
        </p:blipFill>
        <p:spPr>
          <a:xfrm>
            <a:off x="343107" y="3158451"/>
            <a:ext cx="4498404" cy="2033867"/>
          </a:xfrm>
          <a:prstGeom prst="rect">
            <a:avLst/>
          </a:prstGeom>
        </p:spPr>
      </p:pic>
      <p:sp>
        <p:nvSpPr>
          <p:cNvPr id="6" name="TextBox 5">
            <a:extLst>
              <a:ext uri="{FF2B5EF4-FFF2-40B4-BE49-F238E27FC236}">
                <a16:creationId xmlns:a16="http://schemas.microsoft.com/office/drawing/2014/main" id="{EBC95061-9C8F-49BF-82AB-2D95AA073B70}"/>
              </a:ext>
            </a:extLst>
          </p:cNvPr>
          <p:cNvSpPr txBox="1"/>
          <p:nvPr/>
        </p:nvSpPr>
        <p:spPr>
          <a:xfrm>
            <a:off x="2056558" y="1492769"/>
            <a:ext cx="4498404" cy="369332"/>
          </a:xfrm>
          <a:prstGeom prst="rect">
            <a:avLst/>
          </a:prstGeom>
          <a:noFill/>
        </p:spPr>
        <p:txBody>
          <a:bodyPr wrap="square">
            <a:spAutoFit/>
          </a:bodyPr>
          <a:lstStyle/>
          <a:p>
            <a:r>
              <a:rPr lang="en-US" dirty="0"/>
              <a:t>Correlation of features to the target</a:t>
            </a:r>
          </a:p>
        </p:txBody>
      </p:sp>
      <p:pic>
        <p:nvPicPr>
          <p:cNvPr id="8" name="Picture 7" descr="A picture containing qr code&#10;&#10;Description automatically generated">
            <a:extLst>
              <a:ext uri="{FF2B5EF4-FFF2-40B4-BE49-F238E27FC236}">
                <a16:creationId xmlns:a16="http://schemas.microsoft.com/office/drawing/2014/main" id="{BFC33D39-3E4D-4294-8E3A-CAF72976A9D3}"/>
              </a:ext>
            </a:extLst>
          </p:cNvPr>
          <p:cNvPicPr>
            <a:picLocks noChangeAspect="1"/>
          </p:cNvPicPr>
          <p:nvPr/>
        </p:nvPicPr>
        <p:blipFill rotWithShape="1">
          <a:blip r:embed="rId3"/>
          <a:srcRect t="8641" r="11592"/>
          <a:stretch/>
        </p:blipFill>
        <p:spPr>
          <a:xfrm>
            <a:off x="5609254" y="1492769"/>
            <a:ext cx="6582746" cy="5365231"/>
          </a:xfrm>
          <a:prstGeom prst="rect">
            <a:avLst/>
          </a:prstGeom>
        </p:spPr>
      </p:pic>
      <p:sp>
        <p:nvSpPr>
          <p:cNvPr id="10" name="TextBox 9">
            <a:extLst>
              <a:ext uri="{FF2B5EF4-FFF2-40B4-BE49-F238E27FC236}">
                <a16:creationId xmlns:a16="http://schemas.microsoft.com/office/drawing/2014/main" id="{0FE99864-4DF8-4297-B936-1F4C0A346604}"/>
              </a:ext>
            </a:extLst>
          </p:cNvPr>
          <p:cNvSpPr txBox="1"/>
          <p:nvPr/>
        </p:nvSpPr>
        <p:spPr>
          <a:xfrm>
            <a:off x="268462" y="5930247"/>
            <a:ext cx="6286500" cy="369332"/>
          </a:xfrm>
          <a:prstGeom prst="rect">
            <a:avLst/>
          </a:prstGeom>
          <a:noFill/>
        </p:spPr>
        <p:txBody>
          <a:bodyPr wrap="square">
            <a:spAutoFit/>
          </a:bodyPr>
          <a:lstStyle/>
          <a:p>
            <a:r>
              <a:rPr lang="en-US" dirty="0"/>
              <a:t>Top 10 most correlated features to the target</a:t>
            </a:r>
          </a:p>
        </p:txBody>
      </p:sp>
    </p:spTree>
    <p:extLst>
      <p:ext uri="{BB962C8B-B14F-4D97-AF65-F5344CB8AC3E}">
        <p14:creationId xmlns:p14="http://schemas.microsoft.com/office/powerpoint/2010/main" val="93228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4400" b="1" i="0" dirty="0" err="1">
                <a:solidFill>
                  <a:schemeClr val="accent2"/>
                </a:solidFill>
                <a:effectLst/>
              </a:rPr>
              <a:t>Hypotethis</a:t>
            </a:r>
            <a:r>
              <a:rPr lang="en-US" sz="4400" b="1" i="0" dirty="0">
                <a:solidFill>
                  <a:schemeClr val="accent2"/>
                </a:solidFill>
                <a:effectLst/>
              </a:rPr>
              <a:t> </a:t>
            </a:r>
            <a:r>
              <a:rPr lang="en-US" sz="4400" b="1" dirty="0">
                <a:solidFill>
                  <a:schemeClr val="accent2"/>
                </a:solidFill>
              </a:rPr>
              <a:t>&amp; </a:t>
            </a:r>
            <a:r>
              <a:rPr lang="en-US" sz="4400" b="1" i="0" dirty="0">
                <a:solidFill>
                  <a:schemeClr val="accent2"/>
                </a:solidFill>
                <a:effectLst/>
              </a:rPr>
              <a:t>Data Visualization</a:t>
            </a:r>
          </a:p>
        </p:txBody>
      </p:sp>
      <p:pic>
        <p:nvPicPr>
          <p:cNvPr id="4" name="Picture 3" descr="Chart, bar chart&#10;&#10;Description automatically generated">
            <a:extLst>
              <a:ext uri="{FF2B5EF4-FFF2-40B4-BE49-F238E27FC236}">
                <a16:creationId xmlns:a16="http://schemas.microsoft.com/office/drawing/2014/main" id="{58BC912D-96B0-4A6A-BA52-4988409D2AAD}"/>
              </a:ext>
            </a:extLst>
          </p:cNvPr>
          <p:cNvPicPr>
            <a:picLocks noChangeAspect="1"/>
          </p:cNvPicPr>
          <p:nvPr/>
        </p:nvPicPr>
        <p:blipFill>
          <a:blip r:embed="rId2"/>
          <a:stretch>
            <a:fillRect/>
          </a:stretch>
        </p:blipFill>
        <p:spPr>
          <a:xfrm>
            <a:off x="877661" y="2086655"/>
            <a:ext cx="4667250" cy="3076575"/>
          </a:xfrm>
          <a:prstGeom prst="rect">
            <a:avLst/>
          </a:prstGeom>
        </p:spPr>
      </p:pic>
      <p:sp>
        <p:nvSpPr>
          <p:cNvPr id="8" name="TextBox 7">
            <a:extLst>
              <a:ext uri="{FF2B5EF4-FFF2-40B4-BE49-F238E27FC236}">
                <a16:creationId xmlns:a16="http://schemas.microsoft.com/office/drawing/2014/main" id="{AC3C06A5-D52D-4A43-AF41-60CAC0DD8924}"/>
              </a:ext>
            </a:extLst>
          </p:cNvPr>
          <p:cNvSpPr txBox="1"/>
          <p:nvPr/>
        </p:nvSpPr>
        <p:spPr>
          <a:xfrm>
            <a:off x="6596743" y="3799114"/>
            <a:ext cx="3897086" cy="369332"/>
          </a:xfrm>
          <a:prstGeom prst="rect">
            <a:avLst/>
          </a:prstGeom>
          <a:noFill/>
        </p:spPr>
        <p:txBody>
          <a:bodyPr wrap="square" rtlCol="0">
            <a:spAutoFit/>
          </a:bodyPr>
          <a:lstStyle/>
          <a:p>
            <a:r>
              <a:rPr lang="en-US" dirty="0"/>
              <a:t>Checking the ratio of the target variable</a:t>
            </a:r>
          </a:p>
        </p:txBody>
      </p:sp>
    </p:spTree>
    <p:extLst>
      <p:ext uri="{BB962C8B-B14F-4D97-AF65-F5344CB8AC3E}">
        <p14:creationId xmlns:p14="http://schemas.microsoft.com/office/powerpoint/2010/main" val="1644198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16526</TotalTime>
  <Words>604</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Lato Extended</vt:lpstr>
      <vt:lpstr>Symbol</vt:lpstr>
      <vt:lpstr>Times New Roman</vt:lpstr>
      <vt:lpstr>Wingdings</vt:lpstr>
      <vt:lpstr>Office Theme</vt:lpstr>
      <vt:lpstr>PowerPoint Presentation</vt:lpstr>
      <vt:lpstr>COOL DATA SCIENTISTS TEAM </vt:lpstr>
      <vt:lpstr>   Contents</vt:lpstr>
      <vt:lpstr>Background</vt:lpstr>
      <vt:lpstr>Data Intake</vt:lpstr>
      <vt:lpstr>PowerPoint Presentation</vt:lpstr>
      <vt:lpstr>PowerPoint Presentation</vt:lpstr>
      <vt:lpstr>PowerPoint Presentation</vt:lpstr>
      <vt:lpstr>Profit Analysis</vt:lpstr>
      <vt:lpstr>Profit Analysis</vt:lpstr>
      <vt:lpstr>Hypotethis &amp; Data Visualization</vt:lpstr>
      <vt:lpstr>Profit Analysis</vt:lpstr>
      <vt:lpstr>Hypotethis &amp; Data Visualization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Mukhammadjon Kholmirzaev</cp:lastModifiedBy>
  <cp:revision>167</cp:revision>
  <cp:lastPrinted>2019-08-24T08:13:50Z</cp:lastPrinted>
  <dcterms:created xsi:type="dcterms:W3CDTF">2019-08-19T15:39:24Z</dcterms:created>
  <dcterms:modified xsi:type="dcterms:W3CDTF">2021-08-14T11:50:37Z</dcterms:modified>
</cp:coreProperties>
</file>