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4" r:id="rId4"/>
    <p:sldId id="271" r:id="rId5"/>
    <p:sldId id="270" r:id="rId6"/>
    <p:sldId id="272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7C0"/>
    <a:srgbClr val="B9B9DD"/>
    <a:srgbClr val="934BC9"/>
    <a:srgbClr val="159FBB"/>
    <a:srgbClr val="454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0" autoAdjust="0"/>
    <p:restoredTop sz="93297" autoAdjust="0"/>
  </p:normalViewPr>
  <p:slideViewPr>
    <p:cSldViewPr>
      <p:cViewPr>
        <p:scale>
          <a:sx n="90" d="100"/>
          <a:sy n="90" d="100"/>
        </p:scale>
        <p:origin x="205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6F2CCB-DB67-4EC4-9318-9124998A27DD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CE27D8-5303-4258-8B3D-7BAB61654A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02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EF6CD3-CC97-4761-9AD2-AD923D2F0137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78C59E-85A2-4950-8453-8BC5FD5F6E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8A60E-10EB-419B-9D3E-946F19B96323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6C45-104C-4886-BB7F-E06FE62347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211E7-AD56-4BCB-8BB2-D11CB223614A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CA70E-2DD6-4E35-942D-96FB790C00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AB0BF-D157-4E6B-9539-F0D9A8CDA03E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C074-10F1-40EE-B6D3-5BF2DA95FE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DA159-041A-44D4-9CFB-0300E213501C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795C-5E8C-468F-8735-A80348234C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8275-DAC0-48FC-A716-F1444FE64DB9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B33E-A38A-446A-97E0-988758D0F2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F444B-90D0-4A34-847C-587E60FC5477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D764-117C-4BE4-8E69-5EB85E0081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88C63-AE9B-4244-9D94-CA9FA1731E32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59A2D-FDF4-4CFD-9B9D-9EF2E92728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AA380-4EB8-4331-816D-9E45056386B3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88921-E0C4-4802-8344-53968C3BFB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7B8A6-87CA-4C50-B3EA-CA7445734CD0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D8C1-6157-48A7-81EF-89D3FE11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6267-DFA7-4FAA-88C9-59914C1F3863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F55B4-0A23-4146-86C6-3A3DD74D3A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70F58-31C5-4168-9D8C-F5F0B63BF995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91E-F51C-48ED-9CC6-B8B5268A03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87C0"/>
            </a:gs>
            <a:gs pos="25000">
              <a:srgbClr val="5887C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9913A1-08A8-4A18-8F98-F884BBB42E98}" type="datetimeFigureOut">
              <a:rPr lang="ko-KR" altLang="en-US"/>
              <a:pPr>
                <a:defRPr/>
              </a:pPr>
              <a:t>2016. 10. 16.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Samsung Electronics Co., LTD. All Rights Reserve.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FECB03-0762-419E-9A92-773D75116ED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424936" cy="28083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DOW JONES INDEX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>Decomposition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9614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Yunsup</a:t>
            </a:r>
            <a:r>
              <a:rPr lang="en-US" altLang="ko-KR" dirty="0" smtClean="0">
                <a:solidFill>
                  <a:schemeClr val="bg1"/>
                </a:solidFill>
              </a:rPr>
              <a:t> Jung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DSCI6001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/>
          <a:lstStyle/>
          <a:p>
            <a:pPr algn="l"/>
            <a:r>
              <a:rPr lang="en-US" altLang="ko-KR" sz="3600" b="1" u="sng" dirty="0" smtClean="0">
                <a:solidFill>
                  <a:schemeClr val="bg1"/>
                </a:solidFill>
              </a:rPr>
              <a:t>Summary</a:t>
            </a:r>
            <a:endParaRPr lang="ko-KR" altLang="en-US" sz="4000" b="1" u="sng" dirty="0" smtClean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r>
              <a:rPr lang="en-US" altLang="ko-KR" sz="3600" b="1" dirty="0" smtClean="0">
                <a:solidFill>
                  <a:schemeClr val="bg1"/>
                </a:solidFill>
                <a:sym typeface="Wingdings" pitchFamily="2" charset="2"/>
              </a:rPr>
              <a:t>Goal</a:t>
            </a:r>
            <a:r>
              <a:rPr lang="en-US" altLang="ko-KR" sz="4000" b="1" dirty="0" smtClean="0">
                <a:solidFill>
                  <a:schemeClr val="bg1"/>
                </a:solidFill>
                <a:sym typeface="Wingdings" pitchFamily="2" charset="2"/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Petition </a:t>
            </a:r>
            <a:r>
              <a:rPr lang="en-US" altLang="ko-KR" dirty="0" smtClean="0">
                <a:solidFill>
                  <a:srgbClr val="FFC000"/>
                </a:solidFill>
                <a:sym typeface="Wingdings" pitchFamily="2" charset="2"/>
              </a:rPr>
              <a:t>*Dow </a:t>
            </a:r>
            <a:r>
              <a:rPr lang="en-US" altLang="ko-KR" dirty="0">
                <a:solidFill>
                  <a:srgbClr val="FFC000"/>
                </a:solidFill>
                <a:sym typeface="Wingdings" pitchFamily="2" charset="2"/>
              </a:rPr>
              <a:t>Jones Index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into two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groups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with linear algebra technique and statistical theory.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here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is three major steps;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Clean data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SVD and K-MEAN Clustering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, and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pr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dict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stock price from OLS model. </a:t>
            </a:r>
          </a:p>
          <a:p>
            <a:endParaRPr lang="en-US" altLang="ko-KR" sz="2000" dirty="0">
              <a:solidFill>
                <a:schemeClr val="bg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*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Dow </a:t>
            </a:r>
            <a:r>
              <a:rPr lang="en-US" altLang="ko-KR" sz="2000" dirty="0">
                <a:solidFill>
                  <a:srgbClr val="FFC000"/>
                </a:solidFill>
                <a:sym typeface="Wingdings" pitchFamily="2" charset="2"/>
              </a:rPr>
              <a:t>Jones Index consisted </a:t>
            </a: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of 30 </a:t>
            </a:r>
            <a:r>
              <a:rPr lang="en-US" altLang="ko-KR" sz="2000" dirty="0">
                <a:solidFill>
                  <a:srgbClr val="FFC000"/>
                </a:solidFill>
                <a:sym typeface="Wingdings" pitchFamily="2" charset="2"/>
              </a:rPr>
              <a:t>companies which is in traditional heavy industry. The average of market capitalization is 175bilion dollar. </a:t>
            </a: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    Apple</a:t>
            </a:r>
            <a:r>
              <a:rPr lang="en-US" altLang="ko-KR" sz="2000" dirty="0">
                <a:solidFill>
                  <a:srgbClr val="FFC000"/>
                </a:solidFill>
                <a:sym typeface="Wingdings" pitchFamily="2" charset="2"/>
              </a:rPr>
              <a:t>, Disney, Goldman Sachs, Nike, Verizon, Pfizer, Exxon and 23 other companies in this list.</a:t>
            </a:r>
            <a:endParaRPr lang="en-US" altLang="ko-KR" sz="2000" dirty="0" smtClean="0">
              <a:solidFill>
                <a:srgbClr val="FFC000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480720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ko-KR" sz="3600" b="1" u="sng" dirty="0" smtClean="0">
                <a:solidFill>
                  <a:schemeClr val="bg1"/>
                </a:solidFill>
                <a:sym typeface="Wingdings" pitchFamily="2" charset="2"/>
              </a:rPr>
              <a:t>Work Flow</a:t>
            </a: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31900"/>
            <a:ext cx="8293100" cy="5149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323528" y="332656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 smtClean="0">
                <a:solidFill>
                  <a:schemeClr val="bg1"/>
                </a:solidFill>
                <a:latin typeface="+mn-lt"/>
                <a:ea typeface="+mn-ea"/>
              </a:rPr>
              <a:t>Result</a:t>
            </a:r>
            <a:endParaRPr lang="en-US" altLang="ko-KR" sz="3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3200" b="1" u="sng" dirty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3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3200" b="1" u="sng" dirty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3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3200" b="1" u="sng" dirty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3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3200" b="1" u="sng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ko-KR" sz="800" b="1" u="sng" dirty="0" smtClean="0">
                <a:solidFill>
                  <a:schemeClr val="bg1"/>
                </a:solidFill>
                <a:latin typeface="+mn-lt"/>
                <a:ea typeface="+mn-ea"/>
              </a:rPr>
              <a:t>   </a:t>
            </a:r>
          </a:p>
          <a:p>
            <a:r>
              <a:rPr lang="en-US" altLang="ko-KR" sz="1600" b="1" u="sng" dirty="0" smtClean="0">
                <a:solidFill>
                  <a:schemeClr val="bg1"/>
                </a:solidFill>
                <a:latin typeface="+mn-lt"/>
                <a:ea typeface="+mn-ea"/>
              </a:rPr>
              <a:t>  </a:t>
            </a:r>
            <a:endParaRPr lang="en-US" altLang="ko-KR" sz="3200" b="1" u="sng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2" y="1112604"/>
            <a:ext cx="7674024" cy="5196716"/>
          </a:xfrm>
        </p:spPr>
      </p:pic>
    </p:spTree>
    <p:extLst>
      <p:ext uri="{BB962C8B-B14F-4D97-AF65-F5344CB8AC3E}">
        <p14:creationId xmlns:p14="http://schemas.microsoft.com/office/powerpoint/2010/main" val="21248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pPr algn="l"/>
            <a:r>
              <a:rPr lang="en-US" altLang="ko-KR" sz="3200" b="1" u="sng" dirty="0">
                <a:solidFill>
                  <a:schemeClr val="bg1"/>
                </a:solidFill>
              </a:rPr>
              <a:t>T</a:t>
            </a:r>
            <a:r>
              <a:rPr lang="en-US" altLang="ko-KR" sz="3200" b="1" u="sng" dirty="0" smtClean="0">
                <a:solidFill>
                  <a:schemeClr val="bg1"/>
                </a:solidFill>
              </a:rPr>
              <a:t>est Result</a:t>
            </a:r>
            <a:endParaRPr lang="ko-KR" altLang="en-US" sz="4000" b="1" u="sng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20" y="4869160"/>
            <a:ext cx="7304559" cy="1762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1" y="966738"/>
            <a:ext cx="7716478" cy="36581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pPr algn="l"/>
            <a:r>
              <a:rPr lang="en-US" altLang="ko-KR" sz="3200" b="1" u="sng" dirty="0">
                <a:solidFill>
                  <a:schemeClr val="bg1"/>
                </a:solidFill>
              </a:rPr>
              <a:t>Price Predict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685789" y="1340768"/>
            <a:ext cx="38822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altLang="ko-KR" sz="3200" dirty="0">
                <a:solidFill>
                  <a:prstClr val="white"/>
                </a:solidFill>
                <a:latin typeface="맑은 고딕"/>
                <a:ea typeface="맑은 고딕" charset="-127"/>
              </a:rPr>
              <a:t>Less Risk Stock :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marL="457200" lvl="0" indent="-457200">
              <a:buFont typeface="Arial" charset="0"/>
              <a:buChar char="•"/>
            </a:pPr>
            <a:endParaRPr lang="en-US" altLang="ko-KR" sz="3200" dirty="0" smtClean="0">
              <a:solidFill>
                <a:prstClr val="white"/>
              </a:solidFill>
              <a:latin typeface="맑은 고딕"/>
              <a:ea typeface="맑은 고딕" charset="-127"/>
            </a:endParaRPr>
          </a:p>
          <a:p>
            <a:pPr marL="457200" lvl="0" indent="-457200">
              <a:buFont typeface="Arial" charset="0"/>
              <a:buChar char="•"/>
            </a:pPr>
            <a:r>
              <a:rPr lang="en-US" altLang="ko-KR" sz="3200" dirty="0" smtClean="0">
                <a:solidFill>
                  <a:prstClr val="white"/>
                </a:solidFill>
                <a:latin typeface="맑은 고딕"/>
                <a:ea typeface="맑은 고딕" charset="-127"/>
              </a:rPr>
              <a:t>More </a:t>
            </a:r>
            <a:r>
              <a:rPr lang="en-US" altLang="ko-KR" sz="3200" dirty="0">
                <a:solidFill>
                  <a:prstClr val="white"/>
                </a:solidFill>
                <a:latin typeface="맑은 고딕"/>
                <a:ea typeface="맑은 고딕" charset="-127"/>
              </a:rPr>
              <a:t>Risk Stock :</a:t>
            </a:r>
            <a:endParaRPr lang="ko-KR" altLang="en-US" sz="3200" dirty="0">
              <a:solidFill>
                <a:prstClr val="white"/>
              </a:solidFill>
              <a:latin typeface="맑은 고딕"/>
              <a:ea typeface="맑은 고딕" charset="-127"/>
            </a:endParaRPr>
          </a:p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03" y="1484784"/>
            <a:ext cx="4179672" cy="348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03" y="2763469"/>
            <a:ext cx="4179672" cy="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9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111</Words>
  <Application>Microsoft Macintosh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Wingdings</vt:lpstr>
      <vt:lpstr>Arial</vt:lpstr>
      <vt:lpstr>Office 테마</vt:lpstr>
      <vt:lpstr>DOW JONES INDEX Decomposition</vt:lpstr>
      <vt:lpstr>Summary</vt:lpstr>
      <vt:lpstr>PowerPoint 프레젠테이션</vt:lpstr>
      <vt:lpstr>PowerPoint 프레젠테이션</vt:lpstr>
      <vt:lpstr>Test Result</vt:lpstr>
      <vt:lpstr>Price Predict</vt:lpstr>
    </vt:vector>
  </TitlesOfParts>
  <Company>SAMSUNG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O R T F O L I O</dc:title>
  <dc:creator>삼성전자</dc:creator>
  <cp:lastModifiedBy>Jung Yun</cp:lastModifiedBy>
  <cp:revision>390</cp:revision>
  <cp:lastPrinted>2013-11-18T01:54:03Z</cp:lastPrinted>
  <dcterms:created xsi:type="dcterms:W3CDTF">2009-11-24T01:00:01Z</dcterms:created>
  <dcterms:modified xsi:type="dcterms:W3CDTF">2016-10-16T20:51:54Z</dcterms:modified>
</cp:coreProperties>
</file>