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sldIdLst>
    <p:sldId id="4778" r:id="rId2"/>
    <p:sldId id="1010" r:id="rId3"/>
    <p:sldId id="4780" r:id="rId4"/>
    <p:sldId id="4779" r:id="rId5"/>
    <p:sldId id="4781" r:id="rId6"/>
    <p:sldId id="4782" r:id="rId7"/>
    <p:sldId id="4783" r:id="rId8"/>
    <p:sldId id="4787" r:id="rId9"/>
    <p:sldId id="4788" r:id="rId10"/>
    <p:sldId id="4784" r:id="rId11"/>
    <p:sldId id="4785" r:id="rId12"/>
    <p:sldId id="4791" r:id="rId13"/>
    <p:sldId id="4789" r:id="rId14"/>
    <p:sldId id="4790" r:id="rId15"/>
    <p:sldId id="4786" r:id="rId16"/>
    <p:sldId id="275" r:id="rId17"/>
  </p:sldIdLst>
  <p:sldSz cx="12192000" cy="6858000"/>
  <p:notesSz cx="6858000" cy="9144000"/>
  <p:embeddedFontLst>
    <p:embeddedFont>
      <p:font typeface="Roboto" panose="020B0604020202020204" charset="0"/>
      <p:regular r:id="rId19"/>
      <p:bold r:id="rId20"/>
      <p:italic r:id="rId21"/>
      <p:boldItalic r:id="rId22"/>
    </p:embeddedFont>
    <p:embeddedFont>
      <p:font typeface="Roboto Medium" panose="020B0604020202020204" charset="0"/>
      <p:regular r:id="rId23"/>
      <p:italic r:id="rId24"/>
    </p:embeddedFont>
    <p:embeddedFont>
      <p:font typeface="Roboto Light" panose="020B0604020202020204" charset="0"/>
      <p:regular r:id="rId25"/>
      <p:italic r:id="rId26"/>
    </p:embeddedFont>
    <p:embeddedFont>
      <p:font typeface="Calibri" panose="020F0502020204030204"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4"/>
            <p14:sldId id="4785"/>
            <p14:sldId id="4791"/>
            <p14:sldId id="4789"/>
            <p14:sldId id="4790"/>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8" d="100"/>
          <a:sy n="68" d="100"/>
        </p:scale>
        <p:origin x="1074"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20/10/2023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16</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xmlns="" id="{A876954F-7FE1-465C-886E-DB06FD76BBDC}"/>
              </a:ext>
            </a:extLst>
          </p:cNvPr>
          <p:cNvPicPr>
            <a:picLocks noChangeAspect="1"/>
          </p:cNvPicPr>
          <p:nvPr/>
        </p:nvPicPr>
        <p:blipFill>
          <a:blip r:embed="rId3"/>
          <a:stretch>
            <a:fillRect/>
          </a:stretch>
        </p:blipFill>
        <p:spPr>
          <a:xfrm>
            <a:off x="1758403" y="1641209"/>
            <a:ext cx="9152084" cy="4283522"/>
          </a:xfrm>
          <a:prstGeom prst="rect">
            <a:avLst/>
          </a:prstGeom>
        </p:spPr>
      </p:pic>
      <p:sp>
        <p:nvSpPr>
          <p:cNvPr id="3" name="Rectangle 2"/>
          <p:cNvSpPr/>
          <p:nvPr/>
        </p:nvSpPr>
        <p:spPr>
          <a:xfrm>
            <a:off x="2080901" y="911431"/>
            <a:ext cx="6096000" cy="923330"/>
          </a:xfrm>
          <a:prstGeom prst="rect">
            <a:avLst/>
          </a:prstGeom>
        </p:spPr>
        <p:txBody>
          <a:bodyPr>
            <a:spAutoFit/>
          </a:bodyPr>
          <a:lstStyle/>
          <a:p>
            <a:r>
              <a:rPr lang="en-IN"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Average total sales by month for stores 86 per 155 pre-trial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583" y="1392702"/>
            <a:ext cx="9340946" cy="4712675"/>
          </a:xfrm>
          <a:prstGeom prst="rect">
            <a:avLst/>
          </a:prstGeom>
        </p:spPr>
      </p:pic>
    </p:spTree>
    <p:extLst>
      <p:ext uri="{BB962C8B-B14F-4D97-AF65-F5344CB8AC3E}">
        <p14:creationId xmlns:p14="http://schemas.microsoft.com/office/powerpoint/2010/main" val="424304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Average number of customers by month for stores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431" y="1406769"/>
            <a:ext cx="10649243" cy="4839286"/>
          </a:xfrm>
          <a:prstGeom prst="rect">
            <a:avLst/>
          </a:prstGeom>
        </p:spPr>
      </p:pic>
    </p:spTree>
    <p:extLst>
      <p:ext uri="{BB962C8B-B14F-4D97-AF65-F5344CB8AC3E}">
        <p14:creationId xmlns:p14="http://schemas.microsoft.com/office/powerpoint/2010/main" val="139561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Total number of customers by month stores 88 per 237</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905" y="1420838"/>
            <a:ext cx="9819249" cy="4726744"/>
          </a:xfrm>
          <a:prstGeom prst="rect">
            <a:avLst/>
          </a:prstGeom>
        </p:spPr>
      </p:pic>
    </p:spTree>
    <p:extLst>
      <p:ext uri="{BB962C8B-B14F-4D97-AF65-F5344CB8AC3E}">
        <p14:creationId xmlns:p14="http://schemas.microsoft.com/office/powerpoint/2010/main" val="101601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t>Conclusion by determining best performance stores</a:t>
            </a:r>
            <a:endParaRPr lang="en-AU" dirty="0"/>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5" name="TextBox 4">
            <a:extLst>
              <a:ext uri="{FF2B5EF4-FFF2-40B4-BE49-F238E27FC236}">
                <a16:creationId xmlns:a16="http://schemas.microsoft.com/office/drawing/2014/main" xmlns="" id="{2DE1E818-2063-4630-ACA9-E4E84E9457C6}"/>
              </a:ext>
            </a:extLst>
          </p:cNvPr>
          <p:cNvSpPr txBox="1"/>
          <p:nvPr/>
        </p:nvSpPr>
        <p:spPr>
          <a:xfrm>
            <a:off x="1196975" y="1332005"/>
            <a:ext cx="9775825" cy="1169551"/>
          </a:xfrm>
          <a:prstGeom prst="rect">
            <a:avLst/>
          </a:prstGeom>
          <a:noFill/>
        </p:spPr>
        <p:txBody>
          <a:bodyPr wrap="square">
            <a:spAutoFit/>
          </a:bodyPr>
          <a:lstStyle/>
          <a:p>
            <a:pPr marL="400050" indent="-400050" algn="l">
              <a:buFont typeface="+mj-lt"/>
              <a:buAutoNum type="romanUcPeriod"/>
            </a:pPr>
            <a:r>
              <a:rPr lang="en-US" sz="1400" b="0" i="0" dirty="0">
                <a:solidFill>
                  <a:srgbClr val="000000"/>
                </a:solidFill>
                <a:effectLst/>
                <a:latin typeface="+mj-lt"/>
              </a:rPr>
              <a:t>We've found control stores 233, 155, 237 for trial stores 77, 86 and 88 respectively.</a:t>
            </a:r>
          </a:p>
          <a:p>
            <a:pPr marL="400050" indent="-400050" algn="l">
              <a:buFont typeface="+mj-lt"/>
              <a:buAutoNum type="romanUcPeriod"/>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400050" indent="-400050" algn="l">
              <a:buFont typeface="+mj-lt"/>
              <a:buAutoNum type="romanUcPeriod"/>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7" name="TextBox 6">
            <a:extLst>
              <a:ext uri="{FF2B5EF4-FFF2-40B4-BE49-F238E27FC236}">
                <a16:creationId xmlns:a16="http://schemas.microsoft.com/office/drawing/2014/main" xmlns="" id="{FF664E06-FC36-4F9F-BF6C-0D0597981830}"/>
              </a:ext>
            </a:extLst>
          </p:cNvPr>
          <p:cNvSpPr txBox="1"/>
          <p:nvPr/>
        </p:nvSpPr>
        <p:spPr>
          <a:xfrm>
            <a:off x="1093102" y="3711830"/>
            <a:ext cx="10456863" cy="1384995"/>
          </a:xfrm>
          <a:prstGeom prst="rect">
            <a:avLst/>
          </a:prstGeom>
          <a:noFill/>
        </p:spPr>
        <p:txBody>
          <a:bodyPr wrap="square">
            <a:spAutoFit/>
          </a:bodyPr>
          <a:lstStyle/>
          <a:p>
            <a:pPr marL="400050" indent="-400050" algn="l">
              <a:buFont typeface="+mj-lt"/>
              <a:buAutoNum type="romanUcPeriod"/>
            </a:pPr>
            <a:r>
              <a:rPr lang="en-AU" sz="1400" dirty="0">
                <a:ea typeface="Roboto Light" panose="02000000000000000000" pitchFamily="2" charset="0"/>
              </a:rPr>
              <a:t>Stocks should be high in December before the Christmas</a:t>
            </a:r>
          </a:p>
          <a:p>
            <a:pPr marL="400050" indent="-400050">
              <a:buFont typeface="+mj-lt"/>
              <a:buAutoNum type="romanUcPeriod"/>
            </a:pPr>
            <a:r>
              <a:rPr lang="en-AU" sz="1400" dirty="0">
                <a:ea typeface="Roboto Light" panose="02000000000000000000" pitchFamily="2" charset="0"/>
              </a:rPr>
              <a:t>Kettle, Smiths, Doritos and Pringles should be kept in stocks as they are the most sold</a:t>
            </a:r>
          </a:p>
          <a:p>
            <a:pPr marL="400050" indent="-400050">
              <a:buFont typeface="+mj-lt"/>
              <a:buAutoNum type="romanU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400050" indent="-400050" algn="l">
              <a:buFont typeface="+mj-lt"/>
              <a:buAutoNum type="romanUcPeriod"/>
            </a:pPr>
            <a:r>
              <a:rPr lang="en-AU" sz="1400" dirty="0">
                <a:ea typeface="Roboto Light" panose="02000000000000000000" pitchFamily="2" charset="0"/>
              </a:rPr>
              <a:t>Budget older families have the maximum contribution to sales.</a:t>
            </a:r>
          </a:p>
          <a:p>
            <a:pPr marL="400050" indent="-400050" algn="l">
              <a:buFont typeface="+mj-lt"/>
              <a:buAutoNum type="romanUcPeriod"/>
            </a:pPr>
            <a:r>
              <a:rPr lang="en-US" sz="1400" dirty="0">
                <a:solidFill>
                  <a:srgbClr val="000000"/>
                </a:solidFill>
                <a:latin typeface="+mj-lt"/>
              </a:rPr>
              <a:t>C</a:t>
            </a:r>
            <a:r>
              <a:rPr lang="en-US" sz="1400" b="0" i="0" dirty="0">
                <a:solidFill>
                  <a:srgbClr val="000000"/>
                </a:solidFill>
                <a:effectLst/>
                <a:latin typeface="+mj-lt"/>
              </a:rPr>
              <a:t>ontrol stores 233, 155, 237 for trial stores 77, 86 and 88 respectively would be a good choice</a:t>
            </a:r>
            <a:endParaRPr lang="en-AU" sz="1400" dirty="0">
              <a:ea typeface="Roboto Light" panose="02000000000000000000" pitchFamily="2" charset="0"/>
            </a:endParaRPr>
          </a:p>
          <a:p>
            <a:pPr marL="400050" indent="-400050" algn="l">
              <a:buFont typeface="+mj-lt"/>
              <a:buAutoNum type="romanUcPeriod"/>
            </a:pPr>
            <a:endParaRPr lang="en-AU" sz="1400" dirty="0">
              <a:ea typeface="Roboto Light" panose="02000000000000000000" pitchFamily="2" charset="0"/>
            </a:endParaRPr>
          </a:p>
        </p:txBody>
      </p:sp>
      <p:sp>
        <p:nvSpPr>
          <p:cNvPr id="8" name="Text Placeholder 3">
            <a:extLst>
              <a:ext uri="{FF2B5EF4-FFF2-40B4-BE49-F238E27FC236}">
                <a16:creationId xmlns:a16="http://schemas.microsoft.com/office/drawing/2014/main" xmlns="" id="{3E376560-0988-4854-BCBB-E81FEB0D00BD}"/>
              </a:ext>
            </a:extLst>
          </p:cNvPr>
          <p:cNvSpPr txBox="1">
            <a:spLocks/>
          </p:cNvSpPr>
          <p:nvPr/>
        </p:nvSpPr>
        <p:spPr>
          <a:xfrm>
            <a:off x="1196975" y="2887917"/>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err="1" smtClean="0"/>
              <a:t>Determained</a:t>
            </a:r>
            <a:endParaRPr lang="en-AU" sz="2800"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85750" indent="-285750">
              <a:buFont typeface="+mj-lt"/>
              <a:buAutoNum type="romanUcPeriod"/>
            </a:pPr>
            <a:r>
              <a:rPr lang="en-AU" sz="1200" dirty="0"/>
              <a:t>The sales increase in the month of December before the Christmas (except the day itself). So, these are the crucial times.</a:t>
            </a:r>
            <a:endParaRPr lang="en-US" sz="1200" dirty="0"/>
          </a:p>
          <a:p>
            <a:pPr marL="285750" indent="-285750">
              <a:buFont typeface="+mj-lt"/>
              <a:buAutoNum type="romanUcPeriod"/>
            </a:pPr>
            <a:r>
              <a:rPr lang="en-AU" sz="1200" dirty="0"/>
              <a:t>Kettle is the most popular brand followed by Smiths, Doritos and Pringles. So, they need to be in stock. Also 175 gram packets are the most sold.</a:t>
            </a:r>
            <a:endParaRPr lang="en-US" sz="1200" dirty="0"/>
          </a:p>
          <a:p>
            <a:pPr marL="285750" indent="-285750">
              <a:buFont typeface="+mj-lt"/>
              <a:buAutoNum type="romanUcPeriod"/>
            </a:pPr>
            <a:r>
              <a:rPr lang="en-AU" sz="1200" dirty="0"/>
              <a:t>Mainstream </a:t>
            </a:r>
            <a:r>
              <a:rPr lang="en-IN" sz="1200" dirty="0"/>
              <a:t>young singles/couples, retirees are the most common customers and also account for a great share of chips sale. </a:t>
            </a:r>
            <a:endParaRPr lang="en-US" sz="1200" dirty="0"/>
          </a:p>
          <a:p>
            <a:pPr marL="285750" indent="-285750">
              <a:buFont typeface="+mj-lt"/>
              <a:buAutoNum type="romanUcPeriod"/>
            </a:pPr>
            <a:r>
              <a:rPr lang="en-AU" sz="1200" dirty="0"/>
              <a:t>Budget older families have the maximum contribution to sales.</a:t>
            </a:r>
            <a:endParaRPr lang="en-US" sz="1200" dirty="0"/>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85750" indent="-285750">
              <a:buFont typeface="+mj-lt"/>
              <a:buAutoNum type="romanUcPeriod"/>
            </a:pPr>
            <a:r>
              <a:rPr lang="en-US" sz="1200" dirty="0"/>
              <a:t>One control store was selected for each trial store and the values of metrics were compared in trial and pre trial period. </a:t>
            </a:r>
            <a:endParaRPr lang="en-US" sz="1200" dirty="0"/>
          </a:p>
          <a:p>
            <a:pPr marL="285750" indent="-285750">
              <a:buFont typeface="+mj-lt"/>
              <a:buAutoNum type="romanUcPeriod"/>
            </a:pPr>
            <a:r>
              <a:rPr lang="en-US" sz="1200" dirty="0"/>
              <a:t>The results for trial stores 77 and 88 during the trial period show a significant difference in at least two of the three trial months but this is not the case for trial store 86. </a:t>
            </a:r>
            <a:endParaRPr lang="en-US" sz="1200" dirty="0"/>
          </a:p>
          <a:p>
            <a:pPr marL="285750" indent="-285750">
              <a:buFont typeface="+mj-lt"/>
              <a:buAutoNum type="romanUcPeriod"/>
            </a:pP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2" name="Text Placeholder 1"/>
          <p:cNvSpPr>
            <a:spLocks noGrp="1"/>
          </p:cNvSpPr>
          <p:nvPr>
            <p:ph type="body" sz="quarter" idx="10"/>
          </p:nvPr>
        </p:nvSpPr>
        <p:spPr>
          <a:xfrm>
            <a:off x="1168839" y="333388"/>
            <a:ext cx="10479600" cy="824400"/>
          </a:xfrm>
        </p:spPr>
        <p:txBody>
          <a:bodyPr/>
          <a:lstStyle/>
          <a:p>
            <a:r>
              <a:rPr lang="en-US" dirty="0" smtClean="0"/>
              <a:t>Sales distribution by day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738" y="745588"/>
            <a:ext cx="10466364" cy="5317588"/>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a:t>A</a:t>
            </a:r>
            <a:r>
              <a:rPr lang="en-AU" dirty="0" smtClean="0"/>
              <a:t>ffluence </a:t>
            </a:r>
            <a:r>
              <a:rPr lang="en-AU" dirty="0"/>
              <a:t>and its effect on consumer buying for the category of chips</a:t>
            </a:r>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Rectangle 2"/>
          <p:cNvSpPr/>
          <p:nvPr/>
        </p:nvSpPr>
        <p:spPr>
          <a:xfrm>
            <a:off x="1514621" y="1167845"/>
            <a:ext cx="8206153" cy="1754326"/>
          </a:xfrm>
          <a:prstGeom prst="rect">
            <a:avLst/>
          </a:prstGeom>
        </p:spPr>
        <p:txBody>
          <a:bodyPr wrap="square">
            <a:spAutoFit/>
          </a:bodyPr>
          <a:lstStyle/>
          <a:p>
            <a:pPr marL="400050" indent="-400050">
              <a:buFont typeface="+mj-lt"/>
              <a:buAutoNum type="romanUcPeriod"/>
            </a:pPr>
            <a:r>
              <a:rPr lang="en-AU" dirty="0">
                <a:ea typeface="Roboto Light" panose="02000000000000000000" pitchFamily="2" charset="0"/>
              </a:rPr>
              <a:t>Kettle is the most popular brand followed by Smiths, Doritos and Pringles. </a:t>
            </a:r>
          </a:p>
          <a:p>
            <a:pPr marL="400050" indent="-400050">
              <a:buFont typeface="+mj-lt"/>
              <a:buAutoNum type="romanUcPeriod"/>
            </a:pPr>
            <a:r>
              <a:rPr lang="en-AU" dirty="0">
                <a:ea typeface="Roboto Light" panose="02000000000000000000" pitchFamily="2" charset="0"/>
              </a:rPr>
              <a:t>Mainstream </a:t>
            </a:r>
            <a:r>
              <a:rPr lang="en-IN" dirty="0">
                <a:solidFill>
                  <a:srgbClr val="000000"/>
                </a:solidFill>
                <a:ea typeface="Roboto Light" panose="02000000000000000000" pitchFamily="2" charset="0"/>
              </a:rPr>
              <a:t>young singles/couples, retirees are the most common customers and also account for a great share of chips sale. </a:t>
            </a:r>
          </a:p>
          <a:p>
            <a:pPr marL="400050" indent="-400050">
              <a:buFont typeface="+mj-lt"/>
              <a:buAutoNum type="romanUcPeriod"/>
            </a:pPr>
            <a:r>
              <a:rPr lang="en-AU" dirty="0">
                <a:ea typeface="Roboto Light" panose="02000000000000000000" pitchFamily="2" charset="0"/>
              </a:rPr>
              <a:t>Budget older families have the maximum contribution to sales.</a:t>
            </a:r>
          </a:p>
          <a:p>
            <a:pPr marL="400050" indent="-400050">
              <a:buFont typeface="+mj-lt"/>
              <a:buAutoNum type="romanUcPeriod"/>
            </a:pPr>
            <a:r>
              <a:rPr lang="en-AU" dirty="0">
                <a:ea typeface="Roboto Light" panose="02000000000000000000" pitchFamily="2" charset="0"/>
              </a:rPr>
              <a:t>Mainstream </a:t>
            </a:r>
            <a:r>
              <a:rPr lang="en-IN" dirty="0">
                <a:solidFill>
                  <a:srgbClr val="000000"/>
                </a:solidFill>
                <a:ea typeface="Roboto Light" panose="02000000000000000000" pitchFamily="2" charset="0"/>
              </a:rPr>
              <a:t>young singles/couples</a:t>
            </a:r>
            <a:r>
              <a:rPr lang="en-AU" dirty="0">
                <a:solidFill>
                  <a:srgbClr val="000000"/>
                </a:solidFill>
                <a:ea typeface="Roboto Light" panose="02000000000000000000" pitchFamily="2" charset="0"/>
              </a:rPr>
              <a:t> and mid-age single/couples pay more per packet than any other group.</a:t>
            </a:r>
            <a:endParaRPr lang="en-AU" dirty="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a:t>T</a:t>
            </a:r>
            <a:r>
              <a:rPr lang="en-AU" dirty="0" smtClean="0"/>
              <a:t>he </a:t>
            </a:r>
            <a:r>
              <a:rPr lang="en-AU" dirty="0"/>
              <a:t>proportion of customers by affluence and life </a:t>
            </a:r>
            <a:r>
              <a:rPr lang="en-AU" dirty="0" smtClean="0"/>
              <a:t>stage</a:t>
            </a:r>
            <a:endParaRPr lang="en-AU" dirty="0"/>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972" y="928468"/>
            <a:ext cx="9172136" cy="5008098"/>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Average unit per customer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6" y="1083212"/>
            <a:ext cx="9228406" cy="4656406"/>
          </a:xfrm>
          <a:prstGeom prst="rect">
            <a:avLst/>
          </a:prstGeom>
        </p:spPr>
      </p:pic>
    </p:spTree>
    <p:extLst>
      <p:ext uri="{BB962C8B-B14F-4D97-AF65-F5344CB8AC3E}">
        <p14:creationId xmlns:p14="http://schemas.microsoft.com/office/powerpoint/2010/main" val="305812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The proportion of customers by affluence and life stage</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13" y="1463039"/>
            <a:ext cx="9186203" cy="4360985"/>
          </a:xfrm>
          <a:prstGeom prst="rect">
            <a:avLst/>
          </a:prstGeom>
        </p:spPr>
      </p:pic>
    </p:spTree>
    <p:extLst>
      <p:ext uri="{BB962C8B-B14F-4D97-AF65-F5344CB8AC3E}">
        <p14:creationId xmlns:p14="http://schemas.microsoft.com/office/powerpoint/2010/main" val="721529548"/>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6369</TotalTime>
  <Words>731</Words>
  <Application>Microsoft Office PowerPoint</Application>
  <PresentationFormat>Widescreen</PresentationFormat>
  <Paragraphs>59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Roboto</vt:lpstr>
      <vt:lpstr>Roboto Medium</vt:lpstr>
      <vt:lpstr>Roboto Light</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Windows 10 Pro</cp:lastModifiedBy>
  <cp:revision>473</cp:revision>
  <dcterms:created xsi:type="dcterms:W3CDTF">2018-02-07T23:23:24Z</dcterms:created>
  <dcterms:modified xsi:type="dcterms:W3CDTF">2023-10-20T04:19:03Z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