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6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0"/>
    <p:restoredTop sz="80870" autoAdjust="0"/>
  </p:normalViewPr>
  <p:slideViewPr>
    <p:cSldViewPr>
      <p:cViewPr>
        <p:scale>
          <a:sx n="75" d="100"/>
          <a:sy n="75" d="100"/>
        </p:scale>
        <p:origin x="-696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FB019-4E6E-4965-9325-E9AD8E930A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Y"/>
        </a:p>
      </dgm:t>
    </dgm:pt>
    <dgm:pt modelId="{45BDECC5-F54A-4AAA-8160-7A0AEF3D298F}">
      <dgm:prSet phldrT="[نص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1"/>
          <a:r>
            <a:rPr lang="en-US" dirty="0" smtClean="0"/>
            <a:t>XSS Attacker</a:t>
          </a:r>
          <a:endParaRPr lang="ar-SY" dirty="0"/>
        </a:p>
      </dgm:t>
    </dgm:pt>
    <dgm:pt modelId="{F0A77937-1058-4BC2-94EA-1D5418526068}" type="parTrans" cxnId="{0ABC530E-898C-4B22-BF30-269163942E8D}">
      <dgm:prSet/>
      <dgm:spPr/>
      <dgm:t>
        <a:bodyPr/>
        <a:lstStyle/>
        <a:p>
          <a:pPr rtl="1"/>
          <a:endParaRPr lang="ar-SY"/>
        </a:p>
      </dgm:t>
    </dgm:pt>
    <dgm:pt modelId="{639B6B00-5F34-4ED4-892D-7FDC11100577}" type="sibTrans" cxnId="{0ABC530E-898C-4B22-BF30-269163942E8D}">
      <dgm:prSet/>
      <dgm:spPr/>
      <dgm:t>
        <a:bodyPr/>
        <a:lstStyle/>
        <a:p>
          <a:pPr rtl="1"/>
          <a:endParaRPr lang="ar-SY"/>
        </a:p>
      </dgm:t>
    </dgm:pt>
    <dgm:pt modelId="{D6516E39-667C-4331-A304-3F7CBC777A34}">
      <dgm:prSet phldrT="[نص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1"/>
          <a:r>
            <a:rPr lang="en-US" dirty="0" smtClean="0"/>
            <a:t>SQL Injection Attacker</a:t>
          </a:r>
          <a:endParaRPr lang="ar-SY" dirty="0"/>
        </a:p>
      </dgm:t>
    </dgm:pt>
    <dgm:pt modelId="{BB6A2AF8-6A97-4B52-A9A3-659BA7FAD3CE}" type="parTrans" cxnId="{F7F32793-570D-42EE-A6BF-E50D437905FA}">
      <dgm:prSet/>
      <dgm:spPr/>
      <dgm:t>
        <a:bodyPr/>
        <a:lstStyle/>
        <a:p>
          <a:pPr rtl="1"/>
          <a:endParaRPr lang="ar-SY"/>
        </a:p>
      </dgm:t>
    </dgm:pt>
    <dgm:pt modelId="{5AD97365-2ACD-4884-B909-9A26F808D697}" type="sibTrans" cxnId="{F7F32793-570D-42EE-A6BF-E50D437905FA}">
      <dgm:prSet/>
      <dgm:spPr/>
      <dgm:t>
        <a:bodyPr/>
        <a:lstStyle/>
        <a:p>
          <a:pPr rtl="1"/>
          <a:endParaRPr lang="ar-SY"/>
        </a:p>
      </dgm:t>
    </dgm:pt>
    <dgm:pt modelId="{AB3882D3-B356-44CC-9533-80C16190EB14}">
      <dgm:prSet phldrT="[نص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1"/>
          <a:r>
            <a:rPr lang="en-US" dirty="0" smtClean="0"/>
            <a:t>RFI Attacker</a:t>
          </a:r>
          <a:endParaRPr lang="ar-SY" dirty="0"/>
        </a:p>
      </dgm:t>
    </dgm:pt>
    <dgm:pt modelId="{9755D8FE-31D2-4136-AFBF-7705EE3417D3}" type="parTrans" cxnId="{63B45D8F-B24A-4D2E-B0B9-C583AB9C8A80}">
      <dgm:prSet/>
      <dgm:spPr/>
      <dgm:t>
        <a:bodyPr/>
        <a:lstStyle/>
        <a:p>
          <a:pPr rtl="1"/>
          <a:endParaRPr lang="ar-SY"/>
        </a:p>
      </dgm:t>
    </dgm:pt>
    <dgm:pt modelId="{6856EC09-5DA3-4250-A186-5C36C585A6E0}" type="sibTrans" cxnId="{63B45D8F-B24A-4D2E-B0B9-C583AB9C8A80}">
      <dgm:prSet/>
      <dgm:spPr/>
      <dgm:t>
        <a:bodyPr/>
        <a:lstStyle/>
        <a:p>
          <a:pPr rtl="1"/>
          <a:endParaRPr lang="ar-SY"/>
        </a:p>
      </dgm:t>
    </dgm:pt>
    <dgm:pt modelId="{AE7A929B-7717-4C8E-9B0C-9D02B278AC9F}" type="pres">
      <dgm:prSet presAssocID="{30EFB019-4E6E-4965-9325-E9AD8E930A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ar-SY"/>
        </a:p>
      </dgm:t>
    </dgm:pt>
    <dgm:pt modelId="{94453861-530D-4185-98CA-244607CC87A8}" type="pres">
      <dgm:prSet presAssocID="{45BDECC5-F54A-4AAA-8160-7A0AEF3D298F}" presName="parentText" presStyleLbl="node1" presStyleIdx="0" presStyleCnt="3" custLinFactNeighborX="-3571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9341D471-926D-4E30-B848-2AFB7C6B0A23}" type="pres">
      <dgm:prSet presAssocID="{639B6B00-5F34-4ED4-892D-7FDC11100577}" presName="spacer" presStyleCnt="0"/>
      <dgm:spPr/>
    </dgm:pt>
    <dgm:pt modelId="{430C8FF1-3724-4336-991D-E68429081158}" type="pres">
      <dgm:prSet presAssocID="{D6516E39-667C-4331-A304-3F7CBC777A3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181BE9AA-5A20-470F-A173-DB996DAA86BC}" type="pres">
      <dgm:prSet presAssocID="{5AD97365-2ACD-4884-B909-9A26F808D697}" presName="spacer" presStyleCnt="0"/>
      <dgm:spPr/>
    </dgm:pt>
    <dgm:pt modelId="{223366AB-3D01-4CE3-A1A6-4D44D9251B2E}" type="pres">
      <dgm:prSet presAssocID="{AB3882D3-B356-44CC-9533-80C16190EB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</dgm:ptLst>
  <dgm:cxnLst>
    <dgm:cxn modelId="{63B45D8F-B24A-4D2E-B0B9-C583AB9C8A80}" srcId="{30EFB019-4E6E-4965-9325-E9AD8E930A11}" destId="{AB3882D3-B356-44CC-9533-80C16190EB14}" srcOrd="2" destOrd="0" parTransId="{9755D8FE-31D2-4136-AFBF-7705EE3417D3}" sibTransId="{6856EC09-5DA3-4250-A186-5C36C585A6E0}"/>
    <dgm:cxn modelId="{8D2755D5-619D-4B86-8A3B-716B26C096F2}" type="presOf" srcId="{30EFB019-4E6E-4965-9325-E9AD8E930A11}" destId="{AE7A929B-7717-4C8E-9B0C-9D02B278AC9F}" srcOrd="0" destOrd="0" presId="urn:microsoft.com/office/officeart/2005/8/layout/vList2"/>
    <dgm:cxn modelId="{DD18E415-C473-4C65-BCB5-1AF7DCDC30AD}" type="presOf" srcId="{AB3882D3-B356-44CC-9533-80C16190EB14}" destId="{223366AB-3D01-4CE3-A1A6-4D44D9251B2E}" srcOrd="0" destOrd="0" presId="urn:microsoft.com/office/officeart/2005/8/layout/vList2"/>
    <dgm:cxn modelId="{F7F32793-570D-42EE-A6BF-E50D437905FA}" srcId="{30EFB019-4E6E-4965-9325-E9AD8E930A11}" destId="{D6516E39-667C-4331-A304-3F7CBC777A34}" srcOrd="1" destOrd="0" parTransId="{BB6A2AF8-6A97-4B52-A9A3-659BA7FAD3CE}" sibTransId="{5AD97365-2ACD-4884-B909-9A26F808D697}"/>
    <dgm:cxn modelId="{0ABC530E-898C-4B22-BF30-269163942E8D}" srcId="{30EFB019-4E6E-4965-9325-E9AD8E930A11}" destId="{45BDECC5-F54A-4AAA-8160-7A0AEF3D298F}" srcOrd="0" destOrd="0" parTransId="{F0A77937-1058-4BC2-94EA-1D5418526068}" sibTransId="{639B6B00-5F34-4ED4-892D-7FDC11100577}"/>
    <dgm:cxn modelId="{4213A0B7-62C8-4A3E-8AA1-63FA582AAFFA}" type="presOf" srcId="{45BDECC5-F54A-4AAA-8160-7A0AEF3D298F}" destId="{94453861-530D-4185-98CA-244607CC87A8}" srcOrd="0" destOrd="0" presId="urn:microsoft.com/office/officeart/2005/8/layout/vList2"/>
    <dgm:cxn modelId="{BFFDDEE1-F7EB-4DBD-85A3-393D600EFEDB}" type="presOf" srcId="{D6516E39-667C-4331-A304-3F7CBC777A34}" destId="{430C8FF1-3724-4336-991D-E68429081158}" srcOrd="0" destOrd="0" presId="urn:microsoft.com/office/officeart/2005/8/layout/vList2"/>
    <dgm:cxn modelId="{29ABC557-77DB-42A6-A686-32279B3E9446}" type="presParOf" srcId="{AE7A929B-7717-4C8E-9B0C-9D02B278AC9F}" destId="{94453861-530D-4185-98CA-244607CC87A8}" srcOrd="0" destOrd="0" presId="urn:microsoft.com/office/officeart/2005/8/layout/vList2"/>
    <dgm:cxn modelId="{A3F7D0DD-6E4C-460C-9891-55FD253CAE31}" type="presParOf" srcId="{AE7A929B-7717-4C8E-9B0C-9D02B278AC9F}" destId="{9341D471-926D-4E30-B848-2AFB7C6B0A23}" srcOrd="1" destOrd="0" presId="urn:microsoft.com/office/officeart/2005/8/layout/vList2"/>
    <dgm:cxn modelId="{71B2B5AA-274C-4164-AC47-BC589EE35EE1}" type="presParOf" srcId="{AE7A929B-7717-4C8E-9B0C-9D02B278AC9F}" destId="{430C8FF1-3724-4336-991D-E68429081158}" srcOrd="2" destOrd="0" presId="urn:microsoft.com/office/officeart/2005/8/layout/vList2"/>
    <dgm:cxn modelId="{499D0EA9-F473-425C-9875-6A679A5CFED7}" type="presParOf" srcId="{AE7A929B-7717-4C8E-9B0C-9D02B278AC9F}" destId="{181BE9AA-5A20-470F-A173-DB996DAA86BC}" srcOrd="3" destOrd="0" presId="urn:microsoft.com/office/officeart/2005/8/layout/vList2"/>
    <dgm:cxn modelId="{02BB853B-BD31-4E60-987F-9D51D9C45AD2}" type="presParOf" srcId="{AE7A929B-7717-4C8E-9B0C-9D02B278AC9F}" destId="{223366AB-3D01-4CE3-A1A6-4D44D9251B2E}" srcOrd="4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58BDB-3E2C-4FFC-9BA4-56791CD6B92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Y"/>
        </a:p>
      </dgm:t>
    </dgm:pt>
    <dgm:pt modelId="{AE62AE2E-CB77-4022-95E3-651A24B845A3}">
      <dgm:prSet phldrT="[نص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 smtClean="0"/>
            <a:t>Fetch cycle</a:t>
          </a:r>
          <a:endParaRPr lang="ar-SY" dirty="0"/>
        </a:p>
      </dgm:t>
    </dgm:pt>
    <dgm:pt modelId="{FCA7CFF3-62E7-4DE3-9173-321A1C547C66}" type="parTrans" cxnId="{19ABD63C-D876-4E9A-BF14-31E7C8F83310}">
      <dgm:prSet/>
      <dgm:spPr/>
      <dgm:t>
        <a:bodyPr/>
        <a:lstStyle/>
        <a:p>
          <a:pPr rtl="1"/>
          <a:endParaRPr lang="ar-SY"/>
        </a:p>
      </dgm:t>
    </dgm:pt>
    <dgm:pt modelId="{2A2814A2-E936-4820-9E51-F0A05DA8D835}" type="sibTrans" cxnId="{19ABD63C-D876-4E9A-BF14-31E7C8F83310}">
      <dgm:prSet/>
      <dgm:spPr/>
      <dgm:t>
        <a:bodyPr/>
        <a:lstStyle/>
        <a:p>
          <a:pPr rtl="1"/>
          <a:endParaRPr lang="ar-SY"/>
        </a:p>
      </dgm:t>
    </dgm:pt>
    <dgm:pt modelId="{A04423AE-B9D8-4B37-A624-5546A1694F60}">
      <dgm:prSet phldrT="[نص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 smtClean="0"/>
            <a:t>Analyse cycle</a:t>
          </a:r>
          <a:endParaRPr lang="ar-SY" dirty="0"/>
        </a:p>
      </dgm:t>
    </dgm:pt>
    <dgm:pt modelId="{022DE605-45A4-4202-AE7C-7FE53169FA0A}" type="parTrans" cxnId="{4AE5A9DC-FB6F-48F4-9530-1BEB3738DC7E}">
      <dgm:prSet/>
      <dgm:spPr/>
      <dgm:t>
        <a:bodyPr/>
        <a:lstStyle/>
        <a:p>
          <a:pPr rtl="1"/>
          <a:endParaRPr lang="ar-SY"/>
        </a:p>
      </dgm:t>
    </dgm:pt>
    <dgm:pt modelId="{7289642C-40BD-4214-AF57-5E2FC8DAEDDD}" type="sibTrans" cxnId="{4AE5A9DC-FB6F-48F4-9530-1BEB3738DC7E}">
      <dgm:prSet/>
      <dgm:spPr/>
      <dgm:t>
        <a:bodyPr/>
        <a:lstStyle/>
        <a:p>
          <a:pPr rtl="1"/>
          <a:endParaRPr lang="ar-SY"/>
        </a:p>
      </dgm:t>
    </dgm:pt>
    <dgm:pt modelId="{597B3FAF-248F-416C-82C7-C61DFF39CE34}">
      <dgm:prSet phldrT="[نص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 smtClean="0"/>
            <a:t>Attack (Scan) cycle</a:t>
          </a:r>
          <a:endParaRPr lang="ar-SY" dirty="0"/>
        </a:p>
      </dgm:t>
    </dgm:pt>
    <dgm:pt modelId="{4394DD76-7046-4FDA-AB3D-5FFDD38F9C55}" type="parTrans" cxnId="{CABC851F-E638-4593-92D4-78B7196A29B2}">
      <dgm:prSet/>
      <dgm:spPr/>
      <dgm:t>
        <a:bodyPr/>
        <a:lstStyle/>
        <a:p>
          <a:pPr rtl="1"/>
          <a:endParaRPr lang="ar-SY"/>
        </a:p>
      </dgm:t>
    </dgm:pt>
    <dgm:pt modelId="{D5E3B259-90FE-4313-A8A0-F5055F14172B}" type="sibTrans" cxnId="{CABC851F-E638-4593-92D4-78B7196A29B2}">
      <dgm:prSet/>
      <dgm:spPr/>
      <dgm:t>
        <a:bodyPr/>
        <a:lstStyle/>
        <a:p>
          <a:pPr rtl="1"/>
          <a:endParaRPr lang="ar-SY"/>
        </a:p>
      </dgm:t>
    </dgm:pt>
    <dgm:pt modelId="{B219877F-8E75-44DC-BB3B-4827BB4BAD41}" type="pres">
      <dgm:prSet presAssocID="{EDD58BDB-3E2C-4FFC-9BA4-56791CD6B9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ar-SY"/>
        </a:p>
      </dgm:t>
    </dgm:pt>
    <dgm:pt modelId="{BAFAEAD6-D420-4039-9F5C-6ADF9835C183}" type="pres">
      <dgm:prSet presAssocID="{AE62AE2E-CB77-4022-95E3-651A24B845A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95B33EE9-EF8E-4744-B89A-861136E3BE46}" type="pres">
      <dgm:prSet presAssocID="{AE62AE2E-CB77-4022-95E3-651A24B845A3}" presName="spNode" presStyleCnt="0"/>
      <dgm:spPr/>
    </dgm:pt>
    <dgm:pt modelId="{3BA1D0AA-C18F-49AA-A4B1-B88187219376}" type="pres">
      <dgm:prSet presAssocID="{2A2814A2-E936-4820-9E51-F0A05DA8D835}" presName="sibTrans" presStyleLbl="sibTrans1D1" presStyleIdx="0" presStyleCnt="3"/>
      <dgm:spPr/>
      <dgm:t>
        <a:bodyPr/>
        <a:lstStyle/>
        <a:p>
          <a:pPr rtl="1"/>
          <a:endParaRPr lang="ar-SY"/>
        </a:p>
      </dgm:t>
    </dgm:pt>
    <dgm:pt modelId="{166F8800-1425-43BA-B32E-AA97B011733E}" type="pres">
      <dgm:prSet presAssocID="{A04423AE-B9D8-4B37-A624-5546A1694F6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6BD46DD6-B0AF-46A3-BFFA-D61A680222B7}" type="pres">
      <dgm:prSet presAssocID="{A04423AE-B9D8-4B37-A624-5546A1694F60}" presName="spNode" presStyleCnt="0"/>
      <dgm:spPr/>
    </dgm:pt>
    <dgm:pt modelId="{EA4DCF5C-87B2-4439-A389-F2C6B3A2A0B9}" type="pres">
      <dgm:prSet presAssocID="{7289642C-40BD-4214-AF57-5E2FC8DAEDDD}" presName="sibTrans" presStyleLbl="sibTrans1D1" presStyleIdx="1" presStyleCnt="3"/>
      <dgm:spPr/>
      <dgm:t>
        <a:bodyPr/>
        <a:lstStyle/>
        <a:p>
          <a:pPr rtl="1"/>
          <a:endParaRPr lang="ar-SY"/>
        </a:p>
      </dgm:t>
    </dgm:pt>
    <dgm:pt modelId="{EDD13D2B-5309-410F-A995-F3DE130EB24A}" type="pres">
      <dgm:prSet presAssocID="{597B3FAF-248F-416C-82C7-C61DFF39CE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B28C7AF7-EE3B-4B93-AB40-45B904B6C919}" type="pres">
      <dgm:prSet presAssocID="{597B3FAF-248F-416C-82C7-C61DFF39CE34}" presName="spNode" presStyleCnt="0"/>
      <dgm:spPr/>
    </dgm:pt>
    <dgm:pt modelId="{CED65385-BD0F-4334-814D-3CC0F959A246}" type="pres">
      <dgm:prSet presAssocID="{D5E3B259-90FE-4313-A8A0-F5055F14172B}" presName="sibTrans" presStyleLbl="sibTrans1D1" presStyleIdx="2" presStyleCnt="3"/>
      <dgm:spPr/>
      <dgm:t>
        <a:bodyPr/>
        <a:lstStyle/>
        <a:p>
          <a:pPr rtl="1"/>
          <a:endParaRPr lang="ar-SY"/>
        </a:p>
      </dgm:t>
    </dgm:pt>
  </dgm:ptLst>
  <dgm:cxnLst>
    <dgm:cxn modelId="{4AE5A9DC-FB6F-48F4-9530-1BEB3738DC7E}" srcId="{EDD58BDB-3E2C-4FFC-9BA4-56791CD6B92D}" destId="{A04423AE-B9D8-4B37-A624-5546A1694F60}" srcOrd="1" destOrd="0" parTransId="{022DE605-45A4-4202-AE7C-7FE53169FA0A}" sibTransId="{7289642C-40BD-4214-AF57-5E2FC8DAEDDD}"/>
    <dgm:cxn modelId="{FA51EC1E-1381-4629-AA12-B73C42B42B0E}" type="presOf" srcId="{AE62AE2E-CB77-4022-95E3-651A24B845A3}" destId="{BAFAEAD6-D420-4039-9F5C-6ADF9835C183}" srcOrd="0" destOrd="0" presId="urn:microsoft.com/office/officeart/2005/8/layout/cycle5"/>
    <dgm:cxn modelId="{F8B554D8-B48D-4A88-BA7A-32AD93DB4E68}" type="presOf" srcId="{EDD58BDB-3E2C-4FFC-9BA4-56791CD6B92D}" destId="{B219877F-8E75-44DC-BB3B-4827BB4BAD41}" srcOrd="0" destOrd="0" presId="urn:microsoft.com/office/officeart/2005/8/layout/cycle5"/>
    <dgm:cxn modelId="{CABC851F-E638-4593-92D4-78B7196A29B2}" srcId="{EDD58BDB-3E2C-4FFC-9BA4-56791CD6B92D}" destId="{597B3FAF-248F-416C-82C7-C61DFF39CE34}" srcOrd="2" destOrd="0" parTransId="{4394DD76-7046-4FDA-AB3D-5FFDD38F9C55}" sibTransId="{D5E3B259-90FE-4313-A8A0-F5055F14172B}"/>
    <dgm:cxn modelId="{3F52FB81-EC24-437F-899D-4A3B9DA5EF11}" type="presOf" srcId="{A04423AE-B9D8-4B37-A624-5546A1694F60}" destId="{166F8800-1425-43BA-B32E-AA97B011733E}" srcOrd="0" destOrd="0" presId="urn:microsoft.com/office/officeart/2005/8/layout/cycle5"/>
    <dgm:cxn modelId="{C6285841-768A-490C-B01A-8EE5BB956A2A}" type="presOf" srcId="{D5E3B259-90FE-4313-A8A0-F5055F14172B}" destId="{CED65385-BD0F-4334-814D-3CC0F959A246}" srcOrd="0" destOrd="0" presId="urn:microsoft.com/office/officeart/2005/8/layout/cycle5"/>
    <dgm:cxn modelId="{C132ED38-83B2-45AC-AB3E-1F8F71789072}" type="presOf" srcId="{2A2814A2-E936-4820-9E51-F0A05DA8D835}" destId="{3BA1D0AA-C18F-49AA-A4B1-B88187219376}" srcOrd="0" destOrd="0" presId="urn:microsoft.com/office/officeart/2005/8/layout/cycle5"/>
    <dgm:cxn modelId="{8B5DADF1-9A7C-4752-85FF-16C7C4A187F6}" type="presOf" srcId="{597B3FAF-248F-416C-82C7-C61DFF39CE34}" destId="{EDD13D2B-5309-410F-A995-F3DE130EB24A}" srcOrd="0" destOrd="0" presId="urn:microsoft.com/office/officeart/2005/8/layout/cycle5"/>
    <dgm:cxn modelId="{FD0093DC-52FD-43FD-8303-0EADD806263D}" type="presOf" srcId="{7289642C-40BD-4214-AF57-5E2FC8DAEDDD}" destId="{EA4DCF5C-87B2-4439-A389-F2C6B3A2A0B9}" srcOrd="0" destOrd="0" presId="urn:microsoft.com/office/officeart/2005/8/layout/cycle5"/>
    <dgm:cxn modelId="{19ABD63C-D876-4E9A-BF14-31E7C8F83310}" srcId="{EDD58BDB-3E2C-4FFC-9BA4-56791CD6B92D}" destId="{AE62AE2E-CB77-4022-95E3-651A24B845A3}" srcOrd="0" destOrd="0" parTransId="{FCA7CFF3-62E7-4DE3-9173-321A1C547C66}" sibTransId="{2A2814A2-E936-4820-9E51-F0A05DA8D835}"/>
    <dgm:cxn modelId="{B911563B-9976-4220-9287-322B8772358C}" type="presParOf" srcId="{B219877F-8E75-44DC-BB3B-4827BB4BAD41}" destId="{BAFAEAD6-D420-4039-9F5C-6ADF9835C183}" srcOrd="0" destOrd="0" presId="urn:microsoft.com/office/officeart/2005/8/layout/cycle5"/>
    <dgm:cxn modelId="{E70F99E9-17B5-4C09-99B3-F63FCFD08A8A}" type="presParOf" srcId="{B219877F-8E75-44DC-BB3B-4827BB4BAD41}" destId="{95B33EE9-EF8E-4744-B89A-861136E3BE46}" srcOrd="1" destOrd="0" presId="urn:microsoft.com/office/officeart/2005/8/layout/cycle5"/>
    <dgm:cxn modelId="{FBE2CB78-7A86-4D08-9CDB-8605EC2D99AF}" type="presParOf" srcId="{B219877F-8E75-44DC-BB3B-4827BB4BAD41}" destId="{3BA1D0AA-C18F-49AA-A4B1-B88187219376}" srcOrd="2" destOrd="0" presId="urn:microsoft.com/office/officeart/2005/8/layout/cycle5"/>
    <dgm:cxn modelId="{FAA290B3-8897-4755-AE40-908E90BDA7F4}" type="presParOf" srcId="{B219877F-8E75-44DC-BB3B-4827BB4BAD41}" destId="{166F8800-1425-43BA-B32E-AA97B011733E}" srcOrd="3" destOrd="0" presId="urn:microsoft.com/office/officeart/2005/8/layout/cycle5"/>
    <dgm:cxn modelId="{20626ECA-3120-4D11-A69F-D5F5764B0D0B}" type="presParOf" srcId="{B219877F-8E75-44DC-BB3B-4827BB4BAD41}" destId="{6BD46DD6-B0AF-46A3-BFFA-D61A680222B7}" srcOrd="4" destOrd="0" presId="urn:microsoft.com/office/officeart/2005/8/layout/cycle5"/>
    <dgm:cxn modelId="{952558DD-A5E7-4933-B26F-9BCCC3A16414}" type="presParOf" srcId="{B219877F-8E75-44DC-BB3B-4827BB4BAD41}" destId="{EA4DCF5C-87B2-4439-A389-F2C6B3A2A0B9}" srcOrd="5" destOrd="0" presId="urn:microsoft.com/office/officeart/2005/8/layout/cycle5"/>
    <dgm:cxn modelId="{0BF330D7-2198-4031-B5B4-CD99906728BA}" type="presParOf" srcId="{B219877F-8E75-44DC-BB3B-4827BB4BAD41}" destId="{EDD13D2B-5309-410F-A995-F3DE130EB24A}" srcOrd="6" destOrd="0" presId="urn:microsoft.com/office/officeart/2005/8/layout/cycle5"/>
    <dgm:cxn modelId="{E4BE17CD-D06E-47C6-AD37-0BA646BCE801}" type="presParOf" srcId="{B219877F-8E75-44DC-BB3B-4827BB4BAD41}" destId="{B28C7AF7-EE3B-4B93-AB40-45B904B6C919}" srcOrd="7" destOrd="0" presId="urn:microsoft.com/office/officeart/2005/8/layout/cycle5"/>
    <dgm:cxn modelId="{7C2058F6-5AA1-434E-A66C-70F679B53D2E}" type="presParOf" srcId="{B219877F-8E75-44DC-BB3B-4827BB4BAD41}" destId="{CED65385-BD0F-4334-814D-3CC0F959A246}" srcOrd="8" destOrd="0" presId="urn:microsoft.com/office/officeart/2005/8/layout/cycle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58BDB-3E2C-4FFC-9BA4-56791CD6B92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Y"/>
        </a:p>
      </dgm:t>
    </dgm:pt>
    <dgm:pt modelId="{AE62AE2E-CB77-4022-95E3-651A24B845A3}">
      <dgm:prSet phldrT="[نص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 smtClean="0"/>
            <a:t>Fetch cycle</a:t>
          </a:r>
          <a:endParaRPr lang="ar-SY" dirty="0"/>
        </a:p>
      </dgm:t>
    </dgm:pt>
    <dgm:pt modelId="{FCA7CFF3-62E7-4DE3-9173-321A1C547C66}" type="parTrans" cxnId="{19ABD63C-D876-4E9A-BF14-31E7C8F83310}">
      <dgm:prSet/>
      <dgm:spPr/>
      <dgm:t>
        <a:bodyPr/>
        <a:lstStyle/>
        <a:p>
          <a:pPr rtl="1"/>
          <a:endParaRPr lang="ar-SY"/>
        </a:p>
      </dgm:t>
    </dgm:pt>
    <dgm:pt modelId="{2A2814A2-E936-4820-9E51-F0A05DA8D835}" type="sibTrans" cxnId="{19ABD63C-D876-4E9A-BF14-31E7C8F83310}">
      <dgm:prSet/>
      <dgm:spPr/>
      <dgm:t>
        <a:bodyPr/>
        <a:lstStyle/>
        <a:p>
          <a:pPr rtl="1"/>
          <a:endParaRPr lang="ar-SY"/>
        </a:p>
      </dgm:t>
    </dgm:pt>
    <dgm:pt modelId="{A04423AE-B9D8-4B37-A624-5546A1694F60}">
      <dgm:prSet phldrT="[نص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 smtClean="0"/>
            <a:t>Analyse cycle</a:t>
          </a:r>
          <a:endParaRPr lang="ar-SY" dirty="0"/>
        </a:p>
      </dgm:t>
    </dgm:pt>
    <dgm:pt modelId="{022DE605-45A4-4202-AE7C-7FE53169FA0A}" type="parTrans" cxnId="{4AE5A9DC-FB6F-48F4-9530-1BEB3738DC7E}">
      <dgm:prSet/>
      <dgm:spPr/>
      <dgm:t>
        <a:bodyPr/>
        <a:lstStyle/>
        <a:p>
          <a:pPr rtl="1"/>
          <a:endParaRPr lang="ar-SY"/>
        </a:p>
      </dgm:t>
    </dgm:pt>
    <dgm:pt modelId="{7289642C-40BD-4214-AF57-5E2FC8DAEDDD}" type="sibTrans" cxnId="{4AE5A9DC-FB6F-48F4-9530-1BEB3738DC7E}">
      <dgm:prSet/>
      <dgm:spPr/>
      <dgm:t>
        <a:bodyPr/>
        <a:lstStyle/>
        <a:p>
          <a:pPr rtl="1"/>
          <a:endParaRPr lang="ar-SY"/>
        </a:p>
      </dgm:t>
    </dgm:pt>
    <dgm:pt modelId="{597B3FAF-248F-416C-82C7-C61DFF39CE34}">
      <dgm:prSet phldrT="[نص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 smtClean="0"/>
            <a:t>Attack (Scan) cycle</a:t>
          </a:r>
          <a:endParaRPr lang="ar-SY" dirty="0"/>
        </a:p>
      </dgm:t>
    </dgm:pt>
    <dgm:pt modelId="{4394DD76-7046-4FDA-AB3D-5FFDD38F9C55}" type="parTrans" cxnId="{CABC851F-E638-4593-92D4-78B7196A29B2}">
      <dgm:prSet/>
      <dgm:spPr/>
      <dgm:t>
        <a:bodyPr/>
        <a:lstStyle/>
        <a:p>
          <a:pPr rtl="1"/>
          <a:endParaRPr lang="ar-SY"/>
        </a:p>
      </dgm:t>
    </dgm:pt>
    <dgm:pt modelId="{D5E3B259-90FE-4313-A8A0-F5055F14172B}" type="sibTrans" cxnId="{CABC851F-E638-4593-92D4-78B7196A29B2}">
      <dgm:prSet/>
      <dgm:spPr/>
      <dgm:t>
        <a:bodyPr/>
        <a:lstStyle/>
        <a:p>
          <a:pPr rtl="1"/>
          <a:endParaRPr lang="ar-SY"/>
        </a:p>
      </dgm:t>
    </dgm:pt>
    <dgm:pt modelId="{B219877F-8E75-44DC-BB3B-4827BB4BAD41}" type="pres">
      <dgm:prSet presAssocID="{EDD58BDB-3E2C-4FFC-9BA4-56791CD6B9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ar-SY"/>
        </a:p>
      </dgm:t>
    </dgm:pt>
    <dgm:pt modelId="{BAFAEAD6-D420-4039-9F5C-6ADF9835C183}" type="pres">
      <dgm:prSet presAssocID="{AE62AE2E-CB77-4022-95E3-651A24B845A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95B33EE9-EF8E-4744-B89A-861136E3BE46}" type="pres">
      <dgm:prSet presAssocID="{AE62AE2E-CB77-4022-95E3-651A24B845A3}" presName="spNode" presStyleCnt="0"/>
      <dgm:spPr/>
    </dgm:pt>
    <dgm:pt modelId="{3BA1D0AA-C18F-49AA-A4B1-B88187219376}" type="pres">
      <dgm:prSet presAssocID="{2A2814A2-E936-4820-9E51-F0A05DA8D835}" presName="sibTrans" presStyleLbl="sibTrans1D1" presStyleIdx="0" presStyleCnt="3"/>
      <dgm:spPr/>
      <dgm:t>
        <a:bodyPr/>
        <a:lstStyle/>
        <a:p>
          <a:pPr rtl="1"/>
          <a:endParaRPr lang="ar-SY"/>
        </a:p>
      </dgm:t>
    </dgm:pt>
    <dgm:pt modelId="{166F8800-1425-43BA-B32E-AA97B011733E}" type="pres">
      <dgm:prSet presAssocID="{A04423AE-B9D8-4B37-A624-5546A1694F6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6BD46DD6-B0AF-46A3-BFFA-D61A680222B7}" type="pres">
      <dgm:prSet presAssocID="{A04423AE-B9D8-4B37-A624-5546A1694F60}" presName="spNode" presStyleCnt="0"/>
      <dgm:spPr/>
    </dgm:pt>
    <dgm:pt modelId="{EA4DCF5C-87B2-4439-A389-F2C6B3A2A0B9}" type="pres">
      <dgm:prSet presAssocID="{7289642C-40BD-4214-AF57-5E2FC8DAEDDD}" presName="sibTrans" presStyleLbl="sibTrans1D1" presStyleIdx="1" presStyleCnt="3"/>
      <dgm:spPr/>
      <dgm:t>
        <a:bodyPr/>
        <a:lstStyle/>
        <a:p>
          <a:pPr rtl="1"/>
          <a:endParaRPr lang="ar-SY"/>
        </a:p>
      </dgm:t>
    </dgm:pt>
    <dgm:pt modelId="{EDD13D2B-5309-410F-A995-F3DE130EB24A}" type="pres">
      <dgm:prSet presAssocID="{597B3FAF-248F-416C-82C7-C61DFF39CE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Y"/>
        </a:p>
      </dgm:t>
    </dgm:pt>
    <dgm:pt modelId="{B28C7AF7-EE3B-4B93-AB40-45B904B6C919}" type="pres">
      <dgm:prSet presAssocID="{597B3FAF-248F-416C-82C7-C61DFF39CE34}" presName="spNode" presStyleCnt="0"/>
      <dgm:spPr/>
    </dgm:pt>
    <dgm:pt modelId="{CED65385-BD0F-4334-814D-3CC0F959A246}" type="pres">
      <dgm:prSet presAssocID="{D5E3B259-90FE-4313-A8A0-F5055F14172B}" presName="sibTrans" presStyleLbl="sibTrans1D1" presStyleIdx="2" presStyleCnt="3"/>
      <dgm:spPr/>
      <dgm:t>
        <a:bodyPr/>
        <a:lstStyle/>
        <a:p>
          <a:pPr rtl="1"/>
          <a:endParaRPr lang="ar-SY"/>
        </a:p>
      </dgm:t>
    </dgm:pt>
  </dgm:ptLst>
  <dgm:cxnLst>
    <dgm:cxn modelId="{4AE5A9DC-FB6F-48F4-9530-1BEB3738DC7E}" srcId="{EDD58BDB-3E2C-4FFC-9BA4-56791CD6B92D}" destId="{A04423AE-B9D8-4B37-A624-5546A1694F60}" srcOrd="1" destOrd="0" parTransId="{022DE605-45A4-4202-AE7C-7FE53169FA0A}" sibTransId="{7289642C-40BD-4214-AF57-5E2FC8DAEDDD}"/>
    <dgm:cxn modelId="{CABC851F-E638-4593-92D4-78B7196A29B2}" srcId="{EDD58BDB-3E2C-4FFC-9BA4-56791CD6B92D}" destId="{597B3FAF-248F-416C-82C7-C61DFF39CE34}" srcOrd="2" destOrd="0" parTransId="{4394DD76-7046-4FDA-AB3D-5FFDD38F9C55}" sibTransId="{D5E3B259-90FE-4313-A8A0-F5055F14172B}"/>
    <dgm:cxn modelId="{D9CB236D-2CA9-4CDD-AC6C-4CEF17F01069}" type="presOf" srcId="{2A2814A2-E936-4820-9E51-F0A05DA8D835}" destId="{3BA1D0AA-C18F-49AA-A4B1-B88187219376}" srcOrd="0" destOrd="0" presId="urn:microsoft.com/office/officeart/2005/8/layout/cycle5"/>
    <dgm:cxn modelId="{BEAFFFDF-640C-4E18-A79C-6C03A6303E90}" type="presOf" srcId="{D5E3B259-90FE-4313-A8A0-F5055F14172B}" destId="{CED65385-BD0F-4334-814D-3CC0F959A246}" srcOrd="0" destOrd="0" presId="urn:microsoft.com/office/officeart/2005/8/layout/cycle5"/>
    <dgm:cxn modelId="{882E3C47-0BA8-4248-959E-0E8FF0DBF50D}" type="presOf" srcId="{597B3FAF-248F-416C-82C7-C61DFF39CE34}" destId="{EDD13D2B-5309-410F-A995-F3DE130EB24A}" srcOrd="0" destOrd="0" presId="urn:microsoft.com/office/officeart/2005/8/layout/cycle5"/>
    <dgm:cxn modelId="{E2C2EDF2-3C26-49CC-8AE2-A482048A8CE6}" type="presOf" srcId="{EDD58BDB-3E2C-4FFC-9BA4-56791CD6B92D}" destId="{B219877F-8E75-44DC-BB3B-4827BB4BAD41}" srcOrd="0" destOrd="0" presId="urn:microsoft.com/office/officeart/2005/8/layout/cycle5"/>
    <dgm:cxn modelId="{F096FB3A-6882-4C81-AA9C-3887B6C95E2C}" type="presOf" srcId="{AE62AE2E-CB77-4022-95E3-651A24B845A3}" destId="{BAFAEAD6-D420-4039-9F5C-6ADF9835C183}" srcOrd="0" destOrd="0" presId="urn:microsoft.com/office/officeart/2005/8/layout/cycle5"/>
    <dgm:cxn modelId="{19ABD63C-D876-4E9A-BF14-31E7C8F83310}" srcId="{EDD58BDB-3E2C-4FFC-9BA4-56791CD6B92D}" destId="{AE62AE2E-CB77-4022-95E3-651A24B845A3}" srcOrd="0" destOrd="0" parTransId="{FCA7CFF3-62E7-4DE3-9173-321A1C547C66}" sibTransId="{2A2814A2-E936-4820-9E51-F0A05DA8D835}"/>
    <dgm:cxn modelId="{B81535B0-FF39-4BB0-B50B-CF9F1F4BFA14}" type="presOf" srcId="{A04423AE-B9D8-4B37-A624-5546A1694F60}" destId="{166F8800-1425-43BA-B32E-AA97B011733E}" srcOrd="0" destOrd="0" presId="urn:microsoft.com/office/officeart/2005/8/layout/cycle5"/>
    <dgm:cxn modelId="{FCD164A7-4724-4671-9698-DD148EAE53ED}" type="presOf" srcId="{7289642C-40BD-4214-AF57-5E2FC8DAEDDD}" destId="{EA4DCF5C-87B2-4439-A389-F2C6B3A2A0B9}" srcOrd="0" destOrd="0" presId="urn:microsoft.com/office/officeart/2005/8/layout/cycle5"/>
    <dgm:cxn modelId="{47F7A155-9289-4039-A659-A0DBCD9F7C59}" type="presParOf" srcId="{B219877F-8E75-44DC-BB3B-4827BB4BAD41}" destId="{BAFAEAD6-D420-4039-9F5C-6ADF9835C183}" srcOrd="0" destOrd="0" presId="urn:microsoft.com/office/officeart/2005/8/layout/cycle5"/>
    <dgm:cxn modelId="{968E7BDD-0403-49AB-B72D-D029A7B377ED}" type="presParOf" srcId="{B219877F-8E75-44DC-BB3B-4827BB4BAD41}" destId="{95B33EE9-EF8E-4744-B89A-861136E3BE46}" srcOrd="1" destOrd="0" presId="urn:microsoft.com/office/officeart/2005/8/layout/cycle5"/>
    <dgm:cxn modelId="{ACA6D4A9-E6D4-4816-AAB5-883FBB7AC7B0}" type="presParOf" srcId="{B219877F-8E75-44DC-BB3B-4827BB4BAD41}" destId="{3BA1D0AA-C18F-49AA-A4B1-B88187219376}" srcOrd="2" destOrd="0" presId="urn:microsoft.com/office/officeart/2005/8/layout/cycle5"/>
    <dgm:cxn modelId="{E0BA42F8-E9E2-44F4-AF8B-0490F16E4492}" type="presParOf" srcId="{B219877F-8E75-44DC-BB3B-4827BB4BAD41}" destId="{166F8800-1425-43BA-B32E-AA97B011733E}" srcOrd="3" destOrd="0" presId="urn:microsoft.com/office/officeart/2005/8/layout/cycle5"/>
    <dgm:cxn modelId="{0E2A556D-9FA7-4C98-AEEC-FA52AFC42024}" type="presParOf" srcId="{B219877F-8E75-44DC-BB3B-4827BB4BAD41}" destId="{6BD46DD6-B0AF-46A3-BFFA-D61A680222B7}" srcOrd="4" destOrd="0" presId="urn:microsoft.com/office/officeart/2005/8/layout/cycle5"/>
    <dgm:cxn modelId="{422EE848-6A66-4033-9ECF-E44A8326232A}" type="presParOf" srcId="{B219877F-8E75-44DC-BB3B-4827BB4BAD41}" destId="{EA4DCF5C-87B2-4439-A389-F2C6B3A2A0B9}" srcOrd="5" destOrd="0" presId="urn:microsoft.com/office/officeart/2005/8/layout/cycle5"/>
    <dgm:cxn modelId="{46C3B486-833F-4CD4-A662-5E0C895B68A4}" type="presParOf" srcId="{B219877F-8E75-44DC-BB3B-4827BB4BAD41}" destId="{EDD13D2B-5309-410F-A995-F3DE130EB24A}" srcOrd="6" destOrd="0" presId="urn:microsoft.com/office/officeart/2005/8/layout/cycle5"/>
    <dgm:cxn modelId="{DBA6930B-0971-4F8C-B3F9-A77CD80C3660}" type="presParOf" srcId="{B219877F-8E75-44DC-BB3B-4827BB4BAD41}" destId="{B28C7AF7-EE3B-4B93-AB40-45B904B6C919}" srcOrd="7" destOrd="0" presId="urn:microsoft.com/office/officeart/2005/8/layout/cycle5"/>
    <dgm:cxn modelId="{37FB91E7-C444-4B8E-8274-C79FD7208390}" type="presParOf" srcId="{B219877F-8E75-44DC-BB3B-4827BB4BAD41}" destId="{CED65385-BD0F-4334-814D-3CC0F959A246}" srcOrd="8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  <p:sp>
        <p:nvSpPr>
          <p:cNvPr id="10" name="مستطيل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مستطيل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  <p:sp>
        <p:nvSpPr>
          <p:cNvPr id="12" name="مستطيل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11" name="مستطيل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ستطيل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مستطيل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5CB0FC2-BFEA-4916-801F-6A589B583024}" type="datetimeFigureOut">
              <a:rPr lang="ar-SY" smtClean="0"/>
              <a:pPr/>
              <a:t>19/06/1432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BD75C41-EED9-4AF2-BB2A-F6060B396351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0" y="1785926"/>
            <a:ext cx="9144000" cy="2214578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rtl="0"/>
            <a:r>
              <a:rPr lang="en-US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AVD.NET</a:t>
            </a: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(Automated Websites Vulnerabilites Detector Using C# 2008)</a:t>
            </a:r>
            <a:endParaRPr lang="ar-SY" sz="5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6072198" y="5391709"/>
            <a:ext cx="2268570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ar-SY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raditional Arabic" pitchFamily="18" charset="-78"/>
                <a:cs typeface="Traditional Arabic" pitchFamily="18" charset="-78"/>
              </a:rPr>
              <a:t>بإشراف :</a:t>
            </a:r>
          </a:p>
          <a:p>
            <a:pPr algn="ctr"/>
            <a:r>
              <a:rPr lang="ar-SY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raditional Arabic" pitchFamily="18" charset="-78"/>
                <a:cs typeface="Traditional Arabic" pitchFamily="18" charset="-78"/>
              </a:rPr>
              <a:t>د.وسام الخطيب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285720" y="5149864"/>
            <a:ext cx="2459328" cy="17081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ar-SY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raditional Arabic" pitchFamily="18" charset="-78"/>
                <a:cs typeface="Traditional Arabic" pitchFamily="18" charset="-78"/>
              </a:rPr>
              <a:t>تقديم :</a:t>
            </a:r>
          </a:p>
          <a:p>
            <a:pPr algn="ctr"/>
            <a:r>
              <a:rPr lang="ar-SY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raditional Arabic" pitchFamily="18" charset="-78"/>
                <a:cs typeface="Traditional Arabic" pitchFamily="18" charset="-78"/>
              </a:rPr>
              <a:t>مُـخـتـار سيـِّـــد صـالح</a:t>
            </a:r>
          </a:p>
          <a:p>
            <a:pPr algn="ctr"/>
            <a:r>
              <a:rPr lang="ar-SY" sz="3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raditional Arabic" pitchFamily="18" charset="-78"/>
                <a:cs typeface="Traditional Arabic" pitchFamily="18" charset="-78"/>
              </a:rPr>
              <a:t>مـحمود الـحاج عـلـي</a:t>
            </a:r>
          </a:p>
        </p:txBody>
      </p:sp>
      <p:pic>
        <p:nvPicPr>
          <p:cNvPr id="10" name="Picture 2" descr="logoo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2852"/>
            <a:ext cx="1429740" cy="1436915"/>
          </a:xfrm>
          <a:prstGeom prst="rect">
            <a:avLst/>
          </a:prstGeom>
        </p:spPr>
      </p:pic>
      <p:sp>
        <p:nvSpPr>
          <p:cNvPr id="11" name="مربع نص 10"/>
          <p:cNvSpPr txBox="1"/>
          <p:nvPr/>
        </p:nvSpPr>
        <p:spPr>
          <a:xfrm>
            <a:off x="1500166" y="214290"/>
            <a:ext cx="764383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Syrian International </a:t>
            </a:r>
            <a:r>
              <a:rPr lang="en-US" dirty="0" smtClean="0"/>
              <a:t>University for </a:t>
            </a:r>
            <a:r>
              <a:rPr lang="en-US" dirty="0"/>
              <a:t>science &amp; </a:t>
            </a:r>
            <a:r>
              <a:rPr lang="en-US" dirty="0" smtClean="0"/>
              <a:t>technology</a:t>
            </a:r>
            <a:endParaRPr lang="en-US" dirty="0"/>
          </a:p>
          <a:p>
            <a:pPr algn="l" rtl="0"/>
            <a:r>
              <a:rPr lang="en-US" dirty="0"/>
              <a:t>Faculty of information engineering</a:t>
            </a:r>
          </a:p>
          <a:p>
            <a:pPr algn="l" rtl="0"/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AVD.NET Web Crawler</a:t>
            </a:r>
            <a:endParaRPr lang="ar-SY" dirty="0"/>
          </a:p>
        </p:txBody>
      </p:sp>
      <p:sp>
        <p:nvSpPr>
          <p:cNvPr id="7" name="مربع نص 6"/>
          <p:cNvSpPr txBox="1"/>
          <p:nvPr/>
        </p:nvSpPr>
        <p:spPr>
          <a:xfrm>
            <a:off x="0" y="1643050"/>
            <a:ext cx="4143372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AVD.NET WebCrawler use a special socket class in .NET framework (WebClient class) to fetch pages.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When AVD.NET WebCrawler fetch a page , the page is saved the it will be parsed by AVD.NET HTML Parser.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The parser will find every new link in the page and again the crawler will fetch it , save it , and pass it to the parser which will repeat the same steps for each page until.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Crawling finishes when there is no more “new” links to download.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/>
          </a:p>
          <a:p>
            <a:pPr lvl="1" algn="l" rtl="0">
              <a:buFont typeface="Arial" pitchFamily="34" charset="0"/>
              <a:buChar char="•"/>
            </a:pPr>
            <a:endParaRPr lang="ar-SY" sz="2000" b="1" dirty="0"/>
          </a:p>
        </p:txBody>
      </p:sp>
      <p:sp>
        <p:nvSpPr>
          <p:cNvPr id="5" name="سحابة 4"/>
          <p:cNvSpPr/>
          <p:nvPr/>
        </p:nvSpPr>
        <p:spPr>
          <a:xfrm>
            <a:off x="4143371" y="1714488"/>
            <a:ext cx="1616285" cy="89174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WWW</a:t>
            </a:r>
          </a:p>
        </p:txBody>
      </p:sp>
      <p:sp>
        <p:nvSpPr>
          <p:cNvPr id="6" name="علبة 5"/>
          <p:cNvSpPr/>
          <p:nvPr/>
        </p:nvSpPr>
        <p:spPr>
          <a:xfrm>
            <a:off x="7929586" y="4797919"/>
            <a:ext cx="1071538" cy="1274287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AVD.NET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Database</a:t>
            </a:r>
            <a:endParaRPr lang="ar-SY" sz="1400" b="1" dirty="0">
              <a:solidFill>
                <a:schemeClr val="tx1"/>
              </a:solidFill>
            </a:endParaRPr>
          </a:p>
        </p:txBody>
      </p:sp>
      <p:sp>
        <p:nvSpPr>
          <p:cNvPr id="8" name="ثماني 7"/>
          <p:cNvSpPr/>
          <p:nvPr/>
        </p:nvSpPr>
        <p:spPr>
          <a:xfrm>
            <a:off x="5000628" y="3011969"/>
            <a:ext cx="1428760" cy="500066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/>
              <a:t>Downloader</a:t>
            </a:r>
            <a:endParaRPr lang="ar-SY" sz="1400" b="1" dirty="0"/>
          </a:p>
        </p:txBody>
      </p:sp>
      <p:sp>
        <p:nvSpPr>
          <p:cNvPr id="9" name="ثماني 8"/>
          <p:cNvSpPr/>
          <p:nvPr/>
        </p:nvSpPr>
        <p:spPr>
          <a:xfrm>
            <a:off x="7786710" y="3011969"/>
            <a:ext cx="1143008" cy="666755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/>
              <a:t>HTML</a:t>
            </a:r>
          </a:p>
          <a:p>
            <a:pPr algn="ctr"/>
            <a:r>
              <a:rPr lang="en-US" sz="1400" b="1" dirty="0" smtClean="0"/>
              <a:t>Parser</a:t>
            </a:r>
            <a:endParaRPr lang="ar-SY" sz="1400" b="1" dirty="0"/>
          </a:p>
        </p:txBody>
      </p:sp>
      <p:sp>
        <p:nvSpPr>
          <p:cNvPr id="10" name="سهم إلى اليمين 9"/>
          <p:cNvSpPr/>
          <p:nvPr/>
        </p:nvSpPr>
        <p:spPr>
          <a:xfrm>
            <a:off x="6500826" y="3226283"/>
            <a:ext cx="1214446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1" name="سهم إلى اليمين 10"/>
          <p:cNvSpPr/>
          <p:nvPr/>
        </p:nvSpPr>
        <p:spPr>
          <a:xfrm rot="5400000">
            <a:off x="8001024" y="4094529"/>
            <a:ext cx="939684" cy="2033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2" name="مربع نص 11"/>
          <p:cNvSpPr txBox="1"/>
          <p:nvPr/>
        </p:nvSpPr>
        <p:spPr>
          <a:xfrm>
            <a:off x="6357950" y="2726217"/>
            <a:ext cx="164307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Downloaded page markup</a:t>
            </a:r>
            <a:endParaRPr lang="ar-SY" sz="1400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7643834" y="3797787"/>
            <a:ext cx="85725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Links with no content</a:t>
            </a:r>
            <a:endParaRPr lang="ar-SY" sz="1400" dirty="0"/>
          </a:p>
        </p:txBody>
      </p:sp>
      <p:sp>
        <p:nvSpPr>
          <p:cNvPr id="14" name="سهم إلى اليمين 13"/>
          <p:cNvSpPr/>
          <p:nvPr/>
        </p:nvSpPr>
        <p:spPr>
          <a:xfrm rot="2109091">
            <a:off x="5606677" y="4311285"/>
            <a:ext cx="2431240" cy="14562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5" name="مربع نص 14"/>
          <p:cNvSpPr txBox="1"/>
          <p:nvPr/>
        </p:nvSpPr>
        <p:spPr>
          <a:xfrm rot="2145771">
            <a:off x="5963391" y="4063020"/>
            <a:ext cx="222930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Downloaded page content</a:t>
            </a:r>
            <a:endParaRPr lang="ar-SY" sz="1400" dirty="0"/>
          </a:p>
        </p:txBody>
      </p:sp>
      <p:sp>
        <p:nvSpPr>
          <p:cNvPr id="16" name="سهم منحني إلى الأعلى 15"/>
          <p:cNvSpPr/>
          <p:nvPr/>
        </p:nvSpPr>
        <p:spPr>
          <a:xfrm flipH="1">
            <a:off x="5429256" y="3643314"/>
            <a:ext cx="2500330" cy="2000264"/>
          </a:xfrm>
          <a:prstGeom prst="bentUpArrow">
            <a:avLst>
              <a:gd name="adj1" fmla="val 4683"/>
              <a:gd name="adj2" fmla="val 8916"/>
              <a:gd name="adj3" fmla="val 114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sz="1400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5429256" y="5286388"/>
            <a:ext cx="25717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Links with no content</a:t>
            </a:r>
            <a:endParaRPr lang="ar-SY" sz="1400" dirty="0"/>
          </a:p>
        </p:txBody>
      </p:sp>
      <p:sp>
        <p:nvSpPr>
          <p:cNvPr id="19" name="سهم إلى اليمين 18"/>
          <p:cNvSpPr/>
          <p:nvPr/>
        </p:nvSpPr>
        <p:spPr>
          <a:xfrm rot="14176579">
            <a:off x="4911599" y="2697147"/>
            <a:ext cx="404374" cy="1739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0" name="سهم إلى اليمين 19"/>
          <p:cNvSpPr/>
          <p:nvPr/>
        </p:nvSpPr>
        <p:spPr>
          <a:xfrm rot="3862895">
            <a:off x="5204094" y="2693472"/>
            <a:ext cx="404374" cy="1739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AVD.NET Web HTML Parser</a:t>
            </a:r>
            <a:endParaRPr lang="ar-SY" dirty="0"/>
          </a:p>
        </p:txBody>
      </p:sp>
      <p:sp>
        <p:nvSpPr>
          <p:cNvPr id="7" name="مربع نص 6"/>
          <p:cNvSpPr txBox="1"/>
          <p:nvPr/>
        </p:nvSpPr>
        <p:spPr>
          <a:xfrm>
            <a:off x="0" y="1643050"/>
            <a:ext cx="4143372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Our HTML Parser uses regular expressions to parse 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URLs and its query strings.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Forms and its input fields.</a:t>
            </a:r>
          </a:p>
          <a:p>
            <a:pPr lvl="1" algn="l" rtl="0"/>
            <a:endParaRPr lang="en-US" sz="2000" b="1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Our HTML Parser take care of 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Base elements &lt;base&gt;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Converting the relative urls into absolute urls.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Ignoring urls that refers to “external” pages.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Ignoring urls that refers to javascript functions or e-mail address or ... Etc.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/>
          </a:p>
          <a:p>
            <a:pPr lvl="1" algn="l" rtl="0">
              <a:buFont typeface="Arial" pitchFamily="34" charset="0"/>
              <a:buChar char="•"/>
            </a:pPr>
            <a:endParaRPr lang="ar-SY" sz="2000" b="1" dirty="0"/>
          </a:p>
        </p:txBody>
      </p:sp>
      <p:sp>
        <p:nvSpPr>
          <p:cNvPr id="5" name="سحابة 4"/>
          <p:cNvSpPr/>
          <p:nvPr/>
        </p:nvSpPr>
        <p:spPr>
          <a:xfrm>
            <a:off x="4143371" y="1714488"/>
            <a:ext cx="1616285" cy="89174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WWW</a:t>
            </a:r>
          </a:p>
        </p:txBody>
      </p:sp>
      <p:sp>
        <p:nvSpPr>
          <p:cNvPr id="6" name="علبة 5"/>
          <p:cNvSpPr/>
          <p:nvPr/>
        </p:nvSpPr>
        <p:spPr>
          <a:xfrm>
            <a:off x="7929586" y="4797919"/>
            <a:ext cx="1071538" cy="1274287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AVD.NET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Database</a:t>
            </a:r>
            <a:endParaRPr lang="ar-SY" sz="1400" b="1" dirty="0">
              <a:solidFill>
                <a:schemeClr val="tx1"/>
              </a:solidFill>
            </a:endParaRPr>
          </a:p>
        </p:txBody>
      </p:sp>
      <p:sp>
        <p:nvSpPr>
          <p:cNvPr id="8" name="ثماني 7"/>
          <p:cNvSpPr/>
          <p:nvPr/>
        </p:nvSpPr>
        <p:spPr>
          <a:xfrm>
            <a:off x="5000628" y="3011969"/>
            <a:ext cx="1428760" cy="500066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/>
              <a:t>Downloader</a:t>
            </a:r>
            <a:endParaRPr lang="ar-SY" sz="1400" b="1" dirty="0"/>
          </a:p>
        </p:txBody>
      </p:sp>
      <p:sp>
        <p:nvSpPr>
          <p:cNvPr id="9" name="ثماني 8"/>
          <p:cNvSpPr/>
          <p:nvPr/>
        </p:nvSpPr>
        <p:spPr>
          <a:xfrm>
            <a:off x="7786710" y="3011969"/>
            <a:ext cx="1143008" cy="666755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 smtClean="0"/>
              <a:t>HTML</a:t>
            </a:r>
          </a:p>
          <a:p>
            <a:pPr algn="ctr"/>
            <a:r>
              <a:rPr lang="en-US" sz="1400" b="1" dirty="0" smtClean="0"/>
              <a:t>Parser</a:t>
            </a:r>
            <a:endParaRPr lang="ar-SY" sz="1400" b="1" dirty="0"/>
          </a:p>
        </p:txBody>
      </p:sp>
      <p:sp>
        <p:nvSpPr>
          <p:cNvPr id="10" name="سهم إلى اليمين 9"/>
          <p:cNvSpPr/>
          <p:nvPr/>
        </p:nvSpPr>
        <p:spPr>
          <a:xfrm>
            <a:off x="6500826" y="3226283"/>
            <a:ext cx="1214446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1" name="سهم إلى اليمين 10"/>
          <p:cNvSpPr/>
          <p:nvPr/>
        </p:nvSpPr>
        <p:spPr>
          <a:xfrm rot="5400000">
            <a:off x="8001024" y="4094529"/>
            <a:ext cx="939684" cy="2033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2" name="مربع نص 11"/>
          <p:cNvSpPr txBox="1"/>
          <p:nvPr/>
        </p:nvSpPr>
        <p:spPr>
          <a:xfrm>
            <a:off x="6357950" y="2726217"/>
            <a:ext cx="164307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Downloaded page markup</a:t>
            </a:r>
            <a:endParaRPr lang="ar-SY" sz="1400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7643834" y="3797787"/>
            <a:ext cx="85725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Links with no content</a:t>
            </a:r>
            <a:endParaRPr lang="ar-SY" sz="1400" dirty="0"/>
          </a:p>
        </p:txBody>
      </p:sp>
      <p:sp>
        <p:nvSpPr>
          <p:cNvPr id="14" name="سهم إلى اليمين 13"/>
          <p:cNvSpPr/>
          <p:nvPr/>
        </p:nvSpPr>
        <p:spPr>
          <a:xfrm rot="2109091">
            <a:off x="5606677" y="4311285"/>
            <a:ext cx="2431240" cy="14562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5" name="مربع نص 14"/>
          <p:cNvSpPr txBox="1"/>
          <p:nvPr/>
        </p:nvSpPr>
        <p:spPr>
          <a:xfrm rot="2145771">
            <a:off x="5963391" y="4063020"/>
            <a:ext cx="222930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Downloaded page content</a:t>
            </a:r>
            <a:endParaRPr lang="ar-SY" sz="1400" dirty="0"/>
          </a:p>
        </p:txBody>
      </p:sp>
      <p:sp>
        <p:nvSpPr>
          <p:cNvPr id="16" name="سهم منحني إلى الأعلى 15"/>
          <p:cNvSpPr/>
          <p:nvPr/>
        </p:nvSpPr>
        <p:spPr>
          <a:xfrm flipH="1">
            <a:off x="5429256" y="3643314"/>
            <a:ext cx="2500330" cy="2000264"/>
          </a:xfrm>
          <a:prstGeom prst="bentUpArrow">
            <a:avLst>
              <a:gd name="adj1" fmla="val 4683"/>
              <a:gd name="adj2" fmla="val 8916"/>
              <a:gd name="adj3" fmla="val 114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sz="1400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5429256" y="5286388"/>
            <a:ext cx="25717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Links with no content</a:t>
            </a:r>
            <a:endParaRPr lang="ar-SY" sz="1400" dirty="0"/>
          </a:p>
        </p:txBody>
      </p:sp>
      <p:sp>
        <p:nvSpPr>
          <p:cNvPr id="19" name="سهم إلى اليمين 18"/>
          <p:cNvSpPr/>
          <p:nvPr/>
        </p:nvSpPr>
        <p:spPr>
          <a:xfrm rot="14176579">
            <a:off x="4911599" y="2697147"/>
            <a:ext cx="404374" cy="1739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0" name="سهم إلى اليمين 19"/>
          <p:cNvSpPr/>
          <p:nvPr/>
        </p:nvSpPr>
        <p:spPr>
          <a:xfrm rot="3862895">
            <a:off x="5204094" y="2693472"/>
            <a:ext cx="404374" cy="1739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AVD.NET Packages diagram</a:t>
            </a:r>
            <a:endParaRPr lang="ar-SY" dirty="0"/>
          </a:p>
        </p:txBody>
      </p:sp>
      <p:pic>
        <p:nvPicPr>
          <p:cNvPr id="4" name="عنصر نائب للمحتوى 3" descr="pack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8" y="1785926"/>
            <a:ext cx="3862696" cy="25717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مربع نص 5"/>
          <p:cNvSpPr txBox="1"/>
          <p:nvPr/>
        </p:nvSpPr>
        <p:spPr>
          <a:xfrm>
            <a:off x="0" y="1643050"/>
            <a:ext cx="4143372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We decided to split AVD.NET classes into 4 packages 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1 - GUIs : classes which renderd as the forms that the end-user will interact with.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2 - DB : classes which communicates with AVD.NET database directly , other packages will communicate with AVD.NET DB via this package classes.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3 - WEB : classes which communicates with the WWW directly such as crawler and indirectly like parser.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AVD.NET Packages diagram</a:t>
            </a:r>
            <a:endParaRPr lang="ar-SY" dirty="0"/>
          </a:p>
        </p:txBody>
      </p:sp>
      <p:pic>
        <p:nvPicPr>
          <p:cNvPr id="4" name="عنصر نائب للمحتوى 3" descr="pack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8" y="1785926"/>
            <a:ext cx="3862696" cy="25717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مربع نص 5"/>
          <p:cNvSpPr txBox="1"/>
          <p:nvPr/>
        </p:nvSpPr>
        <p:spPr>
          <a:xfrm>
            <a:off x="0" y="1643050"/>
            <a:ext cx="414337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4 - Attacking: classes which will do the real attacks , this package classes depends on WEB package classes. 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On the next slides we will go inside each package of AVD.NET 4 packages.</a:t>
            </a:r>
          </a:p>
          <a:p>
            <a:pPr lvl="1" algn="l" rtl="0"/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GUIs Package</a:t>
            </a:r>
            <a:endParaRPr lang="ar-SY" dirty="0"/>
          </a:p>
        </p:txBody>
      </p:sp>
      <p:pic>
        <p:nvPicPr>
          <p:cNvPr id="4" name="صورة 3" descr="GU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500174"/>
            <a:ext cx="7286676" cy="5369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Package</a:t>
            </a:r>
            <a:endParaRPr lang="ar-SY" dirty="0"/>
          </a:p>
        </p:txBody>
      </p:sp>
      <p:pic>
        <p:nvPicPr>
          <p:cNvPr id="4" name="صورة 3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" y="1643050"/>
            <a:ext cx="9015782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Package</a:t>
            </a:r>
            <a:endParaRPr lang="ar-SY" dirty="0"/>
          </a:p>
        </p:txBody>
      </p:sp>
      <p:pic>
        <p:nvPicPr>
          <p:cNvPr id="3" name="صورة 2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785926"/>
            <a:ext cx="8976506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Package</a:t>
            </a:r>
            <a:endParaRPr lang="ar-SY" dirty="0"/>
          </a:p>
        </p:txBody>
      </p:sp>
      <p:pic>
        <p:nvPicPr>
          <p:cNvPr id="4" name="صورة 3" descr="Attac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21621"/>
            <a:ext cx="8358246" cy="526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AVD.NET Threading</a:t>
            </a:r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0" y="1571612"/>
            <a:ext cx="421481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/>
              <a:t>AVD.NET scans </a:t>
            </a:r>
            <a:r>
              <a:rPr lang="en-US" sz="2000" b="1" dirty="0" smtClean="0">
                <a:solidFill>
                  <a:srgbClr val="FF0000"/>
                </a:solidFill>
              </a:rPr>
              <a:t>each</a:t>
            </a:r>
            <a:r>
              <a:rPr lang="en-US" sz="2000" b="1" dirty="0" smtClean="0"/>
              <a:t> page through 3 scanning cycle steps 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A – fetch cycle :</a:t>
            </a:r>
          </a:p>
          <a:p>
            <a:pPr lvl="2" algn="l" rtl="0">
              <a:buFont typeface="Arial" pitchFamily="34" charset="0"/>
              <a:buChar char="•"/>
            </a:pPr>
            <a:r>
              <a:rPr lang="en-US" sz="2000" b="1" dirty="0" smtClean="0"/>
              <a:t>AVD.NET crawler download the page markup.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B – analyse cycle :</a:t>
            </a:r>
          </a:p>
          <a:p>
            <a:pPr lvl="2" algn="l" rtl="0">
              <a:buFont typeface="Arial" pitchFamily="34" charset="0"/>
              <a:buChar char="•"/>
            </a:pPr>
            <a:r>
              <a:rPr lang="en-US" sz="2000" b="1" dirty="0" smtClean="0"/>
              <a:t>AVD.NET parser parses the markup in order to find out its links , forms &amp; input fields and its link qurey string parameters.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b="1" dirty="0" smtClean="0"/>
              <a:t>C – attack cycle :</a:t>
            </a:r>
          </a:p>
          <a:p>
            <a:pPr lvl="2" algn="l" rtl="0">
              <a:buFont typeface="Arial" pitchFamily="34" charset="0"/>
              <a:buChar char="•"/>
            </a:pPr>
            <a:r>
              <a:rPr lang="en-US" sz="2000" b="1" dirty="0" smtClean="0"/>
              <a:t>Using the information which was produced by analyse cycle AVD.NET attacks the page.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/>
          </a:p>
          <a:p>
            <a:pPr lvl="1" algn="l" rtl="0">
              <a:buFont typeface="Arial" pitchFamily="34" charset="0"/>
              <a:buChar char="•"/>
            </a:pPr>
            <a:endParaRPr lang="ar-SY" sz="2000" b="1" dirty="0"/>
          </a:p>
        </p:txBody>
      </p:sp>
      <p:graphicFrame>
        <p:nvGraphicFramePr>
          <p:cNvPr id="7" name="عنصر نائب للمحتوى 3"/>
          <p:cNvGraphicFramePr>
            <a:graphicFrameLocks/>
          </p:cNvGraphicFramePr>
          <p:nvPr/>
        </p:nvGraphicFramePr>
        <p:xfrm>
          <a:off x="4029100" y="1857364"/>
          <a:ext cx="5257808" cy="4197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AVD.NET Threading</a:t>
            </a:r>
            <a:endParaRPr lang="ar-SY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</p:nvPr>
        </p:nvGraphicFramePr>
        <p:xfrm>
          <a:off x="4029100" y="1857364"/>
          <a:ext cx="5257808" cy="4197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0" y="1571612"/>
            <a:ext cx="4143372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>
              <a:buFont typeface="Arial" pitchFamily="34" charset="0"/>
              <a:buChar char="•"/>
            </a:pPr>
            <a:r>
              <a:rPr lang="en-US" sz="2000" b="1" dirty="0" smtClean="0"/>
              <a:t>AVD.NET use </a:t>
            </a:r>
            <a:r>
              <a:rPr lang="en-US" sz="2000" b="1" u="sng" dirty="0" smtClean="0"/>
              <a:t>two</a:t>
            </a:r>
            <a:r>
              <a:rPr lang="en-US" sz="2000" b="1" dirty="0" smtClean="0"/>
              <a:t> threads as following :</a:t>
            </a:r>
          </a:p>
          <a:p>
            <a:pPr lvl="1" algn="just" rtl="0">
              <a:buFont typeface="Arial" pitchFamily="34" charset="0"/>
              <a:buChar char="•"/>
            </a:pPr>
            <a:r>
              <a:rPr lang="en-US" sz="2000" b="1" dirty="0" smtClean="0"/>
              <a:t>1 – GUI thread : to displays scanning results simultaneously with the other thread.</a:t>
            </a:r>
          </a:p>
          <a:p>
            <a:pPr lvl="1" algn="just" rtl="0">
              <a:buFont typeface="Arial" pitchFamily="34" charset="0"/>
              <a:buChar char="•"/>
            </a:pPr>
            <a:r>
              <a:rPr lang="en-US" sz="2000" b="1" dirty="0" smtClean="0"/>
              <a:t>2 – scanning thread : to perform the three cycles of scan in background.</a:t>
            </a:r>
          </a:p>
          <a:p>
            <a:pPr lvl="1" algn="just" rtl="0"/>
            <a:r>
              <a:rPr lang="en-US" sz="2000" b="1" u="sng" dirty="0" smtClean="0"/>
              <a:t>Note :</a:t>
            </a:r>
          </a:p>
          <a:p>
            <a:pPr lvl="1" algn="just" rtl="0"/>
            <a:r>
              <a:rPr lang="en-US" sz="2000" b="1" dirty="0" smtClean="0"/>
              <a:t>If the user interrupt AVD.NET scan by click (stop) for example AVD.NET will </a:t>
            </a:r>
            <a:r>
              <a:rPr lang="en-US" sz="2000" b="1" dirty="0" smtClean="0">
                <a:solidFill>
                  <a:srgbClr val="FF0000"/>
                </a:solidFill>
              </a:rPr>
              <a:t>NOT </a:t>
            </a:r>
            <a:r>
              <a:rPr lang="en-US" sz="2000" b="1" dirty="0" smtClean="0"/>
              <a:t>stop until it finishes the three cycles of the current page being attacked for the reasons of data consistancy.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 algn="just" rtl="0">
              <a:buFont typeface="Arial" pitchFamily="34" charset="0"/>
              <a:buChar char="•"/>
            </a:pPr>
            <a:endParaRPr lang="en-US" sz="2000" b="1" dirty="0" smtClean="0"/>
          </a:p>
          <a:p>
            <a:pPr lvl="1" algn="just" rtl="0">
              <a:buFont typeface="Arial" pitchFamily="34" charset="0"/>
              <a:buChar char="•"/>
            </a:pPr>
            <a:endParaRPr lang="ar-SY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algn="ctr" rtl="0"/>
            <a:r>
              <a:rPr lang="en-US" dirty="0" smtClean="0"/>
              <a:t>What is AVD.NET ?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AVD.NET is program which communicates with a website through the web front-end (web browser like) in order to identify potential security vulnerabilities in the website.</a:t>
            </a:r>
          </a:p>
          <a:p>
            <a:pPr algn="l" rtl="0"/>
            <a:r>
              <a:rPr lang="en-US" dirty="0" smtClean="0"/>
              <a:t>It performs a black-box test. </a:t>
            </a:r>
          </a:p>
          <a:p>
            <a:pPr algn="l" rtl="0"/>
            <a:r>
              <a:rPr lang="en-US" dirty="0" smtClean="0"/>
              <a:t>Unlike source code scanners, website scanners don't have access to the source code and therefore detect vulnerabilities by actually performing attacks.</a:t>
            </a:r>
          </a:p>
          <a:p>
            <a:pPr algn="l" rtl="0"/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modes – normal mode</a:t>
            </a:r>
            <a:endParaRPr lang="ar-SY" dirty="0"/>
          </a:p>
        </p:txBody>
      </p:sp>
      <p:sp>
        <p:nvSpPr>
          <p:cNvPr id="4" name="مربع نص 3"/>
          <p:cNvSpPr txBox="1"/>
          <p:nvPr/>
        </p:nvSpPr>
        <p:spPr>
          <a:xfrm>
            <a:off x="0" y="1571612"/>
            <a:ext cx="9144000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>
              <a:buFont typeface="Arial" pitchFamily="34" charset="0"/>
              <a:buChar char="•"/>
            </a:pPr>
            <a:r>
              <a:rPr lang="en-US" sz="2000" b="1" dirty="0" smtClean="0"/>
              <a:t>AVD.NET offers two modes of scan:</a:t>
            </a:r>
          </a:p>
          <a:p>
            <a:pPr lvl="1" algn="just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Normal mode (default) : </a:t>
            </a:r>
            <a:r>
              <a:rPr lang="en-US" sz="2000" b="1" dirty="0" smtClean="0"/>
              <a:t>in this mode the scan will be done for the whole block of parameters at a time , that’s mean AVD.NET in this mode will try to attack all query strings patameters at the same time with the same malicios input , which will reflect at the end as “this page has this vulnerability” </a:t>
            </a:r>
            <a:r>
              <a:rPr lang="en-US" sz="2000" b="1" u="sng" dirty="0" smtClean="0"/>
              <a:t>no matter where exactly the vulnerability is</a:t>
            </a:r>
            <a:r>
              <a:rPr lang="en-US" sz="2000" b="1" dirty="0" smtClean="0"/>
              <a:t>.</a:t>
            </a:r>
          </a:p>
          <a:p>
            <a:pPr lvl="2" algn="just" rtl="0">
              <a:buFont typeface="Arial" pitchFamily="34" charset="0"/>
              <a:buChar char="•"/>
            </a:pPr>
            <a:r>
              <a:rPr lang="en-US" sz="2000" b="1" dirty="0" smtClean="0"/>
              <a:t>This mode is used when you need to perform a speed scan and the time of scan can be calculated by the equation :</a:t>
            </a:r>
          </a:p>
          <a:p>
            <a:pPr lvl="2" algn="just" rtl="0">
              <a:buFont typeface="Arial" pitchFamily="34" charset="0"/>
              <a:buChar char="•"/>
            </a:pPr>
            <a:endParaRPr lang="en-US" sz="2000" b="1" dirty="0" smtClean="0"/>
          </a:p>
          <a:p>
            <a:pPr lvl="2" algn="just" rtl="0"/>
            <a:endParaRPr lang="en-US" sz="2000" b="1" dirty="0" smtClean="0"/>
          </a:p>
          <a:p>
            <a:pPr lvl="2" algn="just" rtl="0"/>
            <a:endParaRPr lang="en-US" sz="2000" b="1" dirty="0" smtClean="0"/>
          </a:p>
          <a:p>
            <a:pPr lvl="1" algn="just" rtl="0"/>
            <a:r>
              <a:rPr lang="en-US" sz="2000" b="1" dirty="0" smtClean="0"/>
              <a:t>Where :</a:t>
            </a:r>
          </a:p>
          <a:p>
            <a:pPr lvl="2" algn="just" rtl="0"/>
            <a:r>
              <a:rPr lang="en-US" sz="2000" b="1" dirty="0" smtClean="0"/>
              <a:t>n : number of profile (site) web pages.</a:t>
            </a:r>
          </a:p>
          <a:p>
            <a:pPr lvl="2" algn="just" rtl="0"/>
            <a:r>
              <a:rPr lang="en-US" sz="2000" b="1" dirty="0" smtClean="0"/>
              <a:t>NT : number of tests (xss only ? , xss and rfi ? , ... Etc).</a:t>
            </a:r>
          </a:p>
          <a:p>
            <a:pPr lvl="2" algn="just" rtl="0"/>
            <a:r>
              <a:rPr lang="en-US" sz="2000" b="1" dirty="0" smtClean="0"/>
              <a:t>RT : time for the web request  to be done.</a:t>
            </a:r>
          </a:p>
          <a:p>
            <a:pPr lvl="5" algn="just" rtl="0"/>
            <a:r>
              <a:rPr lang="en-US" sz="2000" b="1" dirty="0" smtClean="0"/>
              <a:t>	</a:t>
            </a:r>
          </a:p>
        </p:txBody>
      </p:sp>
      <p:pic>
        <p:nvPicPr>
          <p:cNvPr id="11" name="صورة 10" descr="normal mode time 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4071942"/>
            <a:ext cx="2225233" cy="98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modes – deep scan mode</a:t>
            </a:r>
            <a:endParaRPr lang="ar-SY" dirty="0"/>
          </a:p>
        </p:txBody>
      </p:sp>
      <p:sp>
        <p:nvSpPr>
          <p:cNvPr id="4" name="مربع نص 3"/>
          <p:cNvSpPr txBox="1"/>
          <p:nvPr/>
        </p:nvSpPr>
        <p:spPr>
          <a:xfrm>
            <a:off x="0" y="1571612"/>
            <a:ext cx="9144000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>
              <a:buFont typeface="Arial" pitchFamily="34" charset="0"/>
              <a:buChar char="•"/>
            </a:pPr>
            <a:r>
              <a:rPr lang="en-US" sz="2000" b="1" dirty="0" smtClean="0"/>
              <a:t>AVD.NET offers two modes of scan:</a:t>
            </a:r>
          </a:p>
          <a:p>
            <a:pPr lvl="1" algn="just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Deep Scan mode : </a:t>
            </a:r>
            <a:r>
              <a:rPr lang="en-US" sz="2000" b="1" dirty="0" smtClean="0"/>
              <a:t>on the other hand , in “Deep Scan” mode the scan will be done </a:t>
            </a:r>
            <a:r>
              <a:rPr lang="en-US" sz="2000" b="1" u="sng" dirty="0" smtClean="0"/>
              <a:t>for one parameter only at a time ,</a:t>
            </a:r>
            <a:r>
              <a:rPr lang="en-US" sz="2000" b="1" dirty="0" smtClean="0"/>
              <a:t> meaning that you will know exactly which page parameter is vulnerable and which one is not.</a:t>
            </a:r>
          </a:p>
          <a:p>
            <a:pPr lvl="2" algn="just" rtl="0">
              <a:buFont typeface="Arial" pitchFamily="34" charset="0"/>
              <a:buChar char="•"/>
            </a:pPr>
            <a:r>
              <a:rPr lang="en-US" sz="2000" b="1" dirty="0" smtClean="0"/>
              <a:t>This mode need more time because AVD.NET will send a new web request for each parameters meaning the final time for scanning T is equal :</a:t>
            </a:r>
          </a:p>
          <a:p>
            <a:pPr lvl="2" algn="just" rtl="0"/>
            <a:r>
              <a:rPr lang="en-US" sz="2000" b="1" dirty="0" smtClean="0"/>
              <a:t>			</a:t>
            </a:r>
          </a:p>
          <a:p>
            <a:pPr lvl="1" algn="just" rtl="0">
              <a:buFont typeface="Arial" pitchFamily="34" charset="0"/>
              <a:buChar char="•"/>
            </a:pPr>
            <a:endParaRPr lang="en-US" sz="2000" b="1" dirty="0" smtClean="0"/>
          </a:p>
          <a:p>
            <a:pPr lvl="1" algn="just" rtl="0">
              <a:buFont typeface="Arial" pitchFamily="34" charset="0"/>
              <a:buChar char="•"/>
            </a:pPr>
            <a:endParaRPr lang="en-US" sz="2000" b="1" dirty="0" smtClean="0"/>
          </a:p>
          <a:p>
            <a:pPr lvl="1" algn="just" rtl="0"/>
            <a:r>
              <a:rPr lang="en-US" sz="2000" b="1" dirty="0" smtClean="0"/>
              <a:t>Where :</a:t>
            </a:r>
          </a:p>
          <a:p>
            <a:pPr lvl="2" algn="just" rtl="0"/>
            <a:r>
              <a:rPr lang="en-US" sz="2000" b="1" dirty="0" smtClean="0"/>
              <a:t>n : number of profile (site) web pages.</a:t>
            </a:r>
          </a:p>
          <a:p>
            <a:pPr lvl="2" algn="just" rtl="0"/>
            <a:r>
              <a:rPr lang="en-US" sz="2000" b="1" dirty="0" smtClean="0"/>
              <a:t>NQ : number of page query strings parameters.</a:t>
            </a:r>
          </a:p>
          <a:p>
            <a:pPr lvl="2" algn="just" rtl="0"/>
            <a:r>
              <a:rPr lang="en-US" sz="2000" b="1" dirty="0" smtClean="0"/>
              <a:t>NF : number of page form input fields.</a:t>
            </a:r>
          </a:p>
          <a:p>
            <a:pPr lvl="2" algn="just" rtl="0"/>
            <a:r>
              <a:rPr lang="en-US" sz="2000" b="1" dirty="0" smtClean="0"/>
              <a:t>NT : number of tests (xss only ? , xss and rfi ? , ... Etc).</a:t>
            </a:r>
          </a:p>
          <a:p>
            <a:pPr lvl="2" algn="just" rtl="0"/>
            <a:r>
              <a:rPr lang="en-US" sz="2000" b="1" dirty="0" smtClean="0"/>
              <a:t>RT : time for the web request  to be done.</a:t>
            </a:r>
          </a:p>
          <a:p>
            <a:pPr lvl="1" algn="just" rtl="0">
              <a:buFont typeface="Arial" pitchFamily="34" charset="0"/>
              <a:buChar char="•"/>
            </a:pPr>
            <a:endParaRPr lang="ar-SY" sz="2000" b="1" dirty="0"/>
          </a:p>
        </p:txBody>
      </p:sp>
      <p:pic>
        <p:nvPicPr>
          <p:cNvPr id="5" name="صورة 4" descr="DeepScan Time 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571876"/>
            <a:ext cx="3856054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42910" y="2643182"/>
            <a:ext cx="8229600" cy="4625609"/>
          </a:xfrm>
        </p:spPr>
        <p:txBody>
          <a:bodyPr>
            <a:normAutofit/>
          </a:bodyPr>
          <a:lstStyle/>
          <a:p>
            <a:pPr algn="ctr" rtl="0"/>
            <a:r>
              <a:rPr lang="en-US" sz="9600" dirty="0" smtClean="0">
                <a:solidFill>
                  <a:srgbClr val="FF0000"/>
                </a:solidFill>
              </a:rPr>
              <a:t>Q</a:t>
            </a:r>
            <a:r>
              <a:rPr lang="en-US" sz="9600" dirty="0" smtClean="0"/>
              <a:t>uestions</a:t>
            </a:r>
            <a:endParaRPr lang="en-US" sz="9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Who will benefit from AVD.NET?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Web developers.</a:t>
            </a:r>
          </a:p>
          <a:p>
            <a:pPr algn="l" rtl="0"/>
            <a:r>
              <a:rPr lang="en-US" dirty="0" smtClean="0"/>
              <a:t>Web security staff.</a:t>
            </a:r>
          </a:p>
          <a:p>
            <a:pPr algn="l" rtl="0"/>
            <a:r>
              <a:rPr lang="en-US" dirty="0" smtClean="0"/>
              <a:t>Websites administrators.</a:t>
            </a:r>
          </a:p>
          <a:p>
            <a:pPr algn="l" rtl="0"/>
            <a:r>
              <a:rPr lang="en-US" dirty="0" smtClean="0"/>
              <a:t>White-Hat  Hackers.</a:t>
            </a:r>
          </a:p>
          <a:p>
            <a:pPr algn="l" rtl="0"/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the special thing about AVD.NET ?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Similar projects are uncountable but all of them are espiciallized if one type of vulnerabilities.</a:t>
            </a:r>
          </a:p>
          <a:p>
            <a:pPr algn="l" rtl="0"/>
            <a:r>
              <a:rPr lang="en-US" dirty="0" smtClean="0"/>
              <a:t> the special thing about AVD.NET that it's developed from scratch to scan web application against “Most" types of vulnerabilities.</a:t>
            </a:r>
          </a:p>
          <a:p>
            <a:pPr algn="l" rtl="0"/>
            <a:r>
              <a:rPr lang="en-US" dirty="0" smtClean="0"/>
              <a:t>AVD.NET will be an open-source project for the first time in the Arabic world at least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AVD supported types of vulnerabilities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97081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AVD.NET scans websites among these types of vulnerabilites :</a:t>
            </a:r>
          </a:p>
          <a:p>
            <a:pPr lvl="1" algn="l" rtl="0"/>
            <a:r>
              <a:rPr lang="en-US" dirty="0" smtClean="0"/>
              <a:t>Cross-Site Scripting (XSS):</a:t>
            </a:r>
          </a:p>
          <a:p>
            <a:pPr lvl="2" algn="l" rtl="0"/>
            <a:r>
              <a:rPr lang="en-US" dirty="0" smtClean="0"/>
              <a:t>The concept of XSS is to manipulate client-side markup (and scripts) of a website to execute in the manner desired by the malicious user.</a:t>
            </a:r>
          </a:p>
          <a:p>
            <a:pPr lvl="1" algn="l" rtl="0"/>
            <a:r>
              <a:rPr lang="en-US" dirty="0" smtClean="0"/>
              <a:t>SQL injection:</a:t>
            </a:r>
          </a:p>
          <a:p>
            <a:pPr lvl="2" algn="l" rtl="0"/>
            <a:r>
              <a:rPr lang="en-US" dirty="0" smtClean="0"/>
              <a:t>is the hacking technique which attempts to pass SQL commands (statements) through a website for execution by the backend database.</a:t>
            </a:r>
          </a:p>
          <a:p>
            <a:pPr lvl="1" algn="l" rtl="0"/>
            <a:r>
              <a:rPr lang="en-US" dirty="0" smtClean="0"/>
              <a:t>Remote File Inclusion (RFI) :</a:t>
            </a:r>
          </a:p>
          <a:p>
            <a:pPr lvl="2" algn="l" rtl="0"/>
            <a:r>
              <a:rPr lang="en-US" dirty="0" smtClean="0"/>
              <a:t>Allows  the malicious user to download file without having the right to do that.</a:t>
            </a:r>
          </a:p>
          <a:p>
            <a:pPr lvl="2" algn="l" rtl="0"/>
            <a:endParaRPr lang="en-US" dirty="0" smtClean="0"/>
          </a:p>
          <a:p>
            <a:pPr lvl="1" algn="l" rtl="0"/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AVD.NET Usecase Diagram</a:t>
            </a:r>
            <a:endParaRPr lang="ar-SY" dirty="0"/>
          </a:p>
        </p:txBody>
      </p:sp>
      <p:pic>
        <p:nvPicPr>
          <p:cNvPr id="4" name="صورة 3" descr="Usec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26" y="1571612"/>
            <a:ext cx="4000496" cy="5079067"/>
          </a:xfrm>
          <a:prstGeom prst="rect">
            <a:avLst/>
          </a:prstGeom>
        </p:spPr>
      </p:pic>
      <p:pic>
        <p:nvPicPr>
          <p:cNvPr id="5" name="صورة 4" descr="pr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500306"/>
            <a:ext cx="4450466" cy="2972058"/>
          </a:xfrm>
          <a:prstGeom prst="rect">
            <a:avLst/>
          </a:prstGeom>
        </p:spPr>
      </p:pic>
      <p:sp>
        <p:nvSpPr>
          <p:cNvPr id="6" name="سهم إلى اليسار واليمين 5"/>
          <p:cNvSpPr/>
          <p:nvPr/>
        </p:nvSpPr>
        <p:spPr>
          <a:xfrm>
            <a:off x="4714876" y="3786190"/>
            <a:ext cx="785818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AVD.NET Architecture</a:t>
            </a:r>
            <a:endParaRPr lang="ar-SY" dirty="0"/>
          </a:p>
        </p:txBody>
      </p:sp>
      <p:sp>
        <p:nvSpPr>
          <p:cNvPr id="4" name="سحابة 3"/>
          <p:cNvSpPr/>
          <p:nvPr/>
        </p:nvSpPr>
        <p:spPr>
          <a:xfrm>
            <a:off x="-32" y="3429000"/>
            <a:ext cx="2071702" cy="114300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WWW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(TargetSite)</a:t>
            </a:r>
            <a:endParaRPr lang="ar-SY" b="1" dirty="0">
              <a:solidFill>
                <a:schemeClr val="tx1"/>
              </a:solidFill>
            </a:endParaRPr>
          </a:p>
        </p:txBody>
      </p:sp>
      <p:sp>
        <p:nvSpPr>
          <p:cNvPr id="6" name="علبة 5"/>
          <p:cNvSpPr/>
          <p:nvPr/>
        </p:nvSpPr>
        <p:spPr>
          <a:xfrm>
            <a:off x="7929586" y="2071678"/>
            <a:ext cx="1143008" cy="1699049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AVD.NET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ar-SY" b="1" dirty="0">
              <a:solidFill>
                <a:schemeClr val="tx1"/>
              </a:solidFill>
            </a:endParaRPr>
          </a:p>
        </p:txBody>
      </p:sp>
      <p:sp>
        <p:nvSpPr>
          <p:cNvPr id="8" name="ثماني 7"/>
          <p:cNvSpPr/>
          <p:nvPr/>
        </p:nvSpPr>
        <p:spPr>
          <a:xfrm>
            <a:off x="5214942" y="2357431"/>
            <a:ext cx="1714512" cy="928694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AVD.NET</a:t>
            </a:r>
          </a:p>
          <a:p>
            <a:pPr algn="ctr"/>
            <a:r>
              <a:rPr lang="en-US" b="1" dirty="0" smtClean="0"/>
              <a:t>DBManager</a:t>
            </a:r>
            <a:endParaRPr lang="ar-SY" b="1" dirty="0"/>
          </a:p>
        </p:txBody>
      </p:sp>
      <p:sp>
        <p:nvSpPr>
          <p:cNvPr id="11" name="سهم إلى اليمين 10"/>
          <p:cNvSpPr/>
          <p:nvPr/>
        </p:nvSpPr>
        <p:spPr>
          <a:xfrm>
            <a:off x="7000892" y="2665162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3" name="ثماني 12"/>
          <p:cNvSpPr/>
          <p:nvPr/>
        </p:nvSpPr>
        <p:spPr>
          <a:xfrm>
            <a:off x="2714612" y="2428868"/>
            <a:ext cx="1571636" cy="100013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Web Crawler</a:t>
            </a:r>
            <a:endParaRPr lang="ar-SY" b="1" dirty="0"/>
          </a:p>
        </p:txBody>
      </p:sp>
      <p:sp>
        <p:nvSpPr>
          <p:cNvPr id="20" name="ثماني 19"/>
          <p:cNvSpPr/>
          <p:nvPr/>
        </p:nvSpPr>
        <p:spPr>
          <a:xfrm>
            <a:off x="5357818" y="4286256"/>
            <a:ext cx="1571636" cy="100013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HTML</a:t>
            </a:r>
          </a:p>
          <a:p>
            <a:pPr algn="ctr"/>
            <a:r>
              <a:rPr lang="en-US" b="1" dirty="0" smtClean="0"/>
              <a:t>Parser</a:t>
            </a:r>
            <a:endParaRPr lang="ar-SY" b="1" dirty="0"/>
          </a:p>
        </p:txBody>
      </p:sp>
      <p:sp>
        <p:nvSpPr>
          <p:cNvPr id="29" name="سهم إلى اليمين 28"/>
          <p:cNvSpPr/>
          <p:nvPr/>
        </p:nvSpPr>
        <p:spPr>
          <a:xfrm rot="10800000">
            <a:off x="7000892" y="2950914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0" name="سهم إلى اليمين 29"/>
          <p:cNvSpPr/>
          <p:nvPr/>
        </p:nvSpPr>
        <p:spPr>
          <a:xfrm>
            <a:off x="4357686" y="2665162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1" name="سهم إلى اليمين 30"/>
          <p:cNvSpPr/>
          <p:nvPr/>
        </p:nvSpPr>
        <p:spPr>
          <a:xfrm rot="10800000">
            <a:off x="4357686" y="2950914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2" name="سهم إلى اليمين 31"/>
          <p:cNvSpPr/>
          <p:nvPr/>
        </p:nvSpPr>
        <p:spPr>
          <a:xfrm rot="16200000">
            <a:off x="5632580" y="3654305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3" name="سهم إلى اليمين 32"/>
          <p:cNvSpPr/>
          <p:nvPr/>
        </p:nvSpPr>
        <p:spPr>
          <a:xfrm rot="5400000">
            <a:off x="5868874" y="3654304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4" name="رسم تخطيطي 33"/>
          <p:cNvGraphicFramePr/>
          <p:nvPr/>
        </p:nvGraphicFramePr>
        <p:xfrm>
          <a:off x="2357422" y="4929198"/>
          <a:ext cx="2000264" cy="133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سهم إلى اليمين 34"/>
          <p:cNvSpPr/>
          <p:nvPr/>
        </p:nvSpPr>
        <p:spPr>
          <a:xfrm rot="19866408">
            <a:off x="4431566" y="4964197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6" name="سهم إلى اليمين 35"/>
          <p:cNvSpPr/>
          <p:nvPr/>
        </p:nvSpPr>
        <p:spPr>
          <a:xfrm rot="9066408">
            <a:off x="4498120" y="5178511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7" name="سهم إلى اليمين 36"/>
          <p:cNvSpPr/>
          <p:nvPr/>
        </p:nvSpPr>
        <p:spPr>
          <a:xfrm rot="19866408">
            <a:off x="1936120" y="3201667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8" name="سهم إلى اليمين 37"/>
          <p:cNvSpPr/>
          <p:nvPr/>
        </p:nvSpPr>
        <p:spPr>
          <a:xfrm rot="9066408">
            <a:off x="2002674" y="3415981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9" name="سهم إلى اليمين 38"/>
          <p:cNvSpPr/>
          <p:nvPr/>
        </p:nvSpPr>
        <p:spPr>
          <a:xfrm rot="2520008">
            <a:off x="1714480" y="4570095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0" name="سهم إلى اليمين 39"/>
          <p:cNvSpPr/>
          <p:nvPr/>
        </p:nvSpPr>
        <p:spPr>
          <a:xfrm rot="13320008">
            <a:off x="1536738" y="4738777"/>
            <a:ext cx="785818" cy="19233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AVD.NET Database Diagram</a:t>
            </a:r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214282" y="1714488"/>
            <a:ext cx="4357718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 We have choosen MS-Access in order to make AVD.NET a “portable” software Because MS-Access database is a “File” and does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need a DB server.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We make a “profile” for each test in order to allow AVD.NET users to “Pause” and “Continue” the scanning later and this is very important in the large websites.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We will save the vulnerable pages in the “exploit” table in order to offer some statistical information about the website to the user. </a:t>
            </a:r>
            <a:endParaRPr lang="ar-SY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0168" y="1714488"/>
            <a:ext cx="4314774" cy="3786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AVD.NET Database Diagram</a:t>
            </a:r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214282" y="1714488"/>
            <a:ext cx="435771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We will save the website pages with its contents  in the “page” table in order to analyse its content by the crawler for more links , in addition of offer website map to the user after a successfully crawling.</a:t>
            </a:r>
            <a:endParaRPr lang="ar-SY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0168" y="1714488"/>
            <a:ext cx="4314774" cy="3786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حدة نمطية">
  <a:themeElements>
    <a:clrScheme name="وحدة نمطية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وحدة نمطية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وحدة نمطي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283</TotalTime>
  <Words>1152</Words>
  <Application>Microsoft Office PowerPoint</Application>
  <PresentationFormat>عرض على الشاشة (3:4)‏</PresentationFormat>
  <Paragraphs>145</Paragraphs>
  <Slides>22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3" baseType="lpstr">
      <vt:lpstr>وحدة نمطية</vt:lpstr>
      <vt:lpstr>AVD.NET (Automated Websites Vulnerabilites Detector Using C# 2008)</vt:lpstr>
      <vt:lpstr>What is AVD.NET ?</vt:lpstr>
      <vt:lpstr>Who will benefit from AVD.NET?</vt:lpstr>
      <vt:lpstr>What is the special thing about AVD.NET ?</vt:lpstr>
      <vt:lpstr>AVD supported types of vulnerabilities</vt:lpstr>
      <vt:lpstr>AVD.NET Usecase Diagram</vt:lpstr>
      <vt:lpstr>AVD.NET Architecture</vt:lpstr>
      <vt:lpstr>AVD.NET Database Diagram</vt:lpstr>
      <vt:lpstr>AVD.NET Database Diagram</vt:lpstr>
      <vt:lpstr>AVD.NET Web Crawler</vt:lpstr>
      <vt:lpstr>AVD.NET Web HTML Parser</vt:lpstr>
      <vt:lpstr>AVD.NET Packages diagram</vt:lpstr>
      <vt:lpstr>AVD.NET Packages diagram</vt:lpstr>
      <vt:lpstr>GUIs Package</vt:lpstr>
      <vt:lpstr>DB Package</vt:lpstr>
      <vt:lpstr>WEB Package</vt:lpstr>
      <vt:lpstr>Attacking Package</vt:lpstr>
      <vt:lpstr>AVD.NET Threading</vt:lpstr>
      <vt:lpstr>AVD.NET Threading</vt:lpstr>
      <vt:lpstr>Scan modes – normal mode</vt:lpstr>
      <vt:lpstr>Scan modes – deep scan mode</vt:lpstr>
      <vt:lpstr>الشريحة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Website Vulnerabilites Detector</dc:title>
  <dc:creator>Mukhtar SayedSaleh</dc:creator>
  <cp:lastModifiedBy>Mukhtar SayedSaleh</cp:lastModifiedBy>
  <cp:revision>42</cp:revision>
  <dcterms:created xsi:type="dcterms:W3CDTF">2011-01-01T14:30:24Z</dcterms:created>
  <dcterms:modified xsi:type="dcterms:W3CDTF">2011-05-22T17:08:36Z</dcterms:modified>
</cp:coreProperties>
</file>