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4"/>
  </p:normalViewPr>
  <p:slideViewPr>
    <p:cSldViewPr snapToGrid="0" snapToObjects="1">
      <p:cViewPr>
        <p:scale>
          <a:sx n="90" d="100"/>
          <a:sy n="90" d="100"/>
        </p:scale>
        <p:origin x="768" y="9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EB8DD7-3079-7847-B5BA-A03F2C273E87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264A11-AE61-2941-BC05-11156BBCAEC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25920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Источник данных: Дамп русскоязычной Википедии (</a:t>
            </a:r>
            <a:r>
              <a:rPr lang="ru-RU" dirty="0" err="1"/>
              <a:t>предобработанные</a:t>
            </a:r>
            <a:r>
              <a:rPr lang="ru-RU" dirty="0"/>
              <a:t> фрагменты текста)</a:t>
            </a:r>
          </a:p>
          <a:p>
            <a:pPr marL="0" indent="0">
              <a:buNone/>
            </a:pPr>
            <a:r>
              <a:rPr lang="ru-RU" dirty="0"/>
              <a:t>Индексация:</a:t>
            </a:r>
          </a:p>
          <a:p>
            <a:r>
              <a:rPr lang="ru-RU" dirty="0"/>
              <a:t>Текстовые фрагменты -&gt; </a:t>
            </a:r>
            <a:r>
              <a:rPr lang="en" dirty="0"/>
              <a:t>rubert-tiny-2 -&gt; </a:t>
            </a:r>
            <a:r>
              <a:rPr lang="ru-RU" dirty="0"/>
              <a:t>Векторные </a:t>
            </a:r>
            <a:r>
              <a:rPr lang="ru-RU" dirty="0" err="1"/>
              <a:t>эмбеддинги</a:t>
            </a:r>
            <a:endParaRPr lang="ru-RU" dirty="0"/>
          </a:p>
          <a:p>
            <a:r>
              <a:rPr lang="ru-RU" dirty="0"/>
              <a:t>Векторы + Метаданные сохраняются в </a:t>
            </a:r>
            <a:r>
              <a:rPr lang="en" dirty="0" err="1"/>
              <a:t>QdrantClient</a:t>
            </a:r>
            <a:endParaRPr lang="en" dirty="0"/>
          </a:p>
          <a:p>
            <a:pPr marL="0" indent="0">
              <a:buNone/>
            </a:pPr>
            <a:r>
              <a:rPr lang="ru-RU" dirty="0"/>
              <a:t>Запрос (</a:t>
            </a:r>
            <a:r>
              <a:rPr lang="en" dirty="0"/>
              <a:t>Inference):</a:t>
            </a:r>
          </a:p>
          <a:p>
            <a:pPr marL="0" indent="0">
              <a:buNone/>
            </a:pPr>
            <a:r>
              <a:rPr lang="ru-RU" dirty="0"/>
              <a:t>Пользовательский вопрос -&gt; </a:t>
            </a:r>
            <a:r>
              <a:rPr lang="en" dirty="0"/>
              <a:t>rubert-tiny-2 -&gt; </a:t>
            </a:r>
            <a:r>
              <a:rPr lang="ru-RU" dirty="0"/>
              <a:t>Вектор запроса</a:t>
            </a:r>
          </a:p>
          <a:p>
            <a:pPr marL="0" indent="0">
              <a:buNone/>
            </a:pPr>
            <a:r>
              <a:rPr lang="ru-RU" dirty="0"/>
              <a:t>Семантический поиск в </a:t>
            </a:r>
            <a:r>
              <a:rPr lang="en" dirty="0" err="1"/>
              <a:t>Qdrant</a:t>
            </a:r>
            <a:r>
              <a:rPr lang="en" dirty="0"/>
              <a:t> (</a:t>
            </a:r>
            <a:r>
              <a:rPr lang="ru-RU" dirty="0"/>
              <a:t>косинусное расстояние) -&gt; Топ-</a:t>
            </a:r>
            <a:r>
              <a:rPr lang="en" dirty="0"/>
              <a:t>N </a:t>
            </a:r>
            <a:r>
              <a:rPr lang="ru-RU" dirty="0"/>
              <a:t>релевантных фрагментов ({</a:t>
            </a:r>
            <a:r>
              <a:rPr lang="en" dirty="0"/>
              <a:t>context})</a:t>
            </a:r>
          </a:p>
          <a:p>
            <a:pPr marL="0" indent="0">
              <a:buNone/>
            </a:pPr>
            <a:r>
              <a:rPr lang="en" dirty="0"/>
              <a:t>{context} + </a:t>
            </a:r>
            <a:r>
              <a:rPr lang="ru-RU" dirty="0"/>
              <a:t>Строгий </a:t>
            </a:r>
            <a:r>
              <a:rPr lang="ru-RU" dirty="0" err="1"/>
              <a:t>промпт</a:t>
            </a:r>
            <a:r>
              <a:rPr lang="ru-RU" dirty="0"/>
              <a:t> -&gt; </a:t>
            </a:r>
            <a:r>
              <a:rPr lang="en" dirty="0"/>
              <a:t>Vikhr-Qwen-1.5B-Instruct -&gt; </a:t>
            </a:r>
            <a:r>
              <a:rPr lang="ru-RU" dirty="0"/>
              <a:t>Ответ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64A11-AE61-2941-BC05-11156BBCAEC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7820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Цель: Гарантировать точность и привязку только к предоставленному контексту.</a:t>
            </a:r>
          </a:p>
          <a:p>
            <a:pPr marL="0" indent="0">
              <a:buNone/>
            </a:pPr>
            <a:r>
              <a:rPr lang="ru-RU" dirty="0"/>
              <a:t>Ключевые правила:</a:t>
            </a:r>
          </a:p>
          <a:p>
            <a:pPr marL="0" indent="0">
              <a:buNone/>
            </a:pPr>
            <a:r>
              <a:rPr lang="ru-RU" dirty="0"/>
              <a:t>Источник истины: Только контекст из русскоязычной Википедии.</a:t>
            </a:r>
          </a:p>
          <a:p>
            <a:pPr marL="0" indent="0">
              <a:buNone/>
            </a:pPr>
            <a:r>
              <a:rPr lang="ru-RU" dirty="0"/>
              <a:t>Краткость: Ответ не более 5 слов! Без вводных фраз.</a:t>
            </a:r>
          </a:p>
          <a:p>
            <a:pPr marL="0" indent="0">
              <a:buNone/>
            </a:pPr>
            <a:r>
              <a:rPr lang="ru-RU" dirty="0"/>
              <a:t>Честность: "Не знаю" при отсутствии информации в контексте. Запрещено выдумывать.</a:t>
            </a:r>
          </a:p>
          <a:p>
            <a:pPr marL="0" indent="0">
              <a:buNone/>
            </a:pPr>
            <a:r>
              <a:rPr lang="ru-RU" dirty="0"/>
              <a:t>Точность: Сохранение фактов, цифр, имен, терминов без изменений.</a:t>
            </a:r>
          </a:p>
          <a:p>
            <a:pPr marL="0" indent="0">
              <a:buNone/>
            </a:pP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64A11-AE61-2941-BC05-11156BBCAEC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541468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Использование специально обученной модели для </a:t>
            </a:r>
            <a:r>
              <a:rPr lang="ru-RU" dirty="0" err="1"/>
              <a:t>реранжирования</a:t>
            </a:r>
            <a:endParaRPr lang="en-US" dirty="0"/>
          </a:p>
          <a:p>
            <a:r>
              <a:rPr lang="ru-RU" dirty="0"/>
              <a:t>Пересмотр топ-</a:t>
            </a:r>
            <a:r>
              <a:rPr lang="en" dirty="0"/>
              <a:t>N </a:t>
            </a:r>
            <a:r>
              <a:rPr lang="ru-RU" dirty="0"/>
              <a:t>результатов первичного поиска.</a:t>
            </a:r>
          </a:p>
          <a:p>
            <a:r>
              <a:rPr lang="ru-RU" dirty="0"/>
              <a:t>Повышение точности за счет выбора наиболее релевантных фрагментов для контекста.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64A11-AE61-2941-BC05-11156BBCAEC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56333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b="0" i="0" dirty="0">
                <a:solidFill>
                  <a:srgbClr val="000000"/>
                </a:solidFill>
                <a:effectLst/>
                <a:latin typeface="SBSansDisplay"/>
              </a:rPr>
              <a:t>Его суть в том, чтобы до того, как проводить поиск релевантных документов, по запросу генерировать гипотетический, необязательно достоверный документ, который похож на потенциальный ответ. А уже затем на основе сгенерированного документа проводится отбор релевантных текстов.</a:t>
            </a:r>
            <a:br>
              <a:rPr lang="ru-RU" dirty="0"/>
            </a:br>
            <a:br>
              <a:rPr lang="ru-RU" dirty="0"/>
            </a:br>
            <a:r>
              <a:rPr lang="ru-RU" b="0" i="0" dirty="0">
                <a:solidFill>
                  <a:srgbClr val="000000"/>
                </a:solidFill>
                <a:effectLst/>
                <a:latin typeface="SBSansDisplay"/>
              </a:rPr>
              <a:t>Иначе говоря, даже не слишком корректный документ может быть более репрезентативным и близким к данным, которые мы хотим выделить из БД и положить в контекст модели.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264A11-AE61-2941-BC05-11156BBCAEC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11020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6D8F06-EA49-AD4A-A223-313EB9BD5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E112291-E65D-F845-8E06-30C7DB60FA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543A49-9EA8-714F-9877-EAE840F7C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3998-2B54-1844-A352-A68F0098ADB9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AAF5A0C-DB07-E146-BC0A-5ABC464FB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27128A2-1E67-8244-9695-232E52DE8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8F53-671B-CE4F-813E-29919847E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7054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8B5C56-7E6F-B94E-82FB-3B2F6E6C9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96A0D68-8D73-2F41-9A6D-CAFD521A1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C6F6757-2290-7E48-90BD-A649E7D6C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3998-2B54-1844-A352-A68F0098ADB9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B23AC0A-A7B4-4742-B662-A6D785ACF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1A48C1-03B5-134B-9FC8-57F1F1313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8F53-671B-CE4F-813E-29919847E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75597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78C20F-BE96-134D-9DAC-378FB6F70D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5CD98B2-294A-9D4C-9CF9-23C2E77FFB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F9D4EA-07FD-B34E-AC96-9299AF28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3998-2B54-1844-A352-A68F0098ADB9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D71E758-5399-AE44-AB9B-ECF4A51B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3DF086B-5384-6F45-9171-438BD850A1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8F53-671B-CE4F-813E-29919847E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6096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AAAEE1-9A2A-F942-8119-891E57B7C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C212046-E2D6-6344-B4DA-D71F265FF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54020DC-3B42-0349-AA8A-476B8E78A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3998-2B54-1844-A352-A68F0098ADB9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1F05057-40F7-614A-AA39-4F55D7A38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6D35C3-07F4-6A46-B98B-ABC397B77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8F53-671B-CE4F-813E-29919847E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568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8E5A78-A298-E64C-B038-1541ADE3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8872A53-0310-4140-9111-6EC2168036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4C1B0C-2A15-B740-BA2D-5D4F1FC56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3998-2B54-1844-A352-A68F0098ADB9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EA9C0A-6F2C-CD48-9E6C-862ECA540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EB353F-7722-5843-BF4C-A49E31CE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8F53-671B-CE4F-813E-29919847E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6578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A189F3-5D49-4040-973A-7F8E49977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C2BD47-17B2-3C44-AF73-205A81ED5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B3EB43E-C197-D447-BBC3-C6CCBAF121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CAA49AB-2071-0842-A5E7-33453D7B0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3998-2B54-1844-A352-A68F0098ADB9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E1380B-4F7B-3B48-8E8A-B032C01AC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DE5028E-D795-5145-8144-57429AF40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8F53-671B-CE4F-813E-29919847E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17009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C6FB25-B3B4-8D4B-A61E-4955B9C13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F44C96E-C0D8-B24C-AA2B-E82AADE4BB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F7BF59B-81A7-FF47-86FF-75E4476D4A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74DCD5E-051F-8745-BCEC-11268AB62A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222642F-F2A2-E04A-A844-0870C878C76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DA8EA724-82E8-A742-826C-762418758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3998-2B54-1844-A352-A68F0098ADB9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AB3439A-4332-0C4C-B3F4-19F82B473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9AC74E3-B8F7-3446-89AC-0C933E8E5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8F53-671B-CE4F-813E-29919847E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614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3F5AB5-AD42-624E-BBBB-2C63DFB14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3C9FAE7-F567-3C4A-891F-6AE00ED92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3998-2B54-1844-A352-A68F0098ADB9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8C192E-4C28-B447-A4C2-7443B503E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AE1AA39-8F7C-AC40-AE37-A15EBF04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8F53-671B-CE4F-813E-29919847E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25156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FFEFF34-BEF1-F74F-AD69-ED8B21882D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3998-2B54-1844-A352-A68F0098ADB9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F68417B-4C1F-8843-82E2-51C494C2D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F0F0C04-F607-D44C-AEF5-0CD74F140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8F53-671B-CE4F-813E-29919847E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687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856734-23E8-E341-8518-7FA0F5D3A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A504469-77FC-2247-ABF5-8BB5B1EEB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571B606-E46F-4D41-BD87-03A78F4999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AC453F-E60A-9C4D-A1E1-1B430E0EF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3998-2B54-1844-A352-A68F0098ADB9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37DA51-246D-D245-A084-50F5B699F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FC0EF4C-2533-B247-B706-9B664434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8F53-671B-CE4F-813E-29919847E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99694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9C44A7A-0723-3240-8F39-9F58D70FE3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CB68207-3299-D449-AF47-4C5F368929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2C10FF8-6E9C-C242-B802-C2B6437625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56254F5-8B8F-434A-B577-CBB11012A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53998-2B54-1844-A352-A68F0098ADB9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F1829A8-697F-2642-A207-D504EA8BC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EB4559-3A27-054F-A082-B8F07739D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9C8F53-671B-CE4F-813E-29919847E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8209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BB1D3A-626A-D143-90E7-47544AB0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EAE4D49-28D3-4348-954B-4D2A44782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234ABEC-2FCE-9C43-BDA2-015286ADB3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453998-2B54-1844-A352-A68F0098ADB9}" type="datetimeFigureOut">
              <a:rPr lang="ru-RU" smtClean="0"/>
              <a:t>06.06.2025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233E1A-1CC2-BF41-A184-B8CDF61938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EB9E9F-9380-714C-90F7-D1C8D836FA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9C8F53-671B-CE4F-813E-29919847E60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489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A243FC-C98E-D543-A155-F4491E2979B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RAG-</a:t>
            </a:r>
            <a:r>
              <a:rPr lang="en-US" dirty="0" err="1"/>
              <a:t>с</a:t>
            </a:r>
            <a:r>
              <a:rPr lang="ru-RU" dirty="0" err="1"/>
              <a:t>истема</a:t>
            </a:r>
            <a:r>
              <a:rPr lang="ru-RU" dirty="0"/>
              <a:t> на основе русскоязычной </a:t>
            </a:r>
            <a:r>
              <a:rPr lang="ru-RU" dirty="0" err="1"/>
              <a:t>википедии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2F803FE-F043-BD47-950A-195EC9BE975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Мухтаров Т.Т.</a:t>
            </a:r>
          </a:p>
        </p:txBody>
      </p:sp>
    </p:spTree>
    <p:extLst>
      <p:ext uri="{BB962C8B-B14F-4D97-AF65-F5344CB8AC3E}">
        <p14:creationId xmlns:p14="http://schemas.microsoft.com/office/powerpoint/2010/main" val="3238838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0601016-C1B1-C345-B15B-1761F9F72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Дальнейшие шаги: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A6F513E-A64F-7549-803F-A4A302755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fine-tuning </a:t>
            </a:r>
            <a:r>
              <a:rPr lang="en-US" dirty="0" err="1"/>
              <a:t>Vikhr-Qwen</a:t>
            </a:r>
            <a:r>
              <a:rPr lang="en-US" dirty="0"/>
              <a:t> </a:t>
            </a:r>
            <a:r>
              <a:rPr lang="ru-RU" dirty="0"/>
              <a:t>на </a:t>
            </a:r>
            <a:r>
              <a:rPr lang="ru-RU" dirty="0" err="1"/>
              <a:t>датасете</a:t>
            </a:r>
            <a:r>
              <a:rPr lang="ru-RU" dirty="0"/>
              <a:t> с краткими ответами из Википедии</a:t>
            </a:r>
            <a:endParaRPr lang="en-US" dirty="0"/>
          </a:p>
          <a:p>
            <a:r>
              <a:rPr lang="ru-RU" dirty="0"/>
              <a:t>Поиск условий и выбор более «умной» модели для </a:t>
            </a:r>
            <a:r>
              <a:rPr lang="en-US" dirty="0"/>
              <a:t>RAG</a:t>
            </a:r>
            <a:endParaRPr lang="ru-RU" dirty="0"/>
          </a:p>
          <a:p>
            <a:r>
              <a:rPr lang="ru-RU" dirty="0"/>
              <a:t>Сжатие контекста (</a:t>
            </a:r>
            <a:r>
              <a:rPr lang="ru-RU" dirty="0" err="1"/>
              <a:t>суммаризация</a:t>
            </a:r>
            <a:r>
              <a:rPr lang="ru-RU" dirty="0"/>
              <a:t> из </a:t>
            </a:r>
            <a:r>
              <a:rPr lang="ru-RU" dirty="0" err="1"/>
              <a:t>чанков</a:t>
            </a:r>
            <a:r>
              <a:rPr lang="ru-RU" dirty="0"/>
              <a:t>)</a:t>
            </a:r>
          </a:p>
          <a:p>
            <a:r>
              <a:rPr lang="en-US" dirty="0"/>
              <a:t>Hyde (</a:t>
            </a:r>
            <a:r>
              <a:rPr lang="en" b="0" i="0" dirty="0">
                <a:solidFill>
                  <a:srgbClr val="000000"/>
                </a:solidFill>
                <a:effectLst/>
                <a:latin typeface="SBSansDisplay"/>
              </a:rPr>
              <a:t>Hypothetical Document Embeddings)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285044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1D1A34-93EA-894A-B8C7-4ED0A0C60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Ключевые компоненты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320663E-544E-E842-9E13-9962682375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/>
              <a:t>LLM: </a:t>
            </a:r>
            <a:r>
              <a:rPr lang="en" dirty="0" err="1"/>
              <a:t>Vikhrmodels</a:t>
            </a:r>
            <a:r>
              <a:rPr lang="en" dirty="0"/>
              <a:t>/Vikhr-Qwen-2.5-1.5B-Instruct</a:t>
            </a:r>
          </a:p>
          <a:p>
            <a:r>
              <a:rPr lang="ru-RU" dirty="0" err="1"/>
              <a:t>Эмбеддинг</a:t>
            </a:r>
            <a:r>
              <a:rPr lang="ru-RU" dirty="0"/>
              <a:t>: </a:t>
            </a:r>
            <a:r>
              <a:rPr lang="en" dirty="0"/>
              <a:t>rubert-tiny-2</a:t>
            </a:r>
            <a:endParaRPr lang="ru-RU" dirty="0"/>
          </a:p>
          <a:p>
            <a:r>
              <a:rPr lang="en" dirty="0"/>
              <a:t>Reranking: </a:t>
            </a:r>
            <a:r>
              <a:rPr lang="en" dirty="0" err="1"/>
              <a:t>jinaai</a:t>
            </a:r>
            <a:r>
              <a:rPr lang="en" dirty="0"/>
              <a:t>/jina-reranker-v2-base-multilingual</a:t>
            </a:r>
          </a:p>
          <a:p>
            <a:r>
              <a:rPr lang="ru-RU" dirty="0"/>
              <a:t>Векторная БД: </a:t>
            </a:r>
            <a:r>
              <a:rPr lang="en" dirty="0" err="1"/>
              <a:t>QdrantClient</a:t>
            </a:r>
            <a:endParaRPr lang="en" dirty="0"/>
          </a:p>
          <a:p>
            <a:r>
              <a:rPr lang="ru-RU" dirty="0"/>
              <a:t>Поиск: Косинусное расстояние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88852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09A57-989E-A44B-AE6F-F4AAE57CAF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169687"/>
            <a:ext cx="10515600" cy="1325563"/>
          </a:xfrm>
        </p:spPr>
        <p:txBody>
          <a:bodyPr/>
          <a:lstStyle/>
          <a:p>
            <a:r>
              <a:rPr lang="ru-RU" dirty="0"/>
              <a:t>Архитектура </a:t>
            </a:r>
            <a:r>
              <a:rPr lang="ru-RU" dirty="0" err="1"/>
              <a:t>R</a:t>
            </a:r>
            <a:r>
              <a:rPr lang="en-US" dirty="0"/>
              <a:t>AG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079350-8A37-C743-B1E2-DE1A7D9A7E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ru-RU" dirty="0"/>
              <a:t>Источник данных: Дамп русскоязычной Википедии (</a:t>
            </a:r>
            <a:r>
              <a:rPr lang="ru-RU" dirty="0" err="1"/>
              <a:t>предобработанные</a:t>
            </a:r>
            <a:r>
              <a:rPr lang="ru-RU" dirty="0"/>
              <a:t> фрагменты текста)</a:t>
            </a:r>
          </a:p>
          <a:p>
            <a:pPr marL="0" indent="0">
              <a:buNone/>
            </a:pPr>
            <a:r>
              <a:rPr lang="ru-RU" dirty="0"/>
              <a:t>Индексация:</a:t>
            </a:r>
          </a:p>
          <a:p>
            <a:r>
              <a:rPr lang="ru-RU" dirty="0"/>
              <a:t>Текстовые фрагменты -&gt; </a:t>
            </a:r>
            <a:r>
              <a:rPr lang="en" dirty="0"/>
              <a:t>rubert-tiny-2 -&gt; </a:t>
            </a:r>
            <a:r>
              <a:rPr lang="ru-RU" dirty="0"/>
              <a:t>Векторные </a:t>
            </a:r>
            <a:r>
              <a:rPr lang="ru-RU" dirty="0" err="1"/>
              <a:t>эмбеддинги</a:t>
            </a:r>
            <a:endParaRPr lang="ru-RU" dirty="0"/>
          </a:p>
          <a:p>
            <a:r>
              <a:rPr lang="ru-RU" dirty="0"/>
              <a:t>Векторы + Метаданные сохраняются в </a:t>
            </a:r>
            <a:r>
              <a:rPr lang="en" dirty="0" err="1"/>
              <a:t>QdrantClient</a:t>
            </a:r>
            <a:endParaRPr lang="en" dirty="0"/>
          </a:p>
          <a:p>
            <a:pPr marL="0" indent="0">
              <a:buNone/>
            </a:pPr>
            <a:r>
              <a:rPr lang="ru-RU" dirty="0"/>
              <a:t>Запрос (</a:t>
            </a:r>
            <a:r>
              <a:rPr lang="en" dirty="0"/>
              <a:t>Inference):</a:t>
            </a:r>
          </a:p>
          <a:p>
            <a:pPr marL="0" indent="0">
              <a:buNone/>
            </a:pPr>
            <a:r>
              <a:rPr lang="ru-RU" dirty="0"/>
              <a:t>Пользовательский вопрос -&gt; </a:t>
            </a:r>
            <a:r>
              <a:rPr lang="en" dirty="0"/>
              <a:t>rubert-tiny-2 -&gt; </a:t>
            </a:r>
            <a:r>
              <a:rPr lang="ru-RU" dirty="0"/>
              <a:t>Вектор запроса</a:t>
            </a:r>
          </a:p>
          <a:p>
            <a:pPr marL="0" indent="0">
              <a:buNone/>
            </a:pPr>
            <a:r>
              <a:rPr lang="ru-RU" dirty="0"/>
              <a:t>Семантический поиск в </a:t>
            </a:r>
            <a:r>
              <a:rPr lang="en" dirty="0" err="1"/>
              <a:t>Qdrant</a:t>
            </a:r>
            <a:r>
              <a:rPr lang="en" dirty="0"/>
              <a:t> (</a:t>
            </a:r>
            <a:r>
              <a:rPr lang="ru-RU" dirty="0"/>
              <a:t>косинусное расстояние) -&gt; Топ-</a:t>
            </a:r>
            <a:r>
              <a:rPr lang="en" dirty="0"/>
              <a:t>N </a:t>
            </a:r>
            <a:r>
              <a:rPr lang="ru-RU" dirty="0"/>
              <a:t>релевантных фрагментов ({</a:t>
            </a:r>
            <a:r>
              <a:rPr lang="en" dirty="0"/>
              <a:t>context})</a:t>
            </a:r>
          </a:p>
          <a:p>
            <a:pPr marL="0" indent="0">
              <a:buNone/>
            </a:pPr>
            <a:r>
              <a:rPr lang="en" dirty="0"/>
              <a:t>{context} + </a:t>
            </a:r>
            <a:r>
              <a:rPr lang="ru-RU" dirty="0"/>
              <a:t>Строгий </a:t>
            </a:r>
            <a:r>
              <a:rPr lang="ru-RU" dirty="0" err="1"/>
              <a:t>промпт</a:t>
            </a:r>
            <a:r>
              <a:rPr lang="ru-RU" dirty="0"/>
              <a:t> -&gt; </a:t>
            </a:r>
            <a:r>
              <a:rPr lang="en" dirty="0"/>
              <a:t>Vikhr-Qwen-1.5B-Instruct -&gt; </a:t>
            </a:r>
            <a:r>
              <a:rPr lang="ru-RU" dirty="0"/>
              <a:t>Ответ</a:t>
            </a:r>
          </a:p>
          <a:p>
            <a:endParaRPr lang="ru-RU" dirty="0"/>
          </a:p>
        </p:txBody>
      </p:sp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64474B30-29AC-F74C-9351-E453E19C81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" t="13114" r="1967" b="546"/>
          <a:stretch/>
        </p:blipFill>
        <p:spPr bwMode="auto">
          <a:xfrm>
            <a:off x="192000" y="1164875"/>
            <a:ext cx="11807999" cy="532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43E0CA-B132-514D-AAB6-028559448B9A}"/>
              </a:ext>
            </a:extLst>
          </p:cNvPr>
          <p:cNvSpPr txBox="1"/>
          <p:nvPr/>
        </p:nvSpPr>
        <p:spPr>
          <a:xfrm>
            <a:off x="5486401" y="3429000"/>
            <a:ext cx="223657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1"/>
            </a:solidFill>
            <a:bevel/>
          </a:ln>
        </p:spPr>
        <p:txBody>
          <a:bodyPr wrap="square" rtlCol="0">
            <a:spAutoFit/>
          </a:bodyPr>
          <a:lstStyle/>
          <a:p>
            <a:r>
              <a:rPr lang="ru-RU" dirty="0"/>
              <a:t>Векторная БД</a:t>
            </a:r>
          </a:p>
        </p:txBody>
      </p:sp>
    </p:spTree>
    <p:extLst>
      <p:ext uri="{BB962C8B-B14F-4D97-AF65-F5344CB8AC3E}">
        <p14:creationId xmlns:p14="http://schemas.microsoft.com/office/powerpoint/2010/main" val="13418331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442C48-0F9A-9840-B9EF-2C16E4607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Строгий </a:t>
            </a:r>
            <a:r>
              <a:rPr lang="ru-RU" dirty="0" err="1"/>
              <a:t>промпт</a:t>
            </a:r>
            <a:r>
              <a:rPr lang="ru-RU" dirty="0"/>
              <a:t> для </a:t>
            </a:r>
            <a:r>
              <a:rPr lang="en-US" dirty="0"/>
              <a:t>LLM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CFDDCD8-3F28-4041-95CF-663D111CC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9479"/>
            <a:ext cx="8480461" cy="46974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45AA991-AF42-C947-AF55-CF4C9521F6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58797"/>
            <a:ext cx="10654301" cy="3338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69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BD8100-768A-B645-B8D6-2085D055EE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генерации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D102927-990E-2C4C-A496-0E2D9D6159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dirty="0" err="1"/>
              <a:t>max_new_tokens</a:t>
            </a:r>
            <a:r>
              <a:rPr lang="en" dirty="0"/>
              <a:t>=256</a:t>
            </a:r>
          </a:p>
          <a:p>
            <a:r>
              <a:rPr lang="en" dirty="0" err="1"/>
              <a:t>do_sample</a:t>
            </a:r>
            <a:r>
              <a:rPr lang="en" dirty="0"/>
              <a:t>=True</a:t>
            </a:r>
          </a:p>
          <a:p>
            <a:r>
              <a:rPr lang="en" dirty="0"/>
              <a:t>temperature=0.7</a:t>
            </a:r>
          </a:p>
          <a:p>
            <a:r>
              <a:rPr lang="en" dirty="0" err="1"/>
              <a:t>top_p</a:t>
            </a:r>
            <a:r>
              <a:rPr lang="en" dirty="0"/>
              <a:t>=0.8</a:t>
            </a:r>
            <a:br>
              <a:rPr lang="en" dirty="0"/>
            </a:br>
            <a:r>
              <a:rPr lang="en" dirty="0"/>
              <a:t>(</a:t>
            </a:r>
            <a:r>
              <a:rPr lang="ru-RU" dirty="0"/>
              <a:t>Баланс между креативностью и контролем)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659135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AC17F9E-FF46-3E4F-AF0B-E552D9D9E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Улучшения </a:t>
            </a:r>
            <a:r>
              <a:rPr lang="ru-RU" dirty="0" err="1"/>
              <a:t>R</a:t>
            </a:r>
            <a:r>
              <a:rPr lang="en-US" dirty="0"/>
              <a:t>AG: Reranking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A865DD1-4EAB-A944-8D9E-B5723AAF0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Picture 4" descr="Picture background">
            <a:extLst>
              <a:ext uri="{FF2B5EF4-FFF2-40B4-BE49-F238E27FC236}">
                <a16:creationId xmlns:a16="http://schemas.microsoft.com/office/drawing/2014/main" id="{DD72B63F-B082-BB44-9D3F-5844BED5089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80" t="13114" r="1967" b="546"/>
          <a:stretch/>
        </p:blipFill>
        <p:spPr bwMode="auto">
          <a:xfrm>
            <a:off x="689918" y="1912652"/>
            <a:ext cx="10305288" cy="42643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77898B98-5ADF-0B44-9DA2-CB3A1D331A4A}"/>
              </a:ext>
            </a:extLst>
          </p:cNvPr>
          <p:cNvSpPr/>
          <p:nvPr/>
        </p:nvSpPr>
        <p:spPr>
          <a:xfrm>
            <a:off x="7306492" y="4772297"/>
            <a:ext cx="661852" cy="12192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semn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rankg</a:t>
            </a:r>
            <a:r>
              <a:rPr lang="en-US" sz="16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LLM</a:t>
            </a:r>
            <a:endParaRPr lang="ru-RU" sz="16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498078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B47927-0DDE-8842-B031-E3A674BB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Multi-query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68CE146-22A3-C543-912A-680F534BAA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Генерация нескольких вариантов вопроса (перефразирование).</a:t>
            </a:r>
          </a:p>
          <a:p>
            <a:r>
              <a:rPr lang="ru-RU" dirty="0"/>
              <a:t>Поиск по каждому варианту.</a:t>
            </a:r>
          </a:p>
          <a:p>
            <a:r>
              <a:rPr lang="ru-RU" dirty="0"/>
              <a:t>Объединение и </a:t>
            </a:r>
            <a:r>
              <a:rPr lang="ru-RU" dirty="0" err="1"/>
              <a:t>реранжирование</a:t>
            </a:r>
            <a:r>
              <a:rPr lang="ru-RU" dirty="0"/>
              <a:t> всех найденных фрагментов.</a:t>
            </a:r>
          </a:p>
          <a:p>
            <a:r>
              <a:rPr lang="ru-RU" dirty="0"/>
              <a:t>Увеличение шансов найти точный ответ в сложных случаях.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00257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C4F1561-D0F8-B640-9E07-6DBF9D8C05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Результаты и наблюдения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369C76-1033-0F4A-9DE2-AAF3F786C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Ключевое наблюдение:</a:t>
            </a:r>
          </a:p>
          <a:p>
            <a:r>
              <a:rPr lang="ru-RU" dirty="0"/>
              <a:t>Низкий </a:t>
            </a:r>
            <a:r>
              <a:rPr lang="en" dirty="0"/>
              <a:t>BLEU</a:t>
            </a:r>
            <a:r>
              <a:rPr lang="ru-RU" dirty="0"/>
              <a:t> при низком </a:t>
            </a:r>
            <a:r>
              <a:rPr lang="en" dirty="0"/>
              <a:t>Perplexity</a:t>
            </a:r>
            <a:r>
              <a:rPr lang="ru-RU" dirty="0"/>
              <a:t>.</a:t>
            </a:r>
          </a:p>
          <a:p>
            <a:pPr marL="0" indent="0">
              <a:buNone/>
            </a:pPr>
            <a:r>
              <a:rPr lang="ru-RU" dirty="0"/>
              <a:t>Конфликт с </a:t>
            </a:r>
            <a:r>
              <a:rPr lang="ru-RU" dirty="0" err="1"/>
              <a:t>промптом</a:t>
            </a:r>
            <a:r>
              <a:rPr lang="ru-RU" dirty="0"/>
              <a:t>:</a:t>
            </a:r>
          </a:p>
          <a:p>
            <a:r>
              <a:rPr lang="ru-RU" dirty="0"/>
              <a:t>Эталонные ответы в данных: короткие (1-2 слова).</a:t>
            </a:r>
          </a:p>
          <a:p>
            <a:r>
              <a:rPr lang="ru-RU" dirty="0"/>
              <a:t>Несмотря на строгий </a:t>
            </a:r>
            <a:r>
              <a:rPr lang="ru-RU" dirty="0" err="1"/>
              <a:t>промпт</a:t>
            </a:r>
            <a:r>
              <a:rPr lang="ru-RU" dirty="0"/>
              <a:t> (!не больше 5 слов!), модель часто генерирует более развернутые ответы (помимо случаев </a:t>
            </a:r>
            <a:r>
              <a:rPr lang="ru-RU" dirty="0" err="1"/>
              <a:t>выдумываний</a:t>
            </a:r>
            <a:r>
              <a:rPr lang="ru-RU" dirty="0"/>
              <a:t>).</a:t>
            </a:r>
          </a:p>
          <a:p>
            <a:r>
              <a:rPr lang="ru-RU" dirty="0"/>
              <a:t>Причина низкого </a:t>
            </a:r>
            <a:r>
              <a:rPr lang="en" dirty="0"/>
              <a:t>BLEU: </a:t>
            </a:r>
            <a:r>
              <a:rPr lang="ru-RU" dirty="0"/>
              <a:t>Разница в стиле ответа (модель дает чуть больше контекста/слов, чем эталон) сильнее влияет на </a:t>
            </a:r>
            <a:r>
              <a:rPr lang="en" dirty="0"/>
              <a:t>BLEU, </a:t>
            </a:r>
            <a:r>
              <a:rPr lang="ru-RU" dirty="0"/>
              <a:t>чем абсолютная правильность факта.</a:t>
            </a:r>
          </a:p>
          <a:p>
            <a:r>
              <a:rPr lang="ru-RU" dirty="0"/>
              <a:t>При этом проверяя ответы вручную на примере выборки из 100 случайных экземпляров </a:t>
            </a:r>
            <a:r>
              <a:rPr lang="ru-RU" dirty="0" err="1"/>
              <a:t>R</a:t>
            </a:r>
            <a:r>
              <a:rPr lang="en-US" dirty="0"/>
              <a:t>AG </a:t>
            </a:r>
            <a:r>
              <a:rPr lang="ru-RU" dirty="0"/>
              <a:t>лишь иногда отвечает неверно.</a:t>
            </a:r>
          </a:p>
        </p:txBody>
      </p:sp>
    </p:spTree>
    <p:extLst>
      <p:ext uri="{BB962C8B-B14F-4D97-AF65-F5344CB8AC3E}">
        <p14:creationId xmlns:p14="http://schemas.microsoft.com/office/powerpoint/2010/main" val="292763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1BAB933-4C61-534B-B147-5D996DD89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9378" y="19782"/>
            <a:ext cx="10515600" cy="1325563"/>
          </a:xfrm>
        </p:spPr>
        <p:txBody>
          <a:bodyPr/>
          <a:lstStyle/>
          <a:p>
            <a:r>
              <a:rPr lang="ru-RU" dirty="0"/>
              <a:t>Примеры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DB632C79-3261-3E41-8E74-0F6026AADB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5206" r="5206"/>
          <a:stretch/>
        </p:blipFill>
        <p:spPr>
          <a:xfrm>
            <a:off x="36000" y="1849225"/>
            <a:ext cx="12134887" cy="81026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B1A3BB2-BB58-E341-8881-4A2B1D6E0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562" y="2447320"/>
            <a:ext cx="5896232" cy="81026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EE735ED1-404C-DA4B-A733-FD821CD700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562" y="3508798"/>
            <a:ext cx="10109200" cy="9017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70D7C37-A5B0-6A4E-8067-479DC4DD9C22}"/>
              </a:ext>
            </a:extLst>
          </p:cNvPr>
          <p:cNvSpPr txBox="1"/>
          <p:nvPr/>
        </p:nvSpPr>
        <p:spPr>
          <a:xfrm>
            <a:off x="580767" y="1109188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Верные: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EBCFF3-345E-BE44-977D-0DDEF9B41F60}"/>
              </a:ext>
            </a:extLst>
          </p:cNvPr>
          <p:cNvSpPr txBox="1"/>
          <p:nvPr/>
        </p:nvSpPr>
        <p:spPr>
          <a:xfrm>
            <a:off x="649378" y="4661712"/>
            <a:ext cx="1184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Неверные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95B08EB7-E686-A843-940B-DCB2EE69F8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562" y="5052626"/>
            <a:ext cx="7416800" cy="762000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20A7046-3758-9944-8129-9F4AC14E54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9378" y="5915916"/>
            <a:ext cx="8089900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888756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536</Words>
  <Application>Microsoft Macintosh PowerPoint</Application>
  <PresentationFormat>Широкоэкранный</PresentationFormat>
  <Paragraphs>69</Paragraphs>
  <Slides>10</Slides>
  <Notes>4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SBSansDisplay</vt:lpstr>
      <vt:lpstr>Arial</vt:lpstr>
      <vt:lpstr>Calibri</vt:lpstr>
      <vt:lpstr>Calibri Light</vt:lpstr>
      <vt:lpstr>Тема Office</vt:lpstr>
      <vt:lpstr>RAG-система на основе русскоязычной википедии</vt:lpstr>
      <vt:lpstr>Ключевые компоненты</vt:lpstr>
      <vt:lpstr>Архитектура RAG</vt:lpstr>
      <vt:lpstr>Строгий промпт для LLM</vt:lpstr>
      <vt:lpstr>Параметры генерации</vt:lpstr>
      <vt:lpstr>Улучшения RAG: Reranking</vt:lpstr>
      <vt:lpstr>Multi-query</vt:lpstr>
      <vt:lpstr>Результаты и наблюдения</vt:lpstr>
      <vt:lpstr>Примеры</vt:lpstr>
      <vt:lpstr>Дальнейшие шаги: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RAG-система на основе русскоязычной википедии</dc:title>
  <dc:creator>Тимерлан Мухтаров</dc:creator>
  <cp:lastModifiedBy>Тимерлан Мухтаров</cp:lastModifiedBy>
  <cp:revision>2</cp:revision>
  <dcterms:created xsi:type="dcterms:W3CDTF">2025-06-06T12:17:41Z</dcterms:created>
  <dcterms:modified xsi:type="dcterms:W3CDTF">2025-06-06T13:21:20Z</dcterms:modified>
</cp:coreProperties>
</file>