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Open Sans Bold Italics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https://huggingface.co/spaces/jasurbek-fm/toxic-comment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2437466">
            <a:off x="14684041" y="-860163"/>
            <a:ext cx="3200342" cy="5641629"/>
          </a:xfrm>
          <a:custGeom>
            <a:avLst/>
            <a:gdLst/>
            <a:ahLst/>
            <a:cxnLst/>
            <a:rect r="r" b="b" t="t" l="l"/>
            <a:pathLst>
              <a:path h="5641629" w="3200342">
                <a:moveTo>
                  <a:pt x="0" y="5641629"/>
                </a:moveTo>
                <a:lnTo>
                  <a:pt x="3200343" y="5641629"/>
                </a:lnTo>
                <a:lnTo>
                  <a:pt x="3200343" y="0"/>
                </a:lnTo>
                <a:lnTo>
                  <a:pt x="0" y="0"/>
                </a:lnTo>
                <a:lnTo>
                  <a:pt x="0" y="56416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90975"/>
            <a:ext cx="1049050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 Bold"/>
              </a:rPr>
              <a:t>CAU | Toxic Challenge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13423" y="7116520"/>
            <a:ext cx="1049050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Munira Rakhmatova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13423" y="7915275"/>
            <a:ext cx="1049050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Mukhtor Eshimov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13423" y="8715375"/>
            <a:ext cx="1049050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Jasurbek Ergashev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38225"/>
            <a:ext cx="10490506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NLP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697976"/>
            <a:ext cx="1049050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>
                <a:solidFill>
                  <a:srgbClr val="FFFFFF"/>
                </a:solidFill>
                <a:latin typeface="Open Sans Bold"/>
              </a:rPr>
              <a:t>Neural Mavericks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73200" y="7715250"/>
            <a:ext cx="3086100" cy="1543050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985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 Bold"/>
                </a:rPr>
                <a:t>~ 90%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28700"/>
            <a:ext cx="1075105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DistilBERT - distilled version of BERT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01815"/>
            <a:ext cx="838564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3" indent="-431801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Smaller and more lightweight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4606" y="3524582"/>
            <a:ext cx="1623060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5" indent="-388622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Efficient in terms of memory usage and computational resources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213276"/>
            <a:ext cx="16956136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N</a:t>
            </a:r>
            <a:r>
              <a:rPr lang="en-US" sz="4500">
                <a:solidFill>
                  <a:srgbClr val="FFFFFF"/>
                </a:solidFill>
                <a:latin typeface="Open Sans Bold"/>
              </a:rPr>
              <a:t>eural network model architecture based on DistilBERT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66487"/>
            <a:ext cx="13415042" cy="3377013"/>
          </a:xfrm>
          <a:custGeom>
            <a:avLst/>
            <a:gdLst/>
            <a:ahLst/>
            <a:cxnLst/>
            <a:rect r="r" b="b" t="t" l="l"/>
            <a:pathLst>
              <a:path h="3377013" w="13415042">
                <a:moveTo>
                  <a:pt x="0" y="0"/>
                </a:moveTo>
                <a:lnTo>
                  <a:pt x="13415042" y="0"/>
                </a:lnTo>
                <a:lnTo>
                  <a:pt x="13415042" y="3377013"/>
                </a:lnTo>
                <a:lnTo>
                  <a:pt x="0" y="33770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6731" y="5509705"/>
            <a:ext cx="13437011" cy="3624736"/>
          </a:xfrm>
          <a:custGeom>
            <a:avLst/>
            <a:gdLst/>
            <a:ahLst/>
            <a:cxnLst/>
            <a:rect r="r" b="b" t="t" l="l"/>
            <a:pathLst>
              <a:path h="3624736" w="13437011">
                <a:moveTo>
                  <a:pt x="0" y="0"/>
                </a:moveTo>
                <a:lnTo>
                  <a:pt x="13437011" y="0"/>
                </a:lnTo>
                <a:lnTo>
                  <a:pt x="13437011" y="3624736"/>
                </a:lnTo>
                <a:lnTo>
                  <a:pt x="0" y="36247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18737"/>
            <a:ext cx="1075105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Model deployment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731" y="9496391"/>
            <a:ext cx="1623060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</a:pPr>
            <a:r>
              <a:rPr lang="en-US" sz="3600" u="sng">
                <a:solidFill>
                  <a:srgbClr val="00ADB5"/>
                </a:solidFill>
                <a:latin typeface="Open Sans Bold"/>
                <a:hlinkClick r:id="rId4" tooltip="https://huggingface.co/spaces/jasurbek-fm/toxic-comment"/>
              </a:rPr>
              <a:t>https://huggingface.co/spaces/jasurbek-fm/toxic-comment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43149" y="623887"/>
            <a:ext cx="6814022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</a:pPr>
            <a:r>
              <a:rPr lang="en-US" sz="5499">
                <a:solidFill>
                  <a:srgbClr val="FFFFFF"/>
                </a:solidFill>
                <a:latin typeface="Open Sans Bold"/>
              </a:rPr>
              <a:t>Economic effect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716250" y="5143500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04307"/>
            <a:ext cx="15699921" cy="803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Open Sans Bold"/>
              </a:rPr>
              <a:t>What will be the economic effect of implementing such a model?</a:t>
            </a:r>
          </a:p>
          <a:p>
            <a:pPr algn="l">
              <a:lnSpc>
                <a:spcPts val="4590"/>
              </a:lnSpc>
            </a:pPr>
          </a:p>
          <a:p>
            <a:pPr algn="l">
              <a:lnSpc>
                <a:spcPts val="4590"/>
              </a:lnSpc>
            </a:pPr>
            <a:r>
              <a:rPr lang="en-US" sz="3400">
                <a:solidFill>
                  <a:srgbClr val="FFFFFF"/>
                </a:solidFill>
                <a:latin typeface="Open Sans"/>
              </a:rPr>
              <a:t>it can be integrated into the platform's moderation system:</a:t>
            </a:r>
          </a:p>
          <a:p>
            <a:pPr algn="l">
              <a:lnSpc>
                <a:spcPts val="4590"/>
              </a:lnSpc>
            </a:pPr>
          </a:p>
          <a:p>
            <a:pPr algn="l" marL="734066" indent="-367033" lvl="1">
              <a:lnSpc>
                <a:spcPts val="4590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Open Sans"/>
              </a:rPr>
              <a:t>Cost Savings (platforms can reduce the manual effort required for moderation)</a:t>
            </a:r>
          </a:p>
          <a:p>
            <a:pPr algn="l">
              <a:lnSpc>
                <a:spcPts val="4590"/>
              </a:lnSpc>
            </a:pPr>
          </a:p>
          <a:p>
            <a:pPr algn="l" marL="734066" indent="-367033" lvl="1">
              <a:lnSpc>
                <a:spcPts val="4590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Open Sans"/>
              </a:rPr>
              <a:t>Improved User Experience (creating a safer and more welcoming online environment - increased user engagement, retention, and potentially attract new users to the platform. )</a:t>
            </a:r>
          </a:p>
          <a:p>
            <a:pPr algn="l">
              <a:lnSpc>
                <a:spcPts val="4590"/>
              </a:lnSpc>
            </a:pPr>
          </a:p>
          <a:p>
            <a:pPr algn="l" marL="734066" indent="-367033" lvl="1">
              <a:lnSpc>
                <a:spcPts val="4590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Open Sans"/>
              </a:rPr>
              <a:t>Reduced risks (legally)  - Preventing the spread of toxic content can help mitigate legal risks related to harmful speech and protect the platform's reputation.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80021" y="4534217"/>
            <a:ext cx="4389471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Open Sans Bold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5153044" y="4213481"/>
            <a:ext cx="1762465" cy="1860037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16250" y="5143500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67084" y="1019175"/>
            <a:ext cx="8553833" cy="88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23"/>
              </a:lnSpc>
            </a:pPr>
            <a:r>
              <a:rPr lang="en-US" sz="5769" u="none">
                <a:solidFill>
                  <a:srgbClr val="FFFFFF"/>
                </a:solidFill>
                <a:latin typeface="Open Sans Bold"/>
              </a:rPr>
              <a:t>Description of the task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17321"/>
            <a:ext cx="9635487" cy="73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4"/>
              </a:lnSpc>
              <a:spcBef>
                <a:spcPct val="0"/>
              </a:spcBef>
            </a:pPr>
            <a:r>
              <a:rPr lang="en-US" sz="4845">
                <a:solidFill>
                  <a:srgbClr val="FFFFFF"/>
                </a:solidFill>
                <a:latin typeface="Open Sans Bold"/>
              </a:rPr>
              <a:t>What problem are we solving?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23103"/>
            <a:ext cx="15003220" cy="3692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6121" indent="-523061" lvl="1">
              <a:lnSpc>
                <a:spcPts val="5814"/>
              </a:lnSpc>
              <a:buFont typeface="Arial"/>
              <a:buChar char="•"/>
            </a:pPr>
            <a:r>
              <a:rPr lang="en-US" sz="4845">
                <a:solidFill>
                  <a:srgbClr val="FFFFFF"/>
                </a:solidFill>
                <a:latin typeface="Open Sans"/>
              </a:rPr>
              <a:t>binary text classification of toxic tweets (0 or 1)</a:t>
            </a:r>
          </a:p>
          <a:p>
            <a:pPr algn="l" marL="1046121" indent="-523061" lvl="1">
              <a:lnSpc>
                <a:spcPts val="5814"/>
              </a:lnSpc>
              <a:buFont typeface="Arial"/>
              <a:buChar char="•"/>
            </a:pPr>
            <a:r>
              <a:rPr lang="en-US" sz="4845">
                <a:solidFill>
                  <a:srgbClr val="FFFFFF"/>
                </a:solidFill>
                <a:latin typeface="Open Sans"/>
              </a:rPr>
              <a:t>control harmful and offensive comments in online environment</a:t>
            </a:r>
          </a:p>
          <a:p>
            <a:pPr algn="l" marL="1046121" indent="-523061" lvl="1">
              <a:lnSpc>
                <a:spcPts val="5814"/>
              </a:lnSpc>
              <a:spcBef>
                <a:spcPct val="0"/>
              </a:spcBef>
              <a:buFont typeface="Arial"/>
              <a:buChar char="•"/>
            </a:pPr>
            <a:r>
              <a:rPr lang="en-US" sz="4845">
                <a:solidFill>
                  <a:srgbClr val="FFFFFF"/>
                </a:solidFill>
                <a:latin typeface="Open Sans"/>
              </a:rPr>
              <a:t>main goal -&gt; to build a model that can accurately identify toxic comments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16250" y="5143500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917323"/>
            <a:ext cx="14687550" cy="1477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1"/>
              </a:lnSpc>
              <a:spcBef>
                <a:spcPct val="0"/>
              </a:spcBef>
            </a:pPr>
            <a:r>
              <a:rPr lang="en-US" sz="4851">
                <a:solidFill>
                  <a:srgbClr val="FFFFFF"/>
                </a:solidFill>
                <a:latin typeface="Open Sans Bold"/>
              </a:rPr>
              <a:t>What should we pay attention to first when making a decision?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143500"/>
            <a:ext cx="14544871" cy="369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4852">
                <a:solidFill>
                  <a:srgbClr val="FFFFFF"/>
                </a:solidFill>
                <a:latin typeface="Open Sans"/>
              </a:rPr>
              <a:t>Analyzing the training data</a:t>
            </a:r>
          </a:p>
          <a:p>
            <a:pPr algn="l" marL="1047677" indent="-523839" lvl="1">
              <a:lnSpc>
                <a:spcPts val="5823"/>
              </a:lnSpc>
              <a:buFont typeface="Arial"/>
              <a:buChar char="•"/>
            </a:pPr>
            <a:r>
              <a:rPr lang="en-US" sz="4852">
                <a:solidFill>
                  <a:srgbClr val="FFFFFF"/>
                </a:solidFill>
                <a:latin typeface="Open Sans"/>
              </a:rPr>
              <a:t>determining whether the dataset is balanced (equal distribution)</a:t>
            </a:r>
          </a:p>
          <a:p>
            <a:pPr algn="l" marL="1047677" indent="-523839" lvl="1">
              <a:lnSpc>
                <a:spcPts val="5823"/>
              </a:lnSpc>
              <a:spcBef>
                <a:spcPct val="0"/>
              </a:spcBef>
              <a:buFont typeface="Arial"/>
              <a:buChar char="•"/>
            </a:pPr>
            <a:r>
              <a:rPr lang="en-US" sz="4852">
                <a:solidFill>
                  <a:srgbClr val="FFFFFF"/>
                </a:solidFill>
                <a:latin typeface="Open Sans"/>
              </a:rPr>
              <a:t>identifying outliers (numerical values or links in the dataset)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67084" y="1019175"/>
            <a:ext cx="8553833" cy="88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23"/>
              </a:lnSpc>
            </a:pPr>
            <a:r>
              <a:rPr lang="en-US" sz="5769" u="none">
                <a:solidFill>
                  <a:srgbClr val="FFFFFF"/>
                </a:solidFill>
                <a:latin typeface="Open Sans Bold"/>
              </a:rPr>
              <a:t>Description of the task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16250" y="5143500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676738"/>
            <a:ext cx="13063135" cy="73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5"/>
              </a:lnSpc>
              <a:spcBef>
                <a:spcPct val="0"/>
              </a:spcBef>
            </a:pPr>
            <a:r>
              <a:rPr lang="en-US" sz="4846">
                <a:solidFill>
                  <a:srgbClr val="FFFFFF"/>
                </a:solidFill>
                <a:latin typeface="Open Sans Bold"/>
              </a:rPr>
              <a:t>What nuances are there in the problem?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837010"/>
            <a:ext cx="14392495" cy="516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5"/>
              </a:lnSpc>
            </a:pPr>
            <a:r>
              <a:rPr lang="en-US" sz="4846">
                <a:solidFill>
                  <a:srgbClr val="FFFFFF"/>
                </a:solidFill>
                <a:latin typeface="Open Sans"/>
              </a:rPr>
              <a:t>presence of cultural and regional variations</a:t>
            </a:r>
          </a:p>
          <a:p>
            <a:pPr algn="l" marL="1046303" indent="-523151" lvl="1">
              <a:lnSpc>
                <a:spcPts val="5815"/>
              </a:lnSpc>
              <a:buFont typeface="Arial"/>
              <a:buChar char="•"/>
            </a:pPr>
            <a:r>
              <a:rPr lang="en-US" sz="4846">
                <a:solidFill>
                  <a:srgbClr val="FFFFFF"/>
                </a:solidFill>
                <a:latin typeface="Open Sans"/>
              </a:rPr>
              <a:t>certain topics related to gender, religion, race, or physical and mental disabilities</a:t>
            </a:r>
          </a:p>
          <a:p>
            <a:pPr algn="l">
              <a:lnSpc>
                <a:spcPts val="5815"/>
              </a:lnSpc>
            </a:pPr>
          </a:p>
          <a:p>
            <a:pPr algn="l" marL="1046303" indent="-523151" lvl="1">
              <a:lnSpc>
                <a:spcPts val="5815"/>
              </a:lnSpc>
              <a:spcBef>
                <a:spcPct val="0"/>
              </a:spcBef>
              <a:buFont typeface="Arial"/>
              <a:buChar char="•"/>
            </a:pPr>
            <a:r>
              <a:rPr lang="en-US" sz="4846">
                <a:solidFill>
                  <a:srgbClr val="FFFFFF"/>
                </a:solidFill>
                <a:latin typeface="Open Sans"/>
              </a:rPr>
              <a:t>if so, then we will have to include a diverse range of cultural perspectives and regional contexts in the training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67084" y="1019175"/>
            <a:ext cx="8553833" cy="88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23"/>
              </a:lnSpc>
            </a:pPr>
            <a:r>
              <a:rPr lang="en-US" sz="5769" u="none">
                <a:solidFill>
                  <a:srgbClr val="FFFFFF"/>
                </a:solidFill>
                <a:latin typeface="Open Sans Bold"/>
              </a:rPr>
              <a:t>Description of the task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16250" y="5143500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46112" y="3392588"/>
            <a:ext cx="7195776" cy="5644962"/>
          </a:xfrm>
          <a:custGeom>
            <a:avLst/>
            <a:gdLst/>
            <a:ahLst/>
            <a:cxnLst/>
            <a:rect r="r" b="b" t="t" l="l"/>
            <a:pathLst>
              <a:path h="5644962" w="7195776">
                <a:moveTo>
                  <a:pt x="0" y="0"/>
                </a:moveTo>
                <a:lnTo>
                  <a:pt x="7195776" y="0"/>
                </a:lnTo>
                <a:lnTo>
                  <a:pt x="7195776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838564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47875"/>
            <a:ext cx="7619048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Open Sans Bold Italics"/>
              </a:rPr>
              <a:t>Distribution of train data labels</a:t>
            </a:r>
          </a:p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Open Sans"/>
              </a:rPr>
              <a:t>        </a:t>
            </a: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90283" y="3613338"/>
            <a:ext cx="7307434" cy="5644962"/>
          </a:xfrm>
          <a:custGeom>
            <a:avLst/>
            <a:gdLst/>
            <a:ahLst/>
            <a:cxnLst/>
            <a:rect r="r" b="b" t="t" l="l"/>
            <a:pathLst>
              <a:path h="5644962" w="7307434">
                <a:moveTo>
                  <a:pt x="0" y="0"/>
                </a:moveTo>
                <a:lnTo>
                  <a:pt x="7307434" y="0"/>
                </a:lnTo>
                <a:lnTo>
                  <a:pt x="7307434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8091" y="1876430"/>
            <a:ext cx="1616321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3" indent="-431801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Get more than 15 000 toxic comments from external</a:t>
            </a:r>
            <a:r>
              <a:rPr lang="en-US" sz="4000">
                <a:solidFill>
                  <a:srgbClr val="FFFFFF"/>
                </a:solidFill>
                <a:latin typeface="Open Sans Bold"/>
              </a:rPr>
              <a:t> dataset</a:t>
            </a:r>
          </a:p>
          <a:p>
            <a:pPr algn="l" marL="863603" indent="-431801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Get 10 000 non-toxic comments from external dataset</a:t>
            </a:r>
          </a:p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     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838564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Data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65768"/>
            <a:ext cx="13693304" cy="671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769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Open Sans"/>
              </a:rPr>
              <a:t>Lowercase</a:t>
            </a:r>
          </a:p>
          <a:p>
            <a:pPr algn="l" marL="971550" indent="-485775" lvl="1">
              <a:lnSpc>
                <a:spcPts val="769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Open Sans"/>
              </a:rPr>
              <a:t>Expanding contradictions</a:t>
            </a:r>
          </a:p>
          <a:p>
            <a:pPr algn="l" marL="971550" indent="-485775" lvl="1">
              <a:lnSpc>
                <a:spcPts val="769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Open Sans"/>
              </a:rPr>
              <a:t>Removing URLs</a:t>
            </a:r>
          </a:p>
          <a:p>
            <a:pPr algn="l" marL="971550" indent="-485775" lvl="1">
              <a:lnSpc>
                <a:spcPts val="769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Open Sans"/>
              </a:rPr>
              <a:t>Removing special characters (symbols &amp; emojis)</a:t>
            </a:r>
          </a:p>
          <a:p>
            <a:pPr algn="l" marL="971550" indent="-485775" lvl="1">
              <a:lnSpc>
                <a:spcPts val="769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Open Sans"/>
              </a:rPr>
              <a:t>Removing HTML</a:t>
            </a:r>
          </a:p>
          <a:p>
            <a:pPr algn="l" marL="971550" indent="-485775" lvl="1">
              <a:lnSpc>
                <a:spcPts val="769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Open Sans"/>
              </a:rPr>
              <a:t>Removing stop words</a:t>
            </a:r>
          </a:p>
          <a:p>
            <a:pPr algn="l">
              <a:lnSpc>
                <a:spcPts val="769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838564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Text Cleaning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838564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Solution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716250" y="5143500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988012"/>
            <a:ext cx="838564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BERT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6806" y="5075406"/>
            <a:ext cx="838564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3" indent="-431801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Transformer architecture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6806" y="6085765"/>
            <a:ext cx="1022541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3" indent="-431801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Pre-trained on a large corpus of text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6806" y="7096125"/>
            <a:ext cx="838564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3" indent="-431801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Fine-tuning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228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838564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Difficulties with BERT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18815"/>
            <a:ext cx="838564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3" indent="-431801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Computationally expensive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81435" y="4777035"/>
            <a:ext cx="14989088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5" indent="-388622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Requires high-performance GPUs &amp; substantial memory capacity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19803" y="6205785"/>
            <a:ext cx="14989088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5" indent="-388622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Accessibility is limited researchers and organizations with access to such 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DAGDy_1pHAU</dc:identifier>
  <dcterms:modified xsi:type="dcterms:W3CDTF">2011-08-01T06:04:30Z</dcterms:modified>
  <cp:revision>1</cp:revision>
  <dc:title>nlp-toxic-comment-challenge</dc:title>
</cp:coreProperties>
</file>