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6B543-FE50-4FAB-85E6-4E87BE5D7243}">
  <a:tblStyle styleId="{B816B543-FE50-4FAB-85E6-4E87BE5D72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1346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29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08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12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3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21646a674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421646a6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4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99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89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64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34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16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8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01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5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59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0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l="-197321" r="-8282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800">
              <a:off x="6359040" y="1789200"/>
              <a:ext cx="2376720" cy="31680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84920" y="1856520"/>
              <a:ext cx="8172720" cy="4534200"/>
            </a:xfrm>
            <a:custGeom>
              <a:avLst/>
              <a:gdLst/>
              <a:ahLst/>
              <a:cxnLst/>
              <a:rect l="l" t="t" r="r" b="b"/>
              <a:pathLst>
                <a:path w="4960" h="2752" extrusionOk="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1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17" name="Google Shape;17;p1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l="-197321" r="-8282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4" name="Google Shape;24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l="-197321" r="-8282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rot="-589800">
              <a:off x="6359040" y="1789200"/>
              <a:ext cx="2376720" cy="31680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4920" y="1856520"/>
              <a:ext cx="8172720" cy="4534200"/>
            </a:xfrm>
            <a:custGeom>
              <a:avLst/>
              <a:gdLst/>
              <a:ahLst/>
              <a:cxnLst/>
              <a:rect l="l" t="t" r="r" b="b"/>
              <a:pathLst>
                <a:path w="4960" h="2752" extrusionOk="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86" name="Google Shape;86;p14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bit.com/blog/incremental-mode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khabarkissan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nterviewbit.com/blog/incremental-model/" TargetMode="External"/><Relationship Id="rId5" Type="http://schemas.openxmlformats.org/officeDocument/2006/relationships/hyperlink" Target="https://agri.sindh.gov.pk/" TargetMode="External"/><Relationship Id="rId4" Type="http://schemas.openxmlformats.org/officeDocument/2006/relationships/hyperlink" Target="https://aari.punjab.gov.pk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khabarkissa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gri.sindh.gov.pk/" TargetMode="External"/><Relationship Id="rId4" Type="http://schemas.openxmlformats.org/officeDocument/2006/relationships/hyperlink" Target="https://aari.punjab.gov.p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914400" y="1463040"/>
            <a:ext cx="694872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</a:rPr>
              <a:t>Grow wise: The Crop Predictor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1364760" y="2759624"/>
            <a:ext cx="5916600" cy="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1436760" y="4411800"/>
            <a:ext cx="5916600" cy="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NAME: 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1211760" y="5486328"/>
            <a:ext cx="6719400" cy="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SOFTWARE ENGINEERING,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17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AND TECHNOLOGY,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17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SINDH, JAMSHORO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17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17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4217158" y="1077480"/>
            <a:ext cx="4461362" cy="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PROJECT ID:   SWE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M-36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3640" y="5179320"/>
            <a:ext cx="1684800" cy="154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1760760" y="3190903"/>
            <a:ext cx="5916600" cy="11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967A"/>
              </a:buClr>
              <a:buSzPts val="1700"/>
              <a:buFont typeface="Times New Roman"/>
              <a:buAutoNum type="arabicPeriod"/>
            </a:pPr>
            <a:r>
              <a:rPr lang="en-US" sz="1700" b="0" i="0" u="none" strike="noStrike" cap="none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700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bdul </a:t>
            </a:r>
            <a:r>
              <a:rPr lang="en-US" sz="1700" dirty="0" err="1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Kabeer</a:t>
            </a:r>
            <a:r>
              <a:rPr lang="en-US" sz="1700" b="0" i="0" u="none" strike="noStrike" cap="none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700" b="0" i="0" u="none" strike="noStrike" cap="none" dirty="0" smtClean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</a:t>
            </a:r>
            <a:r>
              <a:rPr lang="en-US" sz="1700" b="0" i="0" u="none" strike="noStrike" cap="none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#. 2K20/</a:t>
            </a:r>
            <a:r>
              <a:rPr lang="en-US" sz="1700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</a:t>
            </a:r>
            <a:r>
              <a:rPr lang="en-US" sz="1700" b="0" i="0" u="none" strike="noStrike" cap="none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700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dirty="0"/>
          </a:p>
          <a:p>
            <a:pPr marL="342900" marR="0" lvl="0" indent="-342900" algn="l" rtl="0">
              <a:spcBef>
                <a:spcPts val="1001"/>
              </a:spcBef>
              <a:spcAft>
                <a:spcPts val="0"/>
              </a:spcAft>
              <a:buClr>
                <a:srgbClr val="FA8072"/>
              </a:buClr>
              <a:buSzPts val="1700"/>
              <a:buFont typeface="Times New Roman"/>
              <a:buAutoNum type="arabicPeriod"/>
            </a:pPr>
            <a:r>
              <a:rPr lang="en-US" sz="1700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Bilal </a:t>
            </a:r>
            <a:r>
              <a:rPr lang="en-US" sz="1700" dirty="0" err="1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Raza</a:t>
            </a:r>
            <a:r>
              <a:rPr lang="en-US" sz="1700" b="0" i="0" u="none" strike="noStrike" cap="none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ROLL#. 2K20/</a:t>
            </a:r>
            <a:r>
              <a:rPr lang="en-US" sz="1700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</a:t>
            </a:r>
            <a:r>
              <a:rPr lang="en-US" sz="1700" b="0" i="0" u="none" strike="noStrike" cap="none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700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r>
            <a:endParaRPr dirty="0"/>
          </a:p>
          <a:p>
            <a:pPr marL="342900" marR="0" lvl="0" indent="-342900" algn="l" rtl="0">
              <a:spcBef>
                <a:spcPts val="1001"/>
              </a:spcBef>
              <a:spcAft>
                <a:spcPts val="0"/>
              </a:spcAft>
              <a:buClr>
                <a:srgbClr val="FA8072"/>
              </a:buClr>
              <a:buSzPts val="1600"/>
              <a:buFont typeface="Times New Roman"/>
              <a:buAutoNum type="arabicPeriod"/>
            </a:pPr>
            <a:r>
              <a:rPr lang="en-US" sz="1600" dirty="0" err="1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Mukhtyar</a:t>
            </a:r>
            <a:r>
              <a:rPr lang="en-US" sz="1600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khan </a:t>
            </a:r>
            <a:r>
              <a:rPr lang="en-US" sz="1600" b="0" i="0" u="none" strike="noStrike" cap="none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ROLL#. 2K20/</a:t>
            </a:r>
            <a:r>
              <a:rPr lang="en-US" sz="1600" dirty="0">
                <a:solidFill>
                  <a:srgbClr val="E996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</a:t>
            </a:r>
            <a:r>
              <a:rPr lang="en-US" sz="1600" b="0" i="0" u="none" strike="noStrike" cap="none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/7</a:t>
            </a:r>
            <a:r>
              <a:rPr lang="en-US" sz="1600" dirty="0">
                <a:solidFill>
                  <a:srgbClr val="FA8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E996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3495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1760760" y="3566024"/>
            <a:ext cx="5916600" cy="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067055" y="3843596"/>
            <a:ext cx="59166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1430472" y="4827600"/>
            <a:ext cx="59166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EF53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800">
                <a:solidFill>
                  <a:srgbClr val="EF53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Mumtaz Qubolio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560" y="196200"/>
            <a:ext cx="3853080" cy="12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865800" y="927000"/>
            <a:ext cx="6342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865800" y="2720575"/>
            <a:ext cx="2699400" cy="1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►"/>
            </a:pPr>
            <a:r>
              <a:rPr lang="en-US" sz="1600" b="1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Libraries: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1600" cap="small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Matplotlib/Seaborn</a:t>
            </a:r>
            <a:endParaRPr sz="1600" cap="small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CV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►"/>
            </a:pPr>
            <a:r>
              <a:rPr lang="en-US" sz="1600" b="1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End:</a:t>
            </a:r>
            <a:endParaRPr sz="1600" b="1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1600" cap="small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7678440" y="295560"/>
            <a:ext cx="7902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4285525" y="2711150"/>
            <a:ext cx="4570800" cy="22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►"/>
            </a:pPr>
            <a:r>
              <a:rPr lang="en-US" sz="1600" b="1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End:</a:t>
            </a:r>
            <a:endParaRPr sz="1600" b="1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Flask/ Django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►"/>
            </a:pPr>
            <a:r>
              <a:rPr lang="en-US" sz="1600" b="1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Tool:</a:t>
            </a:r>
            <a:endParaRPr sz="1600" b="1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Notebook.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Git, GitHub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/>
          <p:nvPr/>
        </p:nvSpPr>
        <p:spPr>
          <a:xfrm>
            <a:off x="865800" y="927000"/>
            <a:ext cx="68115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Development Methodology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7678440" y="295560"/>
            <a:ext cx="7902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475556" y="2438275"/>
            <a:ext cx="81918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0A"/>
                </a:solidFill>
              </a:rPr>
              <a:t>Incremental model:</a:t>
            </a:r>
            <a:endParaRPr sz="2100" b="1">
              <a:solidFill>
                <a:srgbClr val="00000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00000A"/>
                </a:solidFill>
              </a:rPr>
              <a:t>We will be following incremental methodology for the development of our project.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4393800" y="6395040"/>
            <a:ext cx="3193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user use case diagram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23075"/>
            <a:ext cx="8191800" cy="2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865800" y="927000"/>
            <a:ext cx="66639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Development Methodology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7678440" y="295560"/>
            <a:ext cx="7902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3372851" y="6354000"/>
            <a:ext cx="353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2125"/>
            <a:ext cx="8839204" cy="137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639300" y="2600800"/>
            <a:ext cx="815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High Level Architecture Diagram: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/>
          <p:nvPr/>
        </p:nvSpPr>
        <p:spPr>
          <a:xfrm>
            <a:off x="865800" y="927000"/>
            <a:ext cx="66639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Development Methodology </a:t>
            </a: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Continued!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7678440" y="295560"/>
            <a:ext cx="7902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3372851" y="6354000"/>
            <a:ext cx="353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610225" y="2150375"/>
            <a:ext cx="815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Machine learning process model: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50" y="2765975"/>
            <a:ext cx="5681100" cy="39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>
            <a:off x="865800" y="927000"/>
            <a:ext cx="666396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769320" y="2371680"/>
            <a:ext cx="76047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b="1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https://bakhabarkissan.com/</a:t>
            </a:r>
            <a:endParaRPr sz="1600" b="1">
              <a:solidFill>
                <a:srgbClr val="00000A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b="1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https://aari.punjab.gov.pk/</a:t>
            </a:r>
            <a:endParaRPr sz="1600" b="1">
              <a:solidFill>
                <a:srgbClr val="00000A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b="1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https://agri.sindh.gov.pk/</a:t>
            </a:r>
            <a:endParaRPr sz="1600" b="1">
              <a:solidFill>
                <a:srgbClr val="00000A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b="1">
                <a:solidFill>
                  <a:schemeClr val="dk1"/>
                </a:solidFill>
              </a:rPr>
              <a:t>CropPedia: A crop encyclopedia (last year’s project)</a:t>
            </a:r>
            <a:endParaRPr sz="1600" b="1">
              <a:solidFill>
                <a:srgbClr val="00000A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b="1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https://www.interviewbit.com/blog/incremental-model/</a:t>
            </a:r>
            <a:endParaRPr sz="1500">
              <a:solidFill>
                <a:srgbClr val="00000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2724840" y="4003920"/>
            <a:ext cx="3975120" cy="109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864360" y="2565240"/>
            <a:ext cx="63444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Project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/ Similar Projects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Identification/ Statement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Project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Milestones and Deliverables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Development Methodology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769325" y="2136600"/>
            <a:ext cx="7699200" cy="5230200"/>
          </a:xfrm>
          <a:prstGeom prst="rect">
            <a:avLst/>
          </a:prstGeom>
          <a:noFill/>
          <a:ln w="9525" cap="flat" cmpd="sng">
            <a:solidFill>
              <a:srgbClr val="B31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lvl="0" indent="-3420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Agriculture is an important part of the global economy and the backbone of Pakistan's economy.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0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in Pakistan encounter numerous challenges that affect crop productivity.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0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technology, farmers can make decisions about which crop to sow.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Project Continued!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864360" y="2502360"/>
            <a:ext cx="77562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05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Times New Roman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disease predictor will predict pest related disease from cotton plant leaf, and  proposed treatment for the predicted disease.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5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Times New Roman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advancements in agriculture can lead to increased productivity and economic growth.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/ Similar 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769685" y="2507115"/>
            <a:ext cx="76047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052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Times New Roman"/>
              <a:buChar char="►"/>
            </a:pPr>
            <a:r>
              <a:rPr lang="en-US" sz="2400" b="1">
                <a:solidFill>
                  <a:srgbClr val="404040"/>
                </a:solidFill>
              </a:rPr>
              <a:t>Bakhabara kissan and Croppedia (Last year project):</a:t>
            </a:r>
            <a:endParaRPr sz="2400" b="1">
              <a:solidFill>
                <a:srgbClr val="40404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</a:rPr>
              <a:t>  </a:t>
            </a:r>
            <a:r>
              <a:rPr lang="en-US" sz="2000">
                <a:solidFill>
                  <a:srgbClr val="404040"/>
                </a:solidFill>
              </a:rPr>
              <a:t>They are recommending the crop to plant in</a:t>
            </a:r>
            <a:r>
              <a:rPr lang="en-US" sz="3300" u="sng" baseline="30000">
                <a:solidFill>
                  <a:schemeClr val="hlink"/>
                </a:solidFill>
                <a:hlinkClick r:id="rId3"/>
              </a:rPr>
              <a:t>[1]</a:t>
            </a:r>
            <a:r>
              <a:rPr lang="en-US" sz="3300" u="sng" baseline="30000">
                <a:solidFill>
                  <a:srgbClr val="8F8F8F"/>
                </a:solidFill>
              </a:rPr>
              <a:t>[4]</a:t>
            </a:r>
            <a:r>
              <a:rPr lang="en-US" sz="2000">
                <a:solidFill>
                  <a:srgbClr val="404040"/>
                </a:solidFill>
              </a:rPr>
              <a:t> this project, but they are not providing any cures for the ailments.</a:t>
            </a:r>
            <a:endParaRPr sz="2000">
              <a:solidFill>
                <a:srgbClr val="40404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04040"/>
              </a:solidFill>
            </a:endParaRPr>
          </a:p>
          <a:p>
            <a:pPr marL="457200" lvl="0" indent="-35052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Times New Roman"/>
              <a:buChar char="►"/>
            </a:pPr>
            <a:r>
              <a:rPr lang="en-US" sz="2400" b="1">
                <a:solidFill>
                  <a:srgbClr val="404040"/>
                </a:solidFill>
              </a:rPr>
              <a:t>AARI Punjab and Agri Sindh:</a:t>
            </a:r>
            <a:endParaRPr sz="2400" b="1">
              <a:solidFill>
                <a:srgbClr val="404040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</a:rPr>
              <a:t>  </a:t>
            </a:r>
            <a:r>
              <a:rPr lang="en-US" sz="2000">
                <a:solidFill>
                  <a:srgbClr val="404040"/>
                </a:solidFill>
              </a:rPr>
              <a:t>In</a:t>
            </a:r>
            <a:r>
              <a:rPr lang="en-US" sz="3300" u="sng" baseline="30000">
                <a:solidFill>
                  <a:schemeClr val="hlink"/>
                </a:solidFill>
                <a:hlinkClick r:id="rId4"/>
              </a:rPr>
              <a:t>[2]</a:t>
            </a:r>
            <a:r>
              <a:rPr lang="en-US" sz="3300" u="sng" baseline="30000">
                <a:solidFill>
                  <a:schemeClr val="hlink"/>
                </a:solidFill>
                <a:hlinkClick r:id="rId5"/>
              </a:rPr>
              <a:t>[3]</a:t>
            </a:r>
            <a:r>
              <a:rPr lang="en-US" sz="3300" baseline="30000">
                <a:solidFill>
                  <a:srgbClr val="404040"/>
                </a:solidFill>
              </a:rPr>
              <a:t> </a:t>
            </a:r>
            <a:r>
              <a:rPr lang="en-US" sz="2000">
                <a:solidFill>
                  <a:srgbClr val="404040"/>
                </a:solidFill>
              </a:rPr>
              <a:t>this project, neither crop to plant nor disease treatment recommendations are made.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1845275" y="3109350"/>
            <a:ext cx="1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 / Statement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864360" y="2489040"/>
            <a:ext cx="7604640" cy="37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most suitable crop for the land based on its current condition is crucial.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diseases can significantly impact crop yield and profitability.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769320" y="2280240"/>
            <a:ext cx="7604640" cy="407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lvl="0" indent="-3293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►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project's aim is to assist farmers by predicting crop to sow based on land condition and recommending treatments for identified diseases.</a:t>
            </a:r>
            <a:endParaRPr sz="2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293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►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objectives of the project:</a:t>
            </a:r>
            <a:endParaRPr sz="2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819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○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the crop recommendation system.</a:t>
            </a:r>
            <a:endParaRPr sz="2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819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○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the crop disease predictor.</a:t>
            </a:r>
            <a:endParaRPr sz="2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819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○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minimalistic, user-friendly web interface.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Project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864360" y="2641440"/>
            <a:ext cx="7604700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240"/>
              <a:buFont typeface="Noto Sans Symbols"/>
              <a:buChar char="►"/>
            </a:pPr>
            <a:r>
              <a:rPr lang="en-US" sz="2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of the project is to suggest suitable crop based on soil test. Disease predictor will identify diseases caused by pests from cotton plant leaf. Once a disease is identified, the system will suggest appropriate treatment options to manage and mitigate the disease.</a:t>
            </a:r>
            <a:endParaRPr sz="2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Milestones and Deliverables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7678440" y="295560"/>
            <a:ext cx="790200" cy="7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35"/>
          <p:cNvGraphicFramePr/>
          <p:nvPr/>
        </p:nvGraphicFramePr>
        <p:xfrm>
          <a:off x="365760" y="2196360"/>
          <a:ext cx="8310200" cy="4168540"/>
        </p:xfrm>
        <a:graphic>
          <a:graphicData uri="http://schemas.openxmlformats.org/drawingml/2006/table">
            <a:tbl>
              <a:tblPr>
                <a:noFill/>
                <a:tableStyleId>{B816B543-FE50-4FAB-85E6-4E87BE5D7243}</a:tableStyleId>
              </a:tblPr>
              <a:tblGrid>
                <a:gridCol w="743850"/>
                <a:gridCol w="3015000"/>
                <a:gridCol w="1668825"/>
                <a:gridCol w="2882525"/>
              </a:tblGrid>
              <a:tr h="30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Deliverable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</a:tr>
              <a:tr h="37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 Engineering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53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Architecture / Design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Architecture Design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57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gathering and processing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57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annotation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September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Annotated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53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training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October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Models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53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Front-end development and integration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November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application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30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whole system and Thesis writing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December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 free System and Thesis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On-screen Show (4:3)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Century Gothic</vt:lpstr>
      <vt:lpstr>Noto Sans Symbols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2023-05-13T12:55:45Z</dcterms:modified>
</cp:coreProperties>
</file>