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208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8" y="2466499"/>
            <a:ext cx="4944904" cy="329660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4709" y="2802374"/>
            <a:ext cx="7627382" cy="9835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7745"/>
              </a:lnSpc>
              <a:buNone/>
            </a:pPr>
            <a:r>
              <a:rPr lang="en-US" sz="619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Welcome</a:t>
            </a:r>
            <a:endParaRPr lang="en-US" sz="6195" dirty="0"/>
          </a:p>
        </p:txBody>
      </p:sp>
      <p:sp>
        <p:nvSpPr>
          <p:cNvPr id="7" name="Text 2"/>
          <p:cNvSpPr/>
          <p:nvPr/>
        </p:nvSpPr>
        <p:spPr>
          <a:xfrm>
            <a:off x="6244709" y="4110871"/>
            <a:ext cx="7627382" cy="693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this presentation about applying various strategic frameworks to analyze Kissflow, a leading workflow automation platform.</a:t>
            </a:r>
            <a:endParaRPr lang="en-US" sz="1705" dirty="0"/>
          </a:p>
        </p:txBody>
      </p:sp>
      <p:sp>
        <p:nvSpPr>
          <p:cNvPr id="10" name="Text 5"/>
          <p:cNvSpPr/>
          <p:nvPr/>
        </p:nvSpPr>
        <p:spPr>
          <a:xfrm>
            <a:off x="10820043" y="6324997"/>
            <a:ext cx="2096453" cy="3792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85"/>
              </a:lnSpc>
              <a:buNone/>
            </a:pPr>
            <a:r>
              <a:rPr lang="en-US" sz="2135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Mukil Arasan</a:t>
            </a:r>
            <a:endParaRPr lang="en-US" sz="21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8" y="2136815"/>
            <a:ext cx="4944785" cy="395585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4709" y="3249216"/>
            <a:ext cx="5701546" cy="7127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10"/>
              </a:lnSpc>
              <a:buNone/>
            </a:pPr>
            <a:r>
              <a:rPr lang="en-US" sz="449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Thank You</a:t>
            </a:r>
            <a:endParaRPr lang="en-US" sz="4490" dirty="0"/>
          </a:p>
        </p:txBody>
      </p:sp>
      <p:sp>
        <p:nvSpPr>
          <p:cNvPr id="7" name="Text 2"/>
          <p:cNvSpPr/>
          <p:nvPr/>
        </p:nvSpPr>
        <p:spPr>
          <a:xfrm>
            <a:off x="6244709" y="4286845"/>
            <a:ext cx="7627382" cy="693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Thank you for your time and attention. I hope this presentation has provided valuable insights into applying strategic frameworks to analyze Kissflow.</a:t>
            </a:r>
            <a:endParaRPr lang="en-US" sz="170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3495"/>
            <a:ext cx="14630400" cy="8206105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245" y="1591310"/>
            <a:ext cx="4956810" cy="50463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5672" y="1196816"/>
            <a:ext cx="6607254" cy="578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555"/>
              </a:lnSpc>
              <a:buNone/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Kissflow</a:t>
            </a:r>
            <a:endParaRPr lang="en-US" sz="3645" dirty="0"/>
          </a:p>
        </p:txBody>
      </p:sp>
      <p:sp>
        <p:nvSpPr>
          <p:cNvPr id="7" name="Text 2"/>
          <p:cNvSpPr/>
          <p:nvPr/>
        </p:nvSpPr>
        <p:spPr>
          <a:xfrm>
            <a:off x="615672" y="2039422"/>
            <a:ext cx="7912656" cy="84439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38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is a cloud-based workflow automation platform. It offers a wide range of features and solutions for businesses of all sizes, helping them streamline their processes, improve efficiency, and boost productivity.</a:t>
            </a:r>
            <a:endParaRPr lang="en-US" sz="1385" dirty="0"/>
          </a:p>
        </p:txBody>
      </p:sp>
      <p:sp>
        <p:nvSpPr>
          <p:cNvPr id="8" name="Shape 3"/>
          <p:cNvSpPr/>
          <p:nvPr/>
        </p:nvSpPr>
        <p:spPr>
          <a:xfrm>
            <a:off x="615950" y="3081655"/>
            <a:ext cx="3880485" cy="2058670"/>
          </a:xfrm>
          <a:prstGeom prst="roundRect">
            <a:avLst>
              <a:gd name="adj" fmla="val 391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799148" y="3265170"/>
            <a:ext cx="2936915" cy="2893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82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Workflow Automation</a:t>
            </a:r>
            <a:endParaRPr lang="en-US" sz="1825" dirty="0"/>
          </a:p>
        </p:txBody>
      </p:sp>
      <p:sp>
        <p:nvSpPr>
          <p:cNvPr id="10" name="Text 5"/>
          <p:cNvSpPr/>
          <p:nvPr/>
        </p:nvSpPr>
        <p:spPr>
          <a:xfrm>
            <a:off x="799148" y="3659981"/>
            <a:ext cx="3501509" cy="11258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38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automates manual processes like approval requests, data entry, and task management. It makes workflows more efficient and reduces errors.</a:t>
            </a:r>
            <a:endParaRPr lang="en-US" sz="1385" dirty="0"/>
          </a:p>
        </p:txBody>
      </p:sp>
      <p:sp>
        <p:nvSpPr>
          <p:cNvPr id="11" name="Shape 6"/>
          <p:cNvSpPr/>
          <p:nvPr/>
        </p:nvSpPr>
        <p:spPr>
          <a:xfrm>
            <a:off x="4660265" y="3081655"/>
            <a:ext cx="3898265" cy="2021840"/>
          </a:xfrm>
          <a:prstGeom prst="roundRect">
            <a:avLst>
              <a:gd name="adj" fmla="val 391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43463" y="3265170"/>
            <a:ext cx="3005614" cy="2893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82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Process Management</a:t>
            </a:r>
            <a:endParaRPr lang="en-US" sz="1825" dirty="0"/>
          </a:p>
        </p:txBody>
      </p:sp>
      <p:sp>
        <p:nvSpPr>
          <p:cNvPr id="13" name="Text 8"/>
          <p:cNvSpPr/>
          <p:nvPr/>
        </p:nvSpPr>
        <p:spPr>
          <a:xfrm>
            <a:off x="4843463" y="3659981"/>
            <a:ext cx="3501509" cy="11258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38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allows businesses to visualize, analyze, and improve their processes. It provides insights into process bottlenecks and areas for improvement.</a:t>
            </a:r>
            <a:endParaRPr lang="en-US" sz="1385" dirty="0"/>
          </a:p>
        </p:txBody>
      </p:sp>
      <p:sp>
        <p:nvSpPr>
          <p:cNvPr id="14" name="Shape 9"/>
          <p:cNvSpPr/>
          <p:nvPr/>
        </p:nvSpPr>
        <p:spPr>
          <a:xfrm>
            <a:off x="615672" y="5328047"/>
            <a:ext cx="3868460" cy="1887617"/>
          </a:xfrm>
          <a:prstGeom prst="roundRect">
            <a:avLst>
              <a:gd name="adj" fmla="val 391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799148" y="5328642"/>
            <a:ext cx="2314932" cy="2893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82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Collaboration</a:t>
            </a:r>
            <a:endParaRPr lang="en-US" sz="1825" dirty="0"/>
          </a:p>
        </p:txBody>
      </p:sp>
      <p:sp>
        <p:nvSpPr>
          <p:cNvPr id="16" name="Text 11"/>
          <p:cNvSpPr/>
          <p:nvPr/>
        </p:nvSpPr>
        <p:spPr>
          <a:xfrm>
            <a:off x="799148" y="5723453"/>
            <a:ext cx="3501509" cy="11258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38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facilitates collaboration by providing a central platform for communication, task assignments, and approvals.</a:t>
            </a:r>
            <a:endParaRPr lang="en-US" sz="1385" dirty="0"/>
          </a:p>
        </p:txBody>
      </p:sp>
      <p:sp>
        <p:nvSpPr>
          <p:cNvPr id="17" name="Shape 12"/>
          <p:cNvSpPr/>
          <p:nvPr/>
        </p:nvSpPr>
        <p:spPr>
          <a:xfrm>
            <a:off x="4659352" y="5328682"/>
            <a:ext cx="3868460" cy="1887617"/>
          </a:xfrm>
          <a:prstGeom prst="roundRect">
            <a:avLst>
              <a:gd name="adj" fmla="val 391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4843463" y="5328642"/>
            <a:ext cx="2314932" cy="2893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82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Integration</a:t>
            </a:r>
            <a:endParaRPr lang="en-US" sz="1825" dirty="0"/>
          </a:p>
        </p:txBody>
      </p:sp>
      <p:sp>
        <p:nvSpPr>
          <p:cNvPr id="19" name="Text 14"/>
          <p:cNvSpPr/>
          <p:nvPr/>
        </p:nvSpPr>
        <p:spPr>
          <a:xfrm>
            <a:off x="4843463" y="5723453"/>
            <a:ext cx="3501509" cy="84439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15"/>
              </a:lnSpc>
              <a:buNone/>
            </a:pPr>
            <a:r>
              <a:rPr lang="en-US" sz="138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integrates with other business applications and systems, enabling seamless data flow and automation.</a:t>
            </a:r>
            <a:endParaRPr lang="en-US" sz="13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758309" y="1006435"/>
            <a:ext cx="13113782" cy="14254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610"/>
              </a:lnSpc>
              <a:buNone/>
            </a:pPr>
            <a:r>
              <a:rPr lang="en-US" sz="449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Porter's Five Forces Analysis of Kissflow</a:t>
            </a:r>
            <a:endParaRPr lang="en-US" sz="4490" dirty="0"/>
          </a:p>
        </p:txBody>
      </p:sp>
      <p:sp>
        <p:nvSpPr>
          <p:cNvPr id="5" name="Text 2"/>
          <p:cNvSpPr/>
          <p:nvPr/>
        </p:nvSpPr>
        <p:spPr>
          <a:xfrm>
            <a:off x="772160" y="2277110"/>
            <a:ext cx="13114020" cy="909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Porter's Five Forces Analysis is a framework that helps analyze the competitive landscape of an industry. It can be applied to Kissflow to assess its competitive strengths and weaknesses.</a:t>
            </a:r>
            <a:endParaRPr lang="en-US" sz="1705" dirty="0"/>
          </a:p>
        </p:txBody>
      </p:sp>
      <p:sp>
        <p:nvSpPr>
          <p:cNvPr id="6" name="Text 3"/>
          <p:cNvSpPr/>
          <p:nvPr/>
        </p:nvSpPr>
        <p:spPr>
          <a:xfrm>
            <a:off x="758309" y="3574971"/>
            <a:ext cx="3905012" cy="3562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Threat of New Entrants</a:t>
            </a:r>
            <a:endParaRPr lang="en-US" sz="2245" dirty="0"/>
          </a:p>
        </p:txBody>
      </p:sp>
      <p:sp>
        <p:nvSpPr>
          <p:cNvPr id="7" name="Text 4"/>
          <p:cNvSpPr/>
          <p:nvPr/>
        </p:nvSpPr>
        <p:spPr>
          <a:xfrm>
            <a:off x="758309" y="4591645"/>
            <a:ext cx="4018359" cy="17335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threat of new entrants is moderate, as the workflow automation market is relatively mature, but barriers to entry are low due to the availability of cloud-based solutions.</a:t>
            </a:r>
            <a:endParaRPr lang="en-US" sz="1705" dirty="0"/>
          </a:p>
        </p:txBody>
      </p:sp>
      <p:sp>
        <p:nvSpPr>
          <p:cNvPr id="8" name="Text 5"/>
          <p:cNvSpPr/>
          <p:nvPr/>
        </p:nvSpPr>
        <p:spPr>
          <a:xfrm>
            <a:off x="5256411" y="3574971"/>
            <a:ext cx="4018359" cy="712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Bargaining Power of Buyers</a:t>
            </a:r>
            <a:endParaRPr lang="en-US" sz="2245" dirty="0"/>
          </a:p>
        </p:txBody>
      </p:sp>
      <p:sp>
        <p:nvSpPr>
          <p:cNvPr id="9" name="Text 6"/>
          <p:cNvSpPr/>
          <p:nvPr/>
        </p:nvSpPr>
        <p:spPr>
          <a:xfrm>
            <a:off x="5312926" y="4591645"/>
            <a:ext cx="4018359" cy="20802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bargaining power of buyers is moderate. Buyers have options for different workflow automation solutions, but they are also reliant on providers like Kissflow for features and integration.</a:t>
            </a:r>
            <a:endParaRPr lang="en-US" sz="1705" dirty="0"/>
          </a:p>
        </p:txBody>
      </p:sp>
      <p:sp>
        <p:nvSpPr>
          <p:cNvPr id="10" name="Text 7"/>
          <p:cNvSpPr/>
          <p:nvPr/>
        </p:nvSpPr>
        <p:spPr>
          <a:xfrm>
            <a:off x="9843413" y="3574971"/>
            <a:ext cx="4018359" cy="712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Bargaining Power of Suppliers</a:t>
            </a:r>
            <a:endParaRPr lang="en-US" sz="2245" dirty="0"/>
          </a:p>
        </p:txBody>
      </p:sp>
      <p:sp>
        <p:nvSpPr>
          <p:cNvPr id="11" name="Text 8"/>
          <p:cNvSpPr/>
          <p:nvPr/>
        </p:nvSpPr>
        <p:spPr>
          <a:xfrm>
            <a:off x="9844048" y="4591645"/>
            <a:ext cx="4018359" cy="13868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bargaining power of suppliers is moderate. Kissflow relies on technology providers for its platform, but there are alternative suppliers available.</a:t>
            </a:r>
            <a:endParaRPr lang="en-US" sz="170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91440"/>
            <a:ext cx="1471422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91440"/>
            <a:ext cx="14713585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1833761" y="1914446"/>
            <a:ext cx="7360682" cy="51649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070"/>
              </a:lnSpc>
              <a:buNone/>
            </a:pPr>
            <a:r>
              <a:rPr lang="en-US" sz="325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PESTLE Analysis for Kissflow</a:t>
            </a:r>
            <a:endParaRPr lang="en-US" sz="3255" dirty="0"/>
          </a:p>
        </p:txBody>
      </p:sp>
      <p:sp>
        <p:nvSpPr>
          <p:cNvPr id="6" name="Text 2"/>
          <p:cNvSpPr/>
          <p:nvPr/>
        </p:nvSpPr>
        <p:spPr>
          <a:xfrm>
            <a:off x="1834515" y="2810510"/>
            <a:ext cx="10930890" cy="8566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PESTLE analysis is a framework used to identify external factors affecting an organization. This analysis can be applied to Kissflow to understand the macro-environmental factors impacting its business.</a:t>
            </a:r>
            <a:endParaRPr lang="en-US" sz="1400" dirty="0"/>
          </a:p>
        </p:txBody>
      </p:sp>
      <p:sp>
        <p:nvSpPr>
          <p:cNvPr id="7" name="Shape 3"/>
          <p:cNvSpPr/>
          <p:nvPr/>
        </p:nvSpPr>
        <p:spPr>
          <a:xfrm>
            <a:off x="1849636" y="3937278"/>
            <a:ext cx="10931009" cy="3749040"/>
          </a:xfrm>
          <a:prstGeom prst="roundRect">
            <a:avLst>
              <a:gd name="adj" fmla="val 175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1849636" y="4033798"/>
            <a:ext cx="10915769" cy="70604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2014418" y="4046696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Political</a:t>
            </a:r>
            <a:endParaRPr lang="en-US" sz="1235" dirty="0"/>
          </a:p>
        </p:txBody>
      </p:sp>
      <p:sp>
        <p:nvSpPr>
          <p:cNvPr id="10" name="Text 6"/>
          <p:cNvSpPr/>
          <p:nvPr/>
        </p:nvSpPr>
        <p:spPr>
          <a:xfrm>
            <a:off x="7476053" y="4046696"/>
            <a:ext cx="5139928" cy="5024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Government regulations on data privacy and security, political stability in key markets</a:t>
            </a:r>
            <a:endParaRPr lang="en-US" sz="1235" dirty="0"/>
          </a:p>
        </p:txBody>
      </p:sp>
      <p:sp>
        <p:nvSpPr>
          <p:cNvPr id="11" name="Shape 7"/>
          <p:cNvSpPr/>
          <p:nvPr/>
        </p:nvSpPr>
        <p:spPr>
          <a:xfrm>
            <a:off x="1857256" y="4650938"/>
            <a:ext cx="10915769" cy="4548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8"/>
          <p:cNvSpPr/>
          <p:nvPr/>
        </p:nvSpPr>
        <p:spPr>
          <a:xfrm>
            <a:off x="2014418" y="4752737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Economic</a:t>
            </a:r>
            <a:endParaRPr lang="en-US" sz="1235" dirty="0"/>
          </a:p>
        </p:txBody>
      </p:sp>
      <p:sp>
        <p:nvSpPr>
          <p:cNvPr id="13" name="Text 9"/>
          <p:cNvSpPr/>
          <p:nvPr/>
        </p:nvSpPr>
        <p:spPr>
          <a:xfrm>
            <a:off x="7476053" y="4752737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Economic growth, interest rates, currency exchange rates, inflation</a:t>
            </a:r>
            <a:endParaRPr lang="en-US" sz="1235" dirty="0"/>
          </a:p>
        </p:txBody>
      </p:sp>
      <p:sp>
        <p:nvSpPr>
          <p:cNvPr id="14" name="Shape 10"/>
          <p:cNvSpPr/>
          <p:nvPr/>
        </p:nvSpPr>
        <p:spPr>
          <a:xfrm>
            <a:off x="1857256" y="5105757"/>
            <a:ext cx="10915769" cy="70604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1"/>
          <p:cNvSpPr/>
          <p:nvPr/>
        </p:nvSpPr>
        <p:spPr>
          <a:xfrm>
            <a:off x="2014418" y="5207556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Social</a:t>
            </a:r>
            <a:endParaRPr lang="en-US" sz="1235" dirty="0"/>
          </a:p>
        </p:txBody>
      </p:sp>
      <p:sp>
        <p:nvSpPr>
          <p:cNvPr id="16" name="Text 12"/>
          <p:cNvSpPr/>
          <p:nvPr/>
        </p:nvSpPr>
        <p:spPr>
          <a:xfrm>
            <a:off x="7476053" y="5207556"/>
            <a:ext cx="5139928" cy="5024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Changing workforce demographics, increasing adoption of digital technologies, growing demand for automation</a:t>
            </a:r>
            <a:endParaRPr lang="en-US" sz="1235" dirty="0"/>
          </a:p>
        </p:txBody>
      </p:sp>
      <p:sp>
        <p:nvSpPr>
          <p:cNvPr id="17" name="Shape 13"/>
          <p:cNvSpPr/>
          <p:nvPr/>
        </p:nvSpPr>
        <p:spPr>
          <a:xfrm>
            <a:off x="1857256" y="5811798"/>
            <a:ext cx="10915769" cy="70604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4"/>
          <p:cNvSpPr/>
          <p:nvPr/>
        </p:nvSpPr>
        <p:spPr>
          <a:xfrm>
            <a:off x="2014418" y="5913596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Technological</a:t>
            </a:r>
            <a:endParaRPr lang="en-US" sz="1235" dirty="0"/>
          </a:p>
        </p:txBody>
      </p:sp>
      <p:sp>
        <p:nvSpPr>
          <p:cNvPr id="19" name="Text 15"/>
          <p:cNvSpPr/>
          <p:nvPr/>
        </p:nvSpPr>
        <p:spPr>
          <a:xfrm>
            <a:off x="7476053" y="5913596"/>
            <a:ext cx="5139928" cy="5024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Advancements in artificial intelligence, cloud computing, and mobile technologies, cybersecurity threats</a:t>
            </a:r>
            <a:endParaRPr lang="en-US" sz="1235" dirty="0"/>
          </a:p>
        </p:txBody>
      </p:sp>
      <p:sp>
        <p:nvSpPr>
          <p:cNvPr id="20" name="Shape 16"/>
          <p:cNvSpPr/>
          <p:nvPr/>
        </p:nvSpPr>
        <p:spPr>
          <a:xfrm>
            <a:off x="1857256" y="6517838"/>
            <a:ext cx="10915769" cy="4548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1" name="Text 17"/>
          <p:cNvSpPr/>
          <p:nvPr/>
        </p:nvSpPr>
        <p:spPr>
          <a:xfrm>
            <a:off x="2014418" y="6619637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Legal</a:t>
            </a:r>
            <a:endParaRPr lang="en-US" sz="1235" dirty="0"/>
          </a:p>
        </p:txBody>
      </p:sp>
      <p:sp>
        <p:nvSpPr>
          <p:cNvPr id="22" name="Text 18"/>
          <p:cNvSpPr/>
          <p:nvPr/>
        </p:nvSpPr>
        <p:spPr>
          <a:xfrm>
            <a:off x="7476053" y="6619637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protection laws, intellectual property rights, labor laws</a:t>
            </a:r>
            <a:endParaRPr lang="en-US" sz="1235" dirty="0"/>
          </a:p>
        </p:txBody>
      </p:sp>
      <p:sp>
        <p:nvSpPr>
          <p:cNvPr id="23" name="Shape 19"/>
          <p:cNvSpPr/>
          <p:nvPr/>
        </p:nvSpPr>
        <p:spPr>
          <a:xfrm>
            <a:off x="1857256" y="6972657"/>
            <a:ext cx="10915769" cy="70604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4" name="Text 20"/>
          <p:cNvSpPr/>
          <p:nvPr/>
        </p:nvSpPr>
        <p:spPr>
          <a:xfrm>
            <a:off x="2014418" y="7074456"/>
            <a:ext cx="5139928" cy="2512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Environmental</a:t>
            </a:r>
            <a:endParaRPr lang="en-US" sz="1235" dirty="0"/>
          </a:p>
        </p:txBody>
      </p:sp>
      <p:sp>
        <p:nvSpPr>
          <p:cNvPr id="25" name="Text 21"/>
          <p:cNvSpPr/>
          <p:nvPr/>
        </p:nvSpPr>
        <p:spPr>
          <a:xfrm>
            <a:off x="7476053" y="7074456"/>
            <a:ext cx="5139928" cy="5024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3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Environmental regulations, sustainability initiatives, energy consumption</a:t>
            </a:r>
            <a:endParaRPr lang="en-US" sz="12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06358" y="1205627"/>
            <a:ext cx="7357943" cy="5825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590"/>
              </a:lnSpc>
              <a:buNone/>
            </a:pPr>
            <a:r>
              <a:rPr lang="en-US" sz="367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SWOT Analysis of Kissflow</a:t>
            </a:r>
            <a:endParaRPr lang="en-US" sz="3670" dirty="0"/>
          </a:p>
        </p:txBody>
      </p:sp>
      <p:sp>
        <p:nvSpPr>
          <p:cNvPr id="7" name="Text 2"/>
          <p:cNvSpPr/>
          <p:nvPr/>
        </p:nvSpPr>
        <p:spPr>
          <a:xfrm>
            <a:off x="6106358" y="2053828"/>
            <a:ext cx="7904083" cy="8501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SWOT analysis is a framework that helps identify internal strengths and weaknesses, and external opportunities and threats. This framework can be applied to Kissflow to develop strategies for growth and competitiveness.</a:t>
            </a:r>
            <a:endParaRPr lang="en-US" sz="1395" dirty="0"/>
          </a:p>
        </p:txBody>
      </p:sp>
      <p:sp>
        <p:nvSpPr>
          <p:cNvPr id="8" name="Shape 3"/>
          <p:cNvSpPr/>
          <p:nvPr/>
        </p:nvSpPr>
        <p:spPr>
          <a:xfrm>
            <a:off x="6106358" y="3302318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223397" y="3361730"/>
            <a:ext cx="164425" cy="2796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6681907" y="3302318"/>
            <a:ext cx="2330648" cy="2913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83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Strengths</a:t>
            </a:r>
            <a:endParaRPr lang="en-US" sz="1835" dirty="0"/>
          </a:p>
        </p:txBody>
      </p:sp>
      <p:sp>
        <p:nvSpPr>
          <p:cNvPr id="11" name="Text 6"/>
          <p:cNvSpPr/>
          <p:nvPr/>
        </p:nvSpPr>
        <p:spPr>
          <a:xfrm>
            <a:off x="6681907" y="3699867"/>
            <a:ext cx="3288030" cy="1133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User-friendly interface, comprehensive features, strong integration capabilities, positive customer reviews, brand recognition.</a:t>
            </a:r>
            <a:endParaRPr lang="en-US" sz="1395" dirty="0"/>
          </a:p>
        </p:txBody>
      </p:sp>
      <p:sp>
        <p:nvSpPr>
          <p:cNvPr id="12" name="Shape 7"/>
          <p:cNvSpPr/>
          <p:nvPr/>
        </p:nvSpPr>
        <p:spPr>
          <a:xfrm>
            <a:off x="10146983" y="3302318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0229493" y="3361730"/>
            <a:ext cx="233482" cy="2796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722531" y="3302318"/>
            <a:ext cx="2330648" cy="2913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83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Weaknesses</a:t>
            </a:r>
            <a:endParaRPr lang="en-US" sz="1835" dirty="0"/>
          </a:p>
        </p:txBody>
      </p:sp>
      <p:sp>
        <p:nvSpPr>
          <p:cNvPr id="15" name="Text 10"/>
          <p:cNvSpPr/>
          <p:nvPr/>
        </p:nvSpPr>
        <p:spPr>
          <a:xfrm>
            <a:off x="10722531" y="3699867"/>
            <a:ext cx="3288030" cy="14168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customization options for advanced workflows, pricing can be a concern for some customers, customer support may have room for improvement.</a:t>
            </a:r>
            <a:endParaRPr lang="en-US" sz="1395" dirty="0"/>
          </a:p>
        </p:txBody>
      </p:sp>
      <p:sp>
        <p:nvSpPr>
          <p:cNvPr id="16" name="Shape 11"/>
          <p:cNvSpPr/>
          <p:nvPr/>
        </p:nvSpPr>
        <p:spPr>
          <a:xfrm>
            <a:off x="6106358" y="5492948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182439" y="5552361"/>
            <a:ext cx="246340" cy="2796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6681907" y="5492948"/>
            <a:ext cx="2330648" cy="2913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83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Opportunities</a:t>
            </a:r>
            <a:endParaRPr lang="en-US" sz="1835" dirty="0"/>
          </a:p>
        </p:txBody>
      </p:sp>
      <p:sp>
        <p:nvSpPr>
          <p:cNvPr id="19" name="Text 14"/>
          <p:cNvSpPr/>
          <p:nvPr/>
        </p:nvSpPr>
        <p:spPr>
          <a:xfrm>
            <a:off x="6681907" y="5890498"/>
            <a:ext cx="3288030" cy="1133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Expanding into new markets, developing specialized solutions for different industries, partnering with technology companies for integration.</a:t>
            </a:r>
            <a:endParaRPr lang="en-US" sz="1395" dirty="0"/>
          </a:p>
        </p:txBody>
      </p:sp>
      <p:sp>
        <p:nvSpPr>
          <p:cNvPr id="20" name="Shape 15"/>
          <p:cNvSpPr/>
          <p:nvPr/>
        </p:nvSpPr>
        <p:spPr>
          <a:xfrm>
            <a:off x="10146983" y="5492948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10216991" y="5552361"/>
            <a:ext cx="258366" cy="2796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17"/>
          <p:cNvSpPr/>
          <p:nvPr/>
        </p:nvSpPr>
        <p:spPr>
          <a:xfrm>
            <a:off x="10722531" y="5492948"/>
            <a:ext cx="2330648" cy="2913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95"/>
              </a:lnSpc>
              <a:buNone/>
            </a:pPr>
            <a:r>
              <a:rPr lang="en-US" sz="183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Threats</a:t>
            </a:r>
            <a:endParaRPr lang="en-US" sz="1835" dirty="0"/>
          </a:p>
        </p:txBody>
      </p:sp>
      <p:sp>
        <p:nvSpPr>
          <p:cNvPr id="23" name="Text 18"/>
          <p:cNvSpPr/>
          <p:nvPr/>
        </p:nvSpPr>
        <p:spPr>
          <a:xfrm>
            <a:off x="10722531" y="5890498"/>
            <a:ext cx="3288030" cy="1133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Competition from established players in the workflow automation market, economic downturn, cybersecurity breaches.</a:t>
            </a:r>
            <a:endParaRPr lang="en-US" sz="1395" dirty="0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3" y="934403"/>
            <a:ext cx="5080516" cy="5156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758309" y="1011198"/>
            <a:ext cx="13113782" cy="14254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610"/>
              </a:lnSpc>
              <a:buNone/>
            </a:pPr>
            <a:r>
              <a:rPr lang="en-US" sz="449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Marketing Mix Model Application for Kissflow</a:t>
            </a:r>
            <a:endParaRPr lang="en-US" sz="4490" dirty="0"/>
          </a:p>
        </p:txBody>
      </p:sp>
      <p:sp>
        <p:nvSpPr>
          <p:cNvPr id="5" name="Text 2"/>
          <p:cNvSpPr/>
          <p:nvPr/>
        </p:nvSpPr>
        <p:spPr>
          <a:xfrm>
            <a:off x="758309" y="2869882"/>
            <a:ext cx="13113782" cy="693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Marketing Mix Model, also known as the 4Ps, helps identify the key elements of a marketing strategy. This framework can be applied to Kissflow to understand how it positions itself in the market.</a:t>
            </a:r>
            <a:endParaRPr lang="en-US" sz="1705" dirty="0"/>
          </a:p>
        </p:txBody>
      </p:sp>
      <p:sp>
        <p:nvSpPr>
          <p:cNvPr id="6" name="Text 3"/>
          <p:cNvSpPr/>
          <p:nvPr/>
        </p:nvSpPr>
        <p:spPr>
          <a:xfrm>
            <a:off x="758309" y="4023598"/>
            <a:ext cx="2850713" cy="3562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Product</a:t>
            </a:r>
            <a:endParaRPr lang="en-US" sz="2245" dirty="0"/>
          </a:p>
        </p:txBody>
      </p:sp>
      <p:sp>
        <p:nvSpPr>
          <p:cNvPr id="7" name="Text 4"/>
          <p:cNvSpPr/>
          <p:nvPr/>
        </p:nvSpPr>
        <p:spPr>
          <a:xfrm>
            <a:off x="758309" y="4596408"/>
            <a:ext cx="2881908" cy="24269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offers a comprehensive workflow automation platform with features like process management, automation, collaboration, and integration.</a:t>
            </a:r>
            <a:endParaRPr lang="en-US" sz="1705" dirty="0"/>
          </a:p>
        </p:txBody>
      </p:sp>
      <p:sp>
        <p:nvSpPr>
          <p:cNvPr id="8" name="Text 5"/>
          <p:cNvSpPr/>
          <p:nvPr/>
        </p:nvSpPr>
        <p:spPr>
          <a:xfrm>
            <a:off x="4176474" y="4023598"/>
            <a:ext cx="2850713" cy="3562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Price</a:t>
            </a:r>
            <a:endParaRPr lang="en-US" sz="2245" dirty="0"/>
          </a:p>
        </p:txBody>
      </p:sp>
      <p:sp>
        <p:nvSpPr>
          <p:cNvPr id="9" name="Text 6"/>
          <p:cNvSpPr/>
          <p:nvPr/>
        </p:nvSpPr>
        <p:spPr>
          <a:xfrm>
            <a:off x="4176474" y="4596408"/>
            <a:ext cx="2881908" cy="20802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offers different pricing plans based on the number of users and features required, catering to businesses of different sizes.</a:t>
            </a:r>
            <a:endParaRPr lang="en-US" sz="1705" dirty="0"/>
          </a:p>
        </p:txBody>
      </p:sp>
      <p:sp>
        <p:nvSpPr>
          <p:cNvPr id="10" name="Text 7"/>
          <p:cNvSpPr/>
          <p:nvPr/>
        </p:nvSpPr>
        <p:spPr>
          <a:xfrm>
            <a:off x="7594640" y="4023598"/>
            <a:ext cx="2850713" cy="3562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Place</a:t>
            </a:r>
            <a:endParaRPr lang="en-US" sz="2245" dirty="0"/>
          </a:p>
        </p:txBody>
      </p:sp>
      <p:sp>
        <p:nvSpPr>
          <p:cNvPr id="11" name="Text 8"/>
          <p:cNvSpPr/>
          <p:nvPr/>
        </p:nvSpPr>
        <p:spPr>
          <a:xfrm>
            <a:off x="7594640" y="4596408"/>
            <a:ext cx="2881908" cy="17335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distributes its platform through its website, online marketplaces, and partnerships with technology companies.</a:t>
            </a:r>
            <a:endParaRPr lang="en-US" sz="1705" dirty="0"/>
          </a:p>
        </p:txBody>
      </p:sp>
      <p:sp>
        <p:nvSpPr>
          <p:cNvPr id="12" name="Text 9"/>
          <p:cNvSpPr/>
          <p:nvPr/>
        </p:nvSpPr>
        <p:spPr>
          <a:xfrm>
            <a:off x="11012805" y="4023598"/>
            <a:ext cx="2850713" cy="3562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5"/>
              </a:lnSpc>
              <a:buNone/>
            </a:pPr>
            <a:r>
              <a:rPr lang="en-US" sz="22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Promotion</a:t>
            </a:r>
            <a:endParaRPr lang="en-US" sz="2245" dirty="0"/>
          </a:p>
        </p:txBody>
      </p:sp>
      <p:sp>
        <p:nvSpPr>
          <p:cNvPr id="13" name="Text 10"/>
          <p:cNvSpPr/>
          <p:nvPr/>
        </p:nvSpPr>
        <p:spPr>
          <a:xfrm>
            <a:off x="11012805" y="4596408"/>
            <a:ext cx="2881908" cy="20802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uses a mix of marketing strategies like content marketing, social media marketing, email marketing, and public relations.</a:t>
            </a:r>
            <a:endParaRPr lang="en-US" sz="17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3" y="1568053"/>
            <a:ext cx="5093494" cy="509349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36707" y="935831"/>
            <a:ext cx="8043386" cy="103465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075"/>
              </a:lnSpc>
              <a:buNone/>
            </a:pPr>
            <a:r>
              <a:rPr lang="en-US" sz="326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The 3 C's Framework for Kissflow</a:t>
            </a:r>
            <a:endParaRPr lang="en-US" sz="3260" dirty="0"/>
          </a:p>
        </p:txBody>
      </p:sp>
      <p:sp>
        <p:nvSpPr>
          <p:cNvPr id="7" name="Text 2"/>
          <p:cNvSpPr/>
          <p:nvPr/>
        </p:nvSpPr>
        <p:spPr>
          <a:xfrm>
            <a:off x="6036707" y="2206347"/>
            <a:ext cx="8043386" cy="5031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80"/>
              </a:lnSpc>
              <a:buNone/>
            </a:pPr>
            <a:r>
              <a:rPr lang="en-US" sz="12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3 C's Framework helps analyze a company's competitive position and market opportunity. It can be applied to Kissflow to understand its strategic direction.</a:t>
            </a:r>
            <a:endParaRPr lang="en-US" sz="124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07" y="2886313"/>
            <a:ext cx="393025" cy="39302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36707" y="3436501"/>
            <a:ext cx="2069068" cy="2586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163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Company</a:t>
            </a:r>
            <a:endParaRPr lang="en-US" sz="1630" dirty="0"/>
          </a:p>
        </p:txBody>
      </p:sp>
      <p:sp>
        <p:nvSpPr>
          <p:cNvPr id="10" name="Text 4"/>
          <p:cNvSpPr/>
          <p:nvPr/>
        </p:nvSpPr>
        <p:spPr>
          <a:xfrm>
            <a:off x="6036707" y="3789402"/>
            <a:ext cx="8043386" cy="2515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80"/>
              </a:lnSpc>
              <a:buNone/>
            </a:pPr>
            <a:r>
              <a:rPr lang="en-US" sz="12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Kissflow's strengths, weaknesses, resources, and capabilities are crucial for its success.</a:t>
            </a:r>
            <a:endParaRPr lang="en-US" sz="124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707" y="4512707"/>
            <a:ext cx="393025" cy="39302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36707" y="5062895"/>
            <a:ext cx="2069068" cy="2586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163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Customer</a:t>
            </a:r>
            <a:endParaRPr lang="en-US" sz="1630" dirty="0"/>
          </a:p>
        </p:txBody>
      </p:sp>
      <p:sp>
        <p:nvSpPr>
          <p:cNvPr id="13" name="Text 6"/>
          <p:cNvSpPr/>
          <p:nvPr/>
        </p:nvSpPr>
        <p:spPr>
          <a:xfrm>
            <a:off x="6036707" y="5415796"/>
            <a:ext cx="8043386" cy="2515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80"/>
              </a:lnSpc>
              <a:buNone/>
            </a:pPr>
            <a:r>
              <a:rPr lang="en-US" sz="12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Understanding customer needs, preferences, and expectations is essential for developing relevant solutions.</a:t>
            </a:r>
            <a:endParaRPr lang="en-US" sz="124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707" y="6139101"/>
            <a:ext cx="393025" cy="39302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36707" y="6689288"/>
            <a:ext cx="2069068" cy="2586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163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Competition</a:t>
            </a:r>
            <a:endParaRPr lang="en-US" sz="1630" dirty="0"/>
          </a:p>
        </p:txBody>
      </p:sp>
      <p:sp>
        <p:nvSpPr>
          <p:cNvPr id="16" name="Text 8"/>
          <p:cNvSpPr/>
          <p:nvPr/>
        </p:nvSpPr>
        <p:spPr>
          <a:xfrm>
            <a:off x="6036707" y="7042190"/>
            <a:ext cx="8043386" cy="2515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80"/>
              </a:lnSpc>
              <a:buNone/>
            </a:pPr>
            <a:r>
              <a:rPr lang="en-US" sz="12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Analyzing competitors' strengths, weaknesses, and strategies helps Kissflow position itself effectively.</a:t>
            </a:r>
            <a:endParaRPr lang="en-US" sz="12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8957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6921" y="2499360"/>
            <a:ext cx="9357241" cy="49887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30"/>
              </a:lnSpc>
              <a:buNone/>
            </a:pPr>
            <a:r>
              <a:rPr lang="en-US" sz="31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Product Life Cycle Analysis for Kissflow</a:t>
            </a:r>
            <a:endParaRPr lang="en-US" sz="3145" dirty="0"/>
          </a:p>
        </p:txBody>
      </p:sp>
      <p:sp>
        <p:nvSpPr>
          <p:cNvPr id="6" name="Text 2"/>
          <p:cNvSpPr/>
          <p:nvPr/>
        </p:nvSpPr>
        <p:spPr>
          <a:xfrm>
            <a:off x="2036921" y="3225641"/>
            <a:ext cx="10556558" cy="4852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Product Life Cycle Analysis helps understand the stages of a product's development and its impact on marketing strategy. This framework can be applied to Kissflow to assess its current stage and plan for the future.</a:t>
            </a:r>
            <a:endParaRPr lang="en-US" sz="1195" dirty="0"/>
          </a:p>
        </p:txBody>
      </p:sp>
      <p:sp>
        <p:nvSpPr>
          <p:cNvPr id="7" name="Shape 3"/>
          <p:cNvSpPr/>
          <p:nvPr/>
        </p:nvSpPr>
        <p:spPr>
          <a:xfrm>
            <a:off x="2036921" y="5632371"/>
            <a:ext cx="10556558" cy="15240"/>
          </a:xfrm>
          <a:prstGeom prst="roundRect">
            <a:avLst>
              <a:gd name="adj" fmla="val 417970"/>
            </a:avLst>
          </a:prstGeom>
          <a:solidFill>
            <a:srgbClr val="8D2424"/>
          </a:solidFill>
        </p:spPr>
      </p:sp>
      <p:sp>
        <p:nvSpPr>
          <p:cNvPr id="8" name="Shape 4"/>
          <p:cNvSpPr/>
          <p:nvPr/>
        </p:nvSpPr>
        <p:spPr>
          <a:xfrm>
            <a:off x="4095036" y="5101590"/>
            <a:ext cx="15240" cy="530781"/>
          </a:xfrm>
          <a:prstGeom prst="roundRect">
            <a:avLst>
              <a:gd name="adj" fmla="val 417970"/>
            </a:avLst>
          </a:prstGeom>
          <a:solidFill>
            <a:srgbClr val="8D2424"/>
          </a:solidFill>
        </p:spPr>
      </p:sp>
      <p:sp>
        <p:nvSpPr>
          <p:cNvPr id="9" name="Shape 5"/>
          <p:cNvSpPr/>
          <p:nvPr/>
        </p:nvSpPr>
        <p:spPr>
          <a:xfrm>
            <a:off x="3932039" y="5461754"/>
            <a:ext cx="341233" cy="341233"/>
          </a:xfrm>
          <a:prstGeom prst="roundRect">
            <a:avLst>
              <a:gd name="adj" fmla="val 1866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032290" y="5512594"/>
            <a:ext cx="140732" cy="239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885"/>
              </a:lnSpc>
              <a:buNone/>
            </a:pPr>
            <a:r>
              <a:rPr lang="en-US" sz="18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885" dirty="0"/>
          </a:p>
        </p:txBody>
      </p:sp>
      <p:sp>
        <p:nvSpPr>
          <p:cNvPr id="11" name="Text 7"/>
          <p:cNvSpPr/>
          <p:nvPr/>
        </p:nvSpPr>
        <p:spPr>
          <a:xfrm>
            <a:off x="3104912" y="3881557"/>
            <a:ext cx="1995487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</a:t>
            </a:r>
            <a:endParaRPr lang="en-US" sz="1570" dirty="0"/>
          </a:p>
        </p:txBody>
      </p:sp>
      <p:sp>
        <p:nvSpPr>
          <p:cNvPr id="12" name="Text 8"/>
          <p:cNvSpPr/>
          <p:nvPr/>
        </p:nvSpPr>
        <p:spPr>
          <a:xfrm>
            <a:off x="2188488" y="4221956"/>
            <a:ext cx="3828455" cy="7279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is in its growth stage. It has gained significant market share and is actively expanding its product offerings and customer base.</a:t>
            </a:r>
            <a:endParaRPr lang="en-US" sz="1195" dirty="0"/>
          </a:p>
        </p:txBody>
      </p:sp>
      <p:sp>
        <p:nvSpPr>
          <p:cNvPr id="13" name="Shape 9"/>
          <p:cNvSpPr/>
          <p:nvPr/>
        </p:nvSpPr>
        <p:spPr>
          <a:xfrm>
            <a:off x="6236732" y="5632371"/>
            <a:ext cx="15240" cy="530781"/>
          </a:xfrm>
          <a:prstGeom prst="roundRect">
            <a:avLst>
              <a:gd name="adj" fmla="val 417970"/>
            </a:avLst>
          </a:prstGeom>
          <a:solidFill>
            <a:srgbClr val="8D2424"/>
          </a:solidFill>
        </p:spPr>
      </p:sp>
      <p:sp>
        <p:nvSpPr>
          <p:cNvPr id="14" name="Shape 10"/>
          <p:cNvSpPr/>
          <p:nvPr/>
        </p:nvSpPr>
        <p:spPr>
          <a:xfrm>
            <a:off x="6073735" y="5461754"/>
            <a:ext cx="341233" cy="341233"/>
          </a:xfrm>
          <a:prstGeom prst="roundRect">
            <a:avLst>
              <a:gd name="adj" fmla="val 1866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144339" y="5512594"/>
            <a:ext cx="199906" cy="239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885"/>
              </a:lnSpc>
              <a:buNone/>
            </a:pPr>
            <a:r>
              <a:rPr lang="en-US" sz="18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885" dirty="0"/>
          </a:p>
        </p:txBody>
      </p:sp>
      <p:sp>
        <p:nvSpPr>
          <p:cNvPr id="16" name="Text 12"/>
          <p:cNvSpPr/>
          <p:nvPr/>
        </p:nvSpPr>
        <p:spPr>
          <a:xfrm>
            <a:off x="5246608" y="6314837"/>
            <a:ext cx="1995487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Growth</a:t>
            </a:r>
            <a:endParaRPr lang="en-US" sz="1570" dirty="0"/>
          </a:p>
        </p:txBody>
      </p:sp>
      <p:sp>
        <p:nvSpPr>
          <p:cNvPr id="17" name="Text 13"/>
          <p:cNvSpPr/>
          <p:nvPr/>
        </p:nvSpPr>
        <p:spPr>
          <a:xfrm>
            <a:off x="4330065" y="6655237"/>
            <a:ext cx="3828574" cy="97059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Kissflow is experiencing rapid growth as more businesses adopt workflow automation solutions. Its marketing focus is on generating awareness and expanding its reach.</a:t>
            </a:r>
            <a:endParaRPr lang="en-US" sz="1195" dirty="0"/>
          </a:p>
        </p:txBody>
      </p:sp>
      <p:sp>
        <p:nvSpPr>
          <p:cNvPr id="18" name="Shape 14"/>
          <p:cNvSpPr/>
          <p:nvPr/>
        </p:nvSpPr>
        <p:spPr>
          <a:xfrm>
            <a:off x="8378309" y="5101590"/>
            <a:ext cx="15240" cy="530781"/>
          </a:xfrm>
          <a:prstGeom prst="roundRect">
            <a:avLst>
              <a:gd name="adj" fmla="val 417970"/>
            </a:avLst>
          </a:prstGeom>
          <a:solidFill>
            <a:srgbClr val="8D2424"/>
          </a:solidFill>
        </p:spPr>
      </p:sp>
      <p:sp>
        <p:nvSpPr>
          <p:cNvPr id="19" name="Shape 15"/>
          <p:cNvSpPr/>
          <p:nvPr/>
        </p:nvSpPr>
        <p:spPr>
          <a:xfrm>
            <a:off x="8215313" y="5461754"/>
            <a:ext cx="341233" cy="341233"/>
          </a:xfrm>
          <a:prstGeom prst="roundRect">
            <a:avLst>
              <a:gd name="adj" fmla="val 1866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280440" y="5512594"/>
            <a:ext cx="210860" cy="239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885"/>
              </a:lnSpc>
              <a:buNone/>
            </a:pPr>
            <a:r>
              <a:rPr lang="en-US" sz="18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885" dirty="0"/>
          </a:p>
        </p:txBody>
      </p:sp>
      <p:sp>
        <p:nvSpPr>
          <p:cNvPr id="21" name="Text 17"/>
          <p:cNvSpPr/>
          <p:nvPr/>
        </p:nvSpPr>
        <p:spPr>
          <a:xfrm>
            <a:off x="7388185" y="3881557"/>
            <a:ext cx="1995487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Maturity</a:t>
            </a:r>
            <a:endParaRPr lang="en-US" sz="1570" dirty="0"/>
          </a:p>
        </p:txBody>
      </p:sp>
      <p:sp>
        <p:nvSpPr>
          <p:cNvPr id="22" name="Text 18"/>
          <p:cNvSpPr/>
          <p:nvPr/>
        </p:nvSpPr>
        <p:spPr>
          <a:xfrm>
            <a:off x="6471642" y="4221956"/>
            <a:ext cx="3828574" cy="7279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 the workflow automation market matures, Kissflow will need to focus on innovation, differentiation, and customer retention to maintain its market share.</a:t>
            </a:r>
            <a:endParaRPr lang="en-US" sz="1195" dirty="0"/>
          </a:p>
        </p:txBody>
      </p:sp>
      <p:sp>
        <p:nvSpPr>
          <p:cNvPr id="23" name="Shape 19"/>
          <p:cNvSpPr/>
          <p:nvPr/>
        </p:nvSpPr>
        <p:spPr>
          <a:xfrm>
            <a:off x="10520005" y="5632371"/>
            <a:ext cx="15240" cy="530781"/>
          </a:xfrm>
          <a:prstGeom prst="roundRect">
            <a:avLst>
              <a:gd name="adj" fmla="val 417970"/>
            </a:avLst>
          </a:prstGeom>
          <a:solidFill>
            <a:srgbClr val="8D2424"/>
          </a:solidFill>
        </p:spPr>
      </p:sp>
      <p:sp>
        <p:nvSpPr>
          <p:cNvPr id="24" name="Shape 20"/>
          <p:cNvSpPr/>
          <p:nvPr/>
        </p:nvSpPr>
        <p:spPr>
          <a:xfrm>
            <a:off x="10357009" y="5461754"/>
            <a:ext cx="341233" cy="341233"/>
          </a:xfrm>
          <a:prstGeom prst="roundRect">
            <a:avLst>
              <a:gd name="adj" fmla="val 1866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10417016" y="5512594"/>
            <a:ext cx="221218" cy="239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885"/>
              </a:lnSpc>
              <a:buNone/>
            </a:pPr>
            <a:r>
              <a:rPr lang="en-US" sz="188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1885" dirty="0"/>
          </a:p>
        </p:txBody>
      </p:sp>
      <p:sp>
        <p:nvSpPr>
          <p:cNvPr id="26" name="Text 22"/>
          <p:cNvSpPr/>
          <p:nvPr/>
        </p:nvSpPr>
        <p:spPr>
          <a:xfrm>
            <a:off x="9529882" y="6314837"/>
            <a:ext cx="1995487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Decline</a:t>
            </a:r>
            <a:endParaRPr lang="en-US" sz="1570" dirty="0"/>
          </a:p>
        </p:txBody>
      </p:sp>
      <p:sp>
        <p:nvSpPr>
          <p:cNvPr id="27" name="Text 23"/>
          <p:cNvSpPr/>
          <p:nvPr/>
        </p:nvSpPr>
        <p:spPr>
          <a:xfrm>
            <a:off x="8613338" y="6655237"/>
            <a:ext cx="3828574" cy="7279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While a decline is not expected in the near future, Kissflow will need to adapt to changing market dynamics and technological advancements.</a:t>
            </a:r>
            <a:endParaRPr lang="en-US" sz="119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58188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6921" y="416957"/>
            <a:ext cx="7168515" cy="49887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30"/>
              </a:lnSpc>
              <a:buNone/>
            </a:pPr>
            <a:r>
              <a:rPr lang="en-US" sz="31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MECE Framework for Kissflow</a:t>
            </a:r>
            <a:endParaRPr lang="en-US" sz="3145" dirty="0"/>
          </a:p>
        </p:txBody>
      </p:sp>
      <p:sp>
        <p:nvSpPr>
          <p:cNvPr id="5" name="Text 2"/>
          <p:cNvSpPr/>
          <p:nvPr/>
        </p:nvSpPr>
        <p:spPr>
          <a:xfrm>
            <a:off x="2036921" y="1219081"/>
            <a:ext cx="10556558" cy="4852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MECE framework, which stands for Mutually Exclusive, Collectively Exhaustive, is a structured approach to problem-solving and decision-making. This framework can be applied to Kissflow to ensure that all aspects of its business are considered.</a:t>
            </a:r>
            <a:endParaRPr lang="en-US" sz="119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21" y="1874996"/>
            <a:ext cx="758309" cy="12132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022640" y="2026563"/>
            <a:ext cx="2439472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Identify the Problem</a:t>
            </a:r>
            <a:endParaRPr lang="en-US" sz="1570" dirty="0"/>
          </a:p>
        </p:txBody>
      </p:sp>
      <p:sp>
        <p:nvSpPr>
          <p:cNvPr id="8" name="Text 4"/>
          <p:cNvSpPr/>
          <p:nvPr/>
        </p:nvSpPr>
        <p:spPr>
          <a:xfrm>
            <a:off x="3022640" y="2366962"/>
            <a:ext cx="9570839" cy="2426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problem could be a decline in sales, customer churn, or a lack of innovation.</a:t>
            </a:r>
            <a:endParaRPr lang="en-US" sz="119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21" y="3088243"/>
            <a:ext cx="758309" cy="12132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022640" y="3239810"/>
            <a:ext cx="2872859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Break Down the Problem</a:t>
            </a:r>
            <a:endParaRPr lang="en-US" sz="1570" dirty="0"/>
          </a:p>
        </p:txBody>
      </p:sp>
      <p:sp>
        <p:nvSpPr>
          <p:cNvPr id="11" name="Text 6"/>
          <p:cNvSpPr/>
          <p:nvPr/>
        </p:nvSpPr>
        <p:spPr>
          <a:xfrm>
            <a:off x="3022640" y="3580209"/>
            <a:ext cx="9570839" cy="2426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Break the problem down into smaller, more manageable parts. Each part should be mutually exclusive and collectively exhaustive.</a:t>
            </a:r>
            <a:endParaRPr lang="en-US" sz="119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921" y="4301490"/>
            <a:ext cx="758309" cy="12132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022640" y="4453057"/>
            <a:ext cx="2177653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Analyze Each Part</a:t>
            </a:r>
            <a:endParaRPr lang="en-US" sz="1570" dirty="0"/>
          </a:p>
        </p:txBody>
      </p:sp>
      <p:sp>
        <p:nvSpPr>
          <p:cNvPr id="14" name="Text 8"/>
          <p:cNvSpPr/>
          <p:nvPr/>
        </p:nvSpPr>
        <p:spPr>
          <a:xfrm>
            <a:off x="3022640" y="4793456"/>
            <a:ext cx="9570839" cy="2426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each part of the problem in detail, considering all relevant factors.</a:t>
            </a:r>
            <a:endParaRPr lang="en-US" sz="119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921" y="5514737"/>
            <a:ext cx="758309" cy="12132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022640" y="5666303"/>
            <a:ext cx="2115860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Develop Solutions</a:t>
            </a:r>
            <a:endParaRPr lang="en-US" sz="1570" dirty="0"/>
          </a:p>
        </p:txBody>
      </p:sp>
      <p:sp>
        <p:nvSpPr>
          <p:cNvPr id="17" name="Text 10"/>
          <p:cNvSpPr/>
          <p:nvPr/>
        </p:nvSpPr>
        <p:spPr>
          <a:xfrm>
            <a:off x="3022640" y="6006703"/>
            <a:ext cx="9570839" cy="2426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solutions for each part of the problem, ensuring that they are effective and address the root cause.</a:t>
            </a:r>
            <a:endParaRPr lang="en-US" sz="1195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921" y="6727984"/>
            <a:ext cx="758309" cy="1213247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3022640" y="6879550"/>
            <a:ext cx="2758797" cy="24943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Implement and Monitor</a:t>
            </a:r>
            <a:endParaRPr lang="en-US" sz="1570" dirty="0"/>
          </a:p>
        </p:txBody>
      </p:sp>
      <p:sp>
        <p:nvSpPr>
          <p:cNvPr id="20" name="Text 12"/>
          <p:cNvSpPr/>
          <p:nvPr/>
        </p:nvSpPr>
        <p:spPr>
          <a:xfrm>
            <a:off x="3022640" y="7219950"/>
            <a:ext cx="9570839" cy="2426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0"/>
              </a:lnSpc>
              <a:buNone/>
            </a:pPr>
            <a:r>
              <a:rPr lang="en-US" sz="119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 the solutions and monitor their effectiveness. Make adjustments as needed to ensure success.</a:t>
            </a:r>
            <a:endParaRPr lang="en-US" sz="11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6633</Words>
  <Application>WPS Presentation</Application>
  <PresentationFormat>On-screen Show (16:9)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Dela Gothic One</vt:lpstr>
      <vt:lpstr>Segoe Print</vt:lpstr>
      <vt:lpstr>Dela Gothic One</vt:lpstr>
      <vt:lpstr>Dela Gothic One</vt:lpstr>
      <vt:lpstr>DM Sans</vt:lpstr>
      <vt:lpstr>DM Sans</vt:lpstr>
      <vt:lpstr>DM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mukil</cp:lastModifiedBy>
  <cp:revision>2</cp:revision>
  <dcterms:created xsi:type="dcterms:W3CDTF">2024-08-04T09:36:00Z</dcterms:created>
  <dcterms:modified xsi:type="dcterms:W3CDTF">2024-08-05T08:13:44Z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FBAB7790071B4919B3013DC16294D635_12</vt:lpwstr>
  </property>
  <property fmtid="{D5CDD505-2E9C-101B-9397-08002B2CF9AE}" pid="3" name="KSOProductBuildVer">
    <vt:lpwstr>1033-12.2.0.13472</vt:lpwstr>
  </property>
</Properties>
</file>