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9" r:id="rId8"/>
    <p:sldId id="268" r:id="rId9"/>
    <p:sldId id="260" r:id="rId10"/>
    <p:sldId id="262" r:id="rId11"/>
    <p:sldId id="265" r:id="rId1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"/>
            <a:ext cx="14648181" cy="82410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76501" y="2042160"/>
            <a:ext cx="11054080" cy="129921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76501" y="3512820"/>
            <a:ext cx="11061699" cy="210312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31520" y="7494270"/>
            <a:ext cx="341376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98720" y="7494270"/>
            <a:ext cx="463296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85120" y="7494270"/>
            <a:ext cx="341376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98182F0-CF90-4D8B-A51C-796537115A5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" y="228600"/>
            <a:ext cx="3291840" cy="7124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" y="228600"/>
            <a:ext cx="9631680" cy="7124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5507356"/>
            <a:ext cx="12618720" cy="1800224"/>
          </a:xfrm>
        </p:spPr>
        <p:txBody>
          <a:bodyPr/>
          <a:lstStyle>
            <a:lvl1pPr marL="0" indent="0">
              <a:buNone/>
              <a:defRPr sz="2880"/>
            </a:lvl1pPr>
            <a:lvl2pPr marL="548640" indent="0">
              <a:buNone/>
              <a:defRPr sz="2400"/>
            </a:lvl2pPr>
            <a:lvl3pPr marL="1097280" indent="0">
              <a:buNone/>
              <a:defRPr sz="216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1409700"/>
            <a:ext cx="6461760" cy="594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7120" y="1409700"/>
            <a:ext cx="6461760" cy="594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381" y="438150"/>
            <a:ext cx="12618720" cy="15906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8381" y="2017396"/>
            <a:ext cx="6189979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8381" y="3006090"/>
            <a:ext cx="6189979" cy="44215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20461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20461" cy="44215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381" y="548640"/>
            <a:ext cx="4719320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0461" y="1184910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8381" y="2468880"/>
            <a:ext cx="4719320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381" y="548640"/>
            <a:ext cx="4719320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20461" y="1184910"/>
            <a:ext cx="7406640" cy="58483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8381" y="2468880"/>
            <a:ext cx="4719320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731520" y="228600"/>
            <a:ext cx="13167360" cy="699136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731520" y="1409700"/>
            <a:ext cx="13167360" cy="5943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31520" y="7494270"/>
            <a:ext cx="341376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68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98720" y="7494270"/>
            <a:ext cx="463296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68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85120" y="7494270"/>
            <a:ext cx="341376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68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432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411480" indent="-411480" algn="l" rtl="0" fontAlgn="base">
        <a:spcBef>
          <a:spcPct val="24000"/>
        </a:spcBef>
        <a:spcAft>
          <a:spcPct val="0"/>
        </a:spcAft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rtl="0" fontAlgn="base">
        <a:spcBef>
          <a:spcPct val="24000"/>
        </a:spcBef>
        <a:spcAft>
          <a:spcPct val="0"/>
        </a:spcAft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rtl="0" fontAlgn="base">
        <a:spcBef>
          <a:spcPct val="24000"/>
        </a:spcBef>
        <a:spcAft>
          <a:spcPct val="0"/>
        </a:spcAft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rtl="0" fontAlgn="base">
        <a:spcBef>
          <a:spcPct val="24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rtl="0" fontAlgn="base">
        <a:spcBef>
          <a:spcPct val="24000"/>
        </a:spcBef>
        <a:spcAft>
          <a:spcPct val="0"/>
        </a:spcAft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488" y="2065020"/>
            <a:ext cx="4919305" cy="4099441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285115" y="-635"/>
            <a:ext cx="13551535" cy="164655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5400" b="1" dirty="0">
                <a:solidFill>
                  <a:schemeClr val="tx2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       Livspace Analysis: A Deep Dive</a:t>
            </a:r>
            <a:endParaRPr lang="en-US" sz="5400" b="1" dirty="0">
              <a:solidFill>
                <a:schemeClr val="tx2"/>
              </a:solidFill>
              <a:latin typeface="Syne" pitchFamily="34" charset="0"/>
              <a:ea typeface="Syne" pitchFamily="34" charset="-122"/>
              <a:cs typeface="Syne" pitchFamily="34" charset="-120"/>
            </a:endParaRPr>
          </a:p>
        </p:txBody>
      </p:sp>
      <p:sp>
        <p:nvSpPr>
          <p:cNvPr id="7" name="Text 2"/>
          <p:cNvSpPr/>
          <p:nvPr/>
        </p:nvSpPr>
        <p:spPr>
          <a:xfrm>
            <a:off x="6280150" y="2009140"/>
            <a:ext cx="7556500" cy="255714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2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Welcome to this presentation where we will explore a strategic analysis of Livspace, a leading online home design and renovation platform.</a:t>
            </a:r>
            <a:endParaRPr lang="en-US" sz="2400" dirty="0">
              <a:solidFill>
                <a:schemeClr val="tx1"/>
              </a:solidFill>
              <a:latin typeface="Syne" pitchFamily="34" charset="0"/>
              <a:ea typeface="Syne" pitchFamily="34" charset="-122"/>
              <a:cs typeface="Syne" pitchFamily="34" charset="-120"/>
            </a:endParaRPr>
          </a:p>
        </p:txBody>
      </p:sp>
      <p:sp>
        <p:nvSpPr>
          <p:cNvPr id="10" name="Text 5"/>
          <p:cNvSpPr/>
          <p:nvPr/>
        </p:nvSpPr>
        <p:spPr>
          <a:xfrm>
            <a:off x="10556240" y="6182360"/>
            <a:ext cx="3717925" cy="109601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3125"/>
              </a:lnSpc>
              <a:buNone/>
            </a:pPr>
            <a:r>
              <a:rPr lang="en-US" sz="2800" b="1" dirty="0">
                <a:solidFill>
                  <a:srgbClr val="FF0000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by Mukilarasan</a:t>
            </a:r>
            <a:endParaRPr lang="en-US" sz="2800" b="1" dirty="0">
              <a:solidFill>
                <a:srgbClr val="FF0000"/>
              </a:solidFill>
              <a:latin typeface="Syne" pitchFamily="34" charset="0"/>
              <a:ea typeface="Syne" pitchFamily="34" charset="-122"/>
              <a:cs typeface="Syne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18967" y="2183249"/>
            <a:ext cx="5008245" cy="2621042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2170430" y="66675"/>
            <a:ext cx="7051675" cy="105727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4705"/>
              </a:lnSpc>
              <a:buNone/>
            </a:pPr>
            <a:r>
              <a:rPr lang="en-US" sz="3765" b="1" dirty="0">
                <a:solidFill>
                  <a:schemeClr val="tx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Introduction to Livspace</a:t>
            </a:r>
            <a:endParaRPr lang="en-US" sz="3765" b="1" dirty="0">
              <a:solidFill>
                <a:schemeClr val="tx1"/>
              </a:solidFill>
              <a:latin typeface="Syne" pitchFamily="34" charset="0"/>
              <a:ea typeface="Syne" pitchFamily="34" charset="-122"/>
              <a:cs typeface="Syne" pitchFamily="34" charset="-120"/>
            </a:endParaRPr>
          </a:p>
        </p:txBody>
      </p:sp>
      <p:sp>
        <p:nvSpPr>
          <p:cNvPr id="7" name="Text 2"/>
          <p:cNvSpPr/>
          <p:nvPr/>
        </p:nvSpPr>
        <p:spPr>
          <a:xfrm>
            <a:off x="2170430" y="1475105"/>
            <a:ext cx="7805420" cy="19939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410"/>
              </a:lnSpc>
              <a:buNone/>
            </a:pPr>
            <a:r>
              <a:rPr lang="en-US" sz="2000" dirty="0">
                <a:solidFill>
                  <a:schemeClr val="tx2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Livspace is a leading online platform that offers end-to-end home design and renovation solutions. They provide a seamless experience for customers, from planning and design to execution and completion. Livspace operates in several major cities across India and Southeast Asia.</a:t>
            </a:r>
            <a:endParaRPr lang="en-US" sz="2000" dirty="0">
              <a:solidFill>
                <a:schemeClr val="tx2"/>
              </a:solidFill>
              <a:latin typeface="Syne" pitchFamily="34" charset="0"/>
              <a:ea typeface="Syne" pitchFamily="34" charset="-122"/>
              <a:cs typeface="Syne" pitchFamily="34" charset="-120"/>
            </a:endParaRPr>
          </a:p>
        </p:txBody>
      </p:sp>
      <p:sp>
        <p:nvSpPr>
          <p:cNvPr id="9" name="Text 4"/>
          <p:cNvSpPr/>
          <p:nvPr/>
        </p:nvSpPr>
        <p:spPr>
          <a:xfrm>
            <a:off x="868085" y="3688953"/>
            <a:ext cx="2390418" cy="29884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355"/>
              </a:lnSpc>
              <a:buNone/>
            </a:pPr>
            <a:r>
              <a:rPr lang="en-US" sz="1880" b="1" dirty="0">
                <a:solidFill>
                  <a:srgbClr val="0070C0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Services</a:t>
            </a:r>
            <a:endParaRPr lang="en-US" sz="1880" b="1" dirty="0">
              <a:solidFill>
                <a:srgbClr val="0070C0"/>
              </a:solidFill>
              <a:latin typeface="Syne" pitchFamily="34" charset="0"/>
              <a:ea typeface="Syne" pitchFamily="34" charset="-122"/>
              <a:cs typeface="Syne" pitchFamily="34" charset="-120"/>
            </a:endParaRPr>
          </a:p>
        </p:txBody>
      </p:sp>
      <p:sp>
        <p:nvSpPr>
          <p:cNvPr id="10" name="Text 5"/>
          <p:cNvSpPr/>
          <p:nvPr/>
        </p:nvSpPr>
        <p:spPr>
          <a:xfrm>
            <a:off x="1628180" y="4362807"/>
            <a:ext cx="3409474" cy="91761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410"/>
              </a:lnSpc>
              <a:buNone/>
            </a:pPr>
            <a:r>
              <a:rPr lang="en-US" sz="1505" dirty="0">
                <a:solidFill>
                  <a:schemeClr val="tx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Livspace offers a wide range of services, including interior design, home renovation, and furniture selection.</a:t>
            </a:r>
            <a:endParaRPr lang="en-US" sz="1505" dirty="0">
              <a:solidFill>
                <a:schemeClr val="tx1"/>
              </a:solidFill>
              <a:latin typeface="Syne" pitchFamily="34" charset="0"/>
              <a:ea typeface="Syne" pitchFamily="34" charset="-122"/>
              <a:cs typeface="Syne" pitchFamily="34" charset="-120"/>
            </a:endParaRPr>
          </a:p>
        </p:txBody>
      </p:sp>
      <p:sp>
        <p:nvSpPr>
          <p:cNvPr id="12" name="Text 7"/>
          <p:cNvSpPr/>
          <p:nvPr/>
        </p:nvSpPr>
        <p:spPr>
          <a:xfrm>
            <a:off x="5375712" y="3688953"/>
            <a:ext cx="2390418" cy="29884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355"/>
              </a:lnSpc>
              <a:buNone/>
            </a:pPr>
            <a:r>
              <a:rPr lang="en-US" sz="1880" b="1" dirty="0">
                <a:solidFill>
                  <a:srgbClr val="0070C0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Technology</a:t>
            </a:r>
            <a:endParaRPr lang="en-US" sz="1880" b="1" dirty="0">
              <a:solidFill>
                <a:srgbClr val="0070C0"/>
              </a:solidFill>
              <a:latin typeface="Syne" pitchFamily="34" charset="0"/>
              <a:ea typeface="Syne" pitchFamily="34" charset="-122"/>
              <a:cs typeface="Syne" pitchFamily="34" charset="-120"/>
            </a:endParaRPr>
          </a:p>
        </p:txBody>
      </p:sp>
      <p:sp>
        <p:nvSpPr>
          <p:cNvPr id="13" name="Text 8"/>
          <p:cNvSpPr/>
          <p:nvPr/>
        </p:nvSpPr>
        <p:spPr>
          <a:xfrm>
            <a:off x="6007735" y="4207510"/>
            <a:ext cx="3409315" cy="201549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410"/>
              </a:lnSpc>
              <a:buNone/>
            </a:pPr>
            <a:r>
              <a:rPr lang="en-US" sz="1505" dirty="0">
                <a:solidFill>
                  <a:schemeClr val="tx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They leverage technology to simplify the home renovation process, offering virtual reality design tools, online project management, and customer support.</a:t>
            </a:r>
            <a:endParaRPr lang="en-US" sz="1505" dirty="0">
              <a:solidFill>
                <a:schemeClr val="tx1"/>
              </a:solidFill>
              <a:latin typeface="Syne" pitchFamily="34" charset="0"/>
              <a:ea typeface="Syne" pitchFamily="34" charset="-122"/>
              <a:cs typeface="Syne" pitchFamily="34" charset="-120"/>
            </a:endParaRPr>
          </a:p>
        </p:txBody>
      </p:sp>
      <p:sp>
        <p:nvSpPr>
          <p:cNvPr id="15" name="Text 10"/>
          <p:cNvSpPr/>
          <p:nvPr/>
        </p:nvSpPr>
        <p:spPr>
          <a:xfrm>
            <a:off x="868085" y="6175177"/>
            <a:ext cx="2414707" cy="29884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355"/>
              </a:lnSpc>
              <a:buNone/>
            </a:pPr>
            <a:r>
              <a:rPr lang="en-US" sz="1880" b="1" dirty="0">
                <a:solidFill>
                  <a:srgbClr val="0070C0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Partnerships</a:t>
            </a:r>
            <a:endParaRPr lang="en-US" sz="1880" b="1" dirty="0">
              <a:solidFill>
                <a:srgbClr val="0070C0"/>
              </a:solidFill>
              <a:latin typeface="Syne" pitchFamily="34" charset="0"/>
              <a:ea typeface="Syne" pitchFamily="34" charset="-122"/>
              <a:cs typeface="Syne" pitchFamily="34" charset="-120"/>
            </a:endParaRPr>
          </a:p>
        </p:txBody>
      </p:sp>
      <p:sp>
        <p:nvSpPr>
          <p:cNvPr id="16" name="Text 11"/>
          <p:cNvSpPr/>
          <p:nvPr/>
        </p:nvSpPr>
        <p:spPr>
          <a:xfrm>
            <a:off x="1628140" y="6707505"/>
            <a:ext cx="7407910" cy="91948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410"/>
              </a:lnSpc>
              <a:buNone/>
            </a:pPr>
            <a:r>
              <a:rPr lang="en-US" sz="1505" dirty="0">
                <a:solidFill>
                  <a:schemeClr val="tx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Livspace collaborates with a network of trusted designers, contractors, and material suppliers.</a:t>
            </a:r>
            <a:endParaRPr lang="en-US" sz="1505" dirty="0">
              <a:solidFill>
                <a:schemeClr val="tx1"/>
              </a:solidFill>
              <a:latin typeface="Syne" pitchFamily="34" charset="0"/>
              <a:ea typeface="Syne" pitchFamily="34" charset="-122"/>
              <a:cs typeface="Syne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/>
          <p:nvPr/>
        </p:nvSpPr>
        <p:spPr>
          <a:xfrm>
            <a:off x="2106970" y="-86043"/>
            <a:ext cx="13042821" cy="141755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5580"/>
              </a:lnSpc>
              <a:buNone/>
            </a:pPr>
            <a:r>
              <a:rPr lang="en-US" sz="4465" b="1" dirty="0">
                <a:solidFill>
                  <a:schemeClr val="tx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Porter's Five Forces Analysis of Livspace</a:t>
            </a:r>
            <a:endParaRPr lang="en-US" sz="4465" b="1" dirty="0">
              <a:solidFill>
                <a:schemeClr val="tx1"/>
              </a:solidFill>
              <a:latin typeface="Syne" pitchFamily="34" charset="0"/>
              <a:ea typeface="Syne" pitchFamily="34" charset="-122"/>
              <a:cs typeface="Syne" pitchFamily="34" charset="-120"/>
            </a:endParaRPr>
          </a:p>
        </p:txBody>
      </p:sp>
      <p:sp>
        <p:nvSpPr>
          <p:cNvPr id="5" name="Text 2"/>
          <p:cNvSpPr/>
          <p:nvPr/>
        </p:nvSpPr>
        <p:spPr>
          <a:xfrm>
            <a:off x="1889125" y="1480185"/>
            <a:ext cx="11968480" cy="190563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6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Porter's Five Forces framework analyzes the competitive landscape of an industry. Livspace faces competition from traditional interior design firms, local contractors, and other online platforms.</a:t>
            </a:r>
            <a:endParaRPr lang="en-US" sz="2000" dirty="0">
              <a:solidFill>
                <a:schemeClr val="tx1"/>
              </a:solidFill>
              <a:latin typeface="Syne" pitchFamily="34" charset="0"/>
              <a:ea typeface="Syne" pitchFamily="34" charset="-122"/>
              <a:cs typeface="Syne" pitchFamily="34" charset="-120"/>
            </a:endParaRPr>
          </a:p>
        </p:txBody>
      </p:sp>
      <p:sp>
        <p:nvSpPr>
          <p:cNvPr id="6" name="Text 3"/>
          <p:cNvSpPr/>
          <p:nvPr/>
        </p:nvSpPr>
        <p:spPr>
          <a:xfrm>
            <a:off x="793155" y="3534569"/>
            <a:ext cx="3978116" cy="70866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90"/>
              </a:lnSpc>
              <a:buNone/>
            </a:pPr>
            <a:r>
              <a:rPr lang="en-US" sz="2235" b="1" dirty="0">
                <a:solidFill>
                  <a:schemeClr val="tx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Threat of New Entrants</a:t>
            </a:r>
            <a:endParaRPr lang="en-US" sz="2235" b="1" dirty="0">
              <a:solidFill>
                <a:schemeClr val="tx1"/>
              </a:solidFill>
              <a:latin typeface="Syne" pitchFamily="34" charset="0"/>
              <a:ea typeface="Syne" pitchFamily="34" charset="-122"/>
              <a:cs typeface="Syne" pitchFamily="34" charset="-120"/>
            </a:endParaRPr>
          </a:p>
        </p:txBody>
      </p:sp>
      <p:sp>
        <p:nvSpPr>
          <p:cNvPr id="7" name="Text 4"/>
          <p:cNvSpPr/>
          <p:nvPr/>
        </p:nvSpPr>
        <p:spPr>
          <a:xfrm>
            <a:off x="793155" y="4635143"/>
            <a:ext cx="3978116" cy="145161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60"/>
              </a:lnSpc>
              <a:buNone/>
            </a:pPr>
            <a:r>
              <a:rPr lang="en-US" sz="1785" dirty="0">
                <a:solidFill>
                  <a:schemeClr val="tx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The barrier to entry in the home renovation market is relatively high due to the need for specialized skills and infrastructure.</a:t>
            </a:r>
            <a:endParaRPr lang="en-US" sz="1785" dirty="0">
              <a:solidFill>
                <a:schemeClr val="tx1"/>
              </a:solidFill>
              <a:latin typeface="Syne" pitchFamily="34" charset="0"/>
              <a:ea typeface="Syne" pitchFamily="34" charset="-122"/>
              <a:cs typeface="Syne" pitchFamily="34" charset="-120"/>
            </a:endParaRPr>
          </a:p>
        </p:txBody>
      </p:sp>
      <p:sp>
        <p:nvSpPr>
          <p:cNvPr id="8" name="Text 5"/>
          <p:cNvSpPr/>
          <p:nvPr/>
        </p:nvSpPr>
        <p:spPr>
          <a:xfrm>
            <a:off x="5332928" y="3534569"/>
            <a:ext cx="3978116" cy="70866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90"/>
              </a:lnSpc>
              <a:buNone/>
            </a:pPr>
            <a:r>
              <a:rPr lang="en-US" sz="2235" b="1" dirty="0">
                <a:solidFill>
                  <a:schemeClr val="tx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Bargaining Power of Suppliers</a:t>
            </a:r>
            <a:endParaRPr lang="en-US" sz="2235" b="1" dirty="0">
              <a:solidFill>
                <a:schemeClr val="tx1"/>
              </a:solidFill>
              <a:latin typeface="Syne" pitchFamily="34" charset="0"/>
              <a:ea typeface="Syne" pitchFamily="34" charset="-122"/>
              <a:cs typeface="Syne" pitchFamily="34" charset="-120"/>
            </a:endParaRPr>
          </a:p>
        </p:txBody>
      </p:sp>
      <p:sp>
        <p:nvSpPr>
          <p:cNvPr id="9" name="Text 6"/>
          <p:cNvSpPr/>
          <p:nvPr/>
        </p:nvSpPr>
        <p:spPr>
          <a:xfrm>
            <a:off x="5332928" y="4635143"/>
            <a:ext cx="3978116" cy="18145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60"/>
              </a:lnSpc>
              <a:buNone/>
            </a:pPr>
            <a:r>
              <a:rPr lang="en-US" sz="1785" dirty="0">
                <a:solidFill>
                  <a:schemeClr val="tx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Livspace has a large network of suppliers, which gives them some bargaining power. However, they rely on these suppliers for materials and services.</a:t>
            </a:r>
            <a:endParaRPr lang="en-US" sz="1785" dirty="0">
              <a:solidFill>
                <a:schemeClr val="tx1"/>
              </a:solidFill>
              <a:latin typeface="Syne" pitchFamily="34" charset="0"/>
              <a:ea typeface="Syne" pitchFamily="34" charset="-122"/>
              <a:cs typeface="Syne" pitchFamily="34" charset="-12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9872067" y="3634264"/>
            <a:ext cx="3978116" cy="70866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90"/>
              </a:lnSpc>
              <a:buNone/>
            </a:pPr>
            <a:r>
              <a:rPr lang="en-US" sz="2235" b="1" dirty="0">
                <a:solidFill>
                  <a:schemeClr val="tx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Threat of Substitutes</a:t>
            </a:r>
            <a:endParaRPr lang="en-US" sz="2235" b="1" dirty="0">
              <a:solidFill>
                <a:schemeClr val="tx1"/>
              </a:solidFill>
              <a:latin typeface="Syne" pitchFamily="34" charset="0"/>
              <a:ea typeface="Syne" pitchFamily="34" charset="-122"/>
              <a:cs typeface="Syne" pitchFamily="34" charset="-12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9872067" y="4591328"/>
            <a:ext cx="3978116" cy="145161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60"/>
              </a:lnSpc>
              <a:buNone/>
            </a:pPr>
            <a:r>
              <a:rPr lang="en-US" sz="1785" dirty="0">
                <a:solidFill>
                  <a:schemeClr val="tx2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Consumers can opt for DIY home renovations or hire individual contractors instead of using Livspace's services.</a:t>
            </a:r>
            <a:endParaRPr lang="en-US" sz="1785" dirty="0">
              <a:solidFill>
                <a:schemeClr val="tx2"/>
              </a:solidFill>
              <a:latin typeface="Syne" pitchFamily="34" charset="0"/>
              <a:ea typeface="Syne" pitchFamily="34" charset="-122"/>
              <a:cs typeface="Syne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/>
          <p:cNvSpPr/>
          <p:nvPr/>
        </p:nvSpPr>
        <p:spPr>
          <a:xfrm>
            <a:off x="3112770" y="94615"/>
            <a:ext cx="9285605" cy="57721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905"/>
              </a:lnSpc>
              <a:buNone/>
            </a:pPr>
            <a:r>
              <a:rPr lang="en-US" sz="4000" b="1" dirty="0">
                <a:solidFill>
                  <a:schemeClr val="tx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PESTLE Analysis for Livspace</a:t>
            </a:r>
            <a:endParaRPr lang="en-US" sz="4000" b="1" dirty="0">
              <a:solidFill>
                <a:schemeClr val="tx1"/>
              </a:solidFill>
              <a:latin typeface="Syne" pitchFamily="34" charset="0"/>
              <a:ea typeface="Syne" pitchFamily="34" charset="-122"/>
              <a:cs typeface="Syne" pitchFamily="34" charset="-120"/>
            </a:endParaRPr>
          </a:p>
        </p:txBody>
      </p:sp>
      <p:sp>
        <p:nvSpPr>
          <p:cNvPr id="6" name="Text 2"/>
          <p:cNvSpPr/>
          <p:nvPr/>
        </p:nvSpPr>
        <p:spPr>
          <a:xfrm>
            <a:off x="2065655" y="1227455"/>
            <a:ext cx="10333355" cy="119443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000"/>
              </a:lnSpc>
              <a:buNone/>
            </a:pPr>
            <a:endParaRPr lang="en-US" sz="1600" dirty="0">
              <a:solidFill>
                <a:schemeClr val="tx1"/>
              </a:solidFill>
              <a:latin typeface="Syne" pitchFamily="34" charset="0"/>
              <a:ea typeface="Syne" pitchFamily="34" charset="-122"/>
              <a:cs typeface="Syne" pitchFamily="34" charset="-12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2065655" y="3175635"/>
            <a:ext cx="10499090" cy="4711065"/>
          </a:xfrm>
          <a:prstGeom prst="roundRect">
            <a:avLst>
              <a:gd name="adj" fmla="val 1649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2065655" y="2619375"/>
            <a:ext cx="4920615" cy="29591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000"/>
              </a:lnSpc>
              <a:buNone/>
            </a:pPr>
            <a:r>
              <a:rPr lang="en-US" sz="2000" b="1" dirty="0">
                <a:solidFill>
                  <a:schemeClr val="tx1"/>
                </a:solidFill>
                <a:latin typeface="Sylfaen" panose="010A0502050306030303" charset="0"/>
                <a:ea typeface="Syne" pitchFamily="34" charset="-122"/>
                <a:cs typeface="Sylfaen" panose="010A0502050306030303" charset="0"/>
              </a:rPr>
              <a:t>1.Political</a:t>
            </a:r>
            <a:endParaRPr lang="en-US" sz="2000" b="1" dirty="0">
              <a:solidFill>
                <a:schemeClr val="tx1"/>
              </a:solidFill>
              <a:latin typeface="Sylfaen" panose="010A0502050306030303" charset="0"/>
              <a:ea typeface="Syne" pitchFamily="34" charset="-122"/>
              <a:cs typeface="Sylfaen" panose="010A0502050306030303" charset="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7321550" y="2502535"/>
            <a:ext cx="4920615" cy="59182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000"/>
              </a:lnSpc>
              <a:buNone/>
            </a:pPr>
            <a:endParaRPr lang="en-US" sz="1600" dirty="0">
              <a:solidFill>
                <a:schemeClr val="tx1"/>
              </a:solidFill>
              <a:latin typeface="Syne" pitchFamily="34" charset="0"/>
              <a:ea typeface="Syne" pitchFamily="34" charset="-122"/>
              <a:cs typeface="Syne" pitchFamily="34" charset="-120"/>
            </a:endParaRPr>
          </a:p>
        </p:txBody>
      </p:sp>
      <p:sp>
        <p:nvSpPr>
          <p:cNvPr id="11" name="Shape 7"/>
          <p:cNvSpPr/>
          <p:nvPr/>
        </p:nvSpPr>
        <p:spPr>
          <a:xfrm>
            <a:off x="2065655" y="1590040"/>
            <a:ext cx="10483850" cy="831215"/>
          </a:xfrm>
          <a:prstGeom prst="rect">
            <a:avLst/>
          </a:prstGeom>
          <a:solidFill>
            <a:srgbClr val="000000">
              <a:alpha val="4000"/>
            </a:srgbClr>
          </a:solidFill>
        </p:spPr>
      </p:sp>
      <p:sp>
        <p:nvSpPr>
          <p:cNvPr id="12" name="Text 8"/>
          <p:cNvSpPr/>
          <p:nvPr/>
        </p:nvSpPr>
        <p:spPr>
          <a:xfrm>
            <a:off x="2065655" y="4409440"/>
            <a:ext cx="4920615" cy="29591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000"/>
              </a:lnSpc>
              <a:buNone/>
            </a:pPr>
            <a:r>
              <a:rPr lang="en-US" sz="2000" b="1" dirty="0">
                <a:solidFill>
                  <a:schemeClr val="tx1"/>
                </a:solidFill>
                <a:latin typeface="Sylfaen" panose="010A0502050306030303" charset="0"/>
                <a:ea typeface="Syne" pitchFamily="34" charset="-122"/>
                <a:cs typeface="Sylfaen" panose="010A0502050306030303" charset="0"/>
              </a:rPr>
              <a:t>2.Economic</a:t>
            </a:r>
            <a:endParaRPr lang="en-US" sz="2000" b="1" dirty="0">
              <a:solidFill>
                <a:schemeClr val="tx1"/>
              </a:solidFill>
              <a:latin typeface="Sylfaen" panose="010A0502050306030303" charset="0"/>
              <a:ea typeface="Syne" pitchFamily="34" charset="-122"/>
              <a:cs typeface="Sylfaen" panose="010A0502050306030303" charset="0"/>
            </a:endParaRPr>
          </a:p>
        </p:txBody>
      </p:sp>
      <p:sp>
        <p:nvSpPr>
          <p:cNvPr id="13" name="Text 9"/>
          <p:cNvSpPr/>
          <p:nvPr/>
        </p:nvSpPr>
        <p:spPr>
          <a:xfrm>
            <a:off x="7321550" y="4230370"/>
            <a:ext cx="4920615" cy="59182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000"/>
              </a:lnSpc>
              <a:buNone/>
            </a:pPr>
            <a:endParaRPr lang="en-US" sz="1600" dirty="0">
              <a:solidFill>
                <a:schemeClr val="tx1"/>
              </a:solidFill>
              <a:latin typeface="Syne" pitchFamily="34" charset="0"/>
              <a:ea typeface="Syne" pitchFamily="34" charset="-122"/>
              <a:cs typeface="Syne" pitchFamily="34" charset="-120"/>
            </a:endParaRPr>
          </a:p>
        </p:txBody>
      </p:sp>
      <p:sp>
        <p:nvSpPr>
          <p:cNvPr id="16" name="Text 12"/>
          <p:cNvSpPr/>
          <p:nvPr/>
        </p:nvSpPr>
        <p:spPr>
          <a:xfrm>
            <a:off x="7477760" y="5391785"/>
            <a:ext cx="4920615" cy="59182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000"/>
              </a:lnSpc>
              <a:buNone/>
            </a:pPr>
            <a:endParaRPr lang="en-US" sz="1600" dirty="0">
              <a:solidFill>
                <a:schemeClr val="tx1"/>
              </a:solidFill>
              <a:latin typeface="Syne" pitchFamily="34" charset="0"/>
              <a:ea typeface="Syne" pitchFamily="34" charset="-122"/>
              <a:cs typeface="Syne" pitchFamily="34" charset="-120"/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2073275" y="1433830"/>
            <a:ext cx="10350500" cy="9886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PESTLE analysis is a tool used to analyze the macro-environmental factors that impact an organization. It stands for Political, Economic, Social, Technological, Legal, and Environmental factors. Here's a PESTLE analysis for Livspace:</a:t>
            </a:r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>
            <a:off x="2073275" y="3323590"/>
            <a:ext cx="9454515" cy="856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>
                <a:latin typeface="Sylfaen" panose="010A0502050306030303" charset="0"/>
                <a:cs typeface="Sylfaen" panose="010A0502050306030303" charset="0"/>
              </a:rPr>
              <a:t>Government regulations related to construction, interior design, and real estate can impact Livspace’s operations. Changes in building codes, safety standards, and zoning laws can affect project timelines and costs.</a:t>
            </a:r>
            <a:endParaRPr lang="en-US">
              <a:latin typeface="Sylfaen" panose="010A0502050306030303" charset="0"/>
              <a:cs typeface="Sylfaen" panose="010A0502050306030303" charset="0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2073275" y="5081270"/>
            <a:ext cx="9481185" cy="960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600" b="1"/>
              <a:t>Economic Growth</a:t>
            </a:r>
            <a:r>
              <a:rPr lang="en-US" sz="1600"/>
              <a:t>: The overall economic health of the countries Livspace operates in influences consumer spending on home renovations and interior design.</a:t>
            </a:r>
            <a:endParaRPr lang="en-US" sz="1600"/>
          </a:p>
          <a:p>
            <a:endParaRPr lang="en-US" sz="1600"/>
          </a:p>
          <a:p>
            <a:r>
              <a:rPr lang="en-US" sz="1600" b="1"/>
              <a:t>Disposable Income</a:t>
            </a:r>
            <a:r>
              <a:rPr lang="en-US" sz="1600"/>
              <a:t>: Higher disposable income levels can lead to increased spending on home improvement projects, benefiting Livspace.</a:t>
            </a:r>
            <a:endParaRPr lang="en-US" sz="1600"/>
          </a:p>
          <a:p>
            <a:endParaRPr lang="en-US" sz="1600"/>
          </a:p>
          <a:p>
            <a:r>
              <a:rPr lang="en-US" sz="1600" b="1"/>
              <a:t>Interest Rates:</a:t>
            </a:r>
            <a:r>
              <a:rPr lang="en-US" sz="1600"/>
              <a:t> Fluctuations in interest rates affect the housing market, as higher rates can lead to reduced borrowing and spending on renovations.</a:t>
            </a:r>
            <a:endParaRPr lang="en-US" sz="1600"/>
          </a:p>
          <a:p>
            <a:endParaRPr lang="en-US" sz="1600" b="1"/>
          </a:p>
          <a:p>
            <a:r>
              <a:rPr lang="en-US" sz="1600" b="1"/>
              <a:t>Inflation Rates:</a:t>
            </a:r>
            <a:r>
              <a:rPr lang="en-US" sz="1600"/>
              <a:t> Rising inflation can increase the costs of materials and labor, impacting Livspace’s pricing strategies and profit margins.</a:t>
            </a:r>
            <a:endParaRPr lang="en-US" sz="1600"/>
          </a:p>
          <a:p>
            <a:endParaRPr lang="en-US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2023110" y="1544320"/>
            <a:ext cx="10196195" cy="32467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000" b="1"/>
              <a:t>3. Social Factors</a:t>
            </a:r>
            <a:endParaRPr lang="en-US" sz="2000" b="1"/>
          </a:p>
          <a:p>
            <a:endParaRPr lang="en-US" sz="2000" b="1"/>
          </a:p>
          <a:p>
            <a:r>
              <a:rPr lang="en-US" b="1"/>
              <a:t>Demographic Changes:</a:t>
            </a:r>
            <a:r>
              <a:rPr lang="en-US"/>
              <a:t> Changes in demographics, such as an aging population or urbanization, can influence demand for different types of interior design and renovation services.</a:t>
            </a:r>
            <a:endParaRPr lang="en-US"/>
          </a:p>
          <a:p>
            <a:endParaRPr lang="en-US"/>
          </a:p>
          <a:p>
            <a:r>
              <a:rPr lang="en-US" b="1"/>
              <a:t>Lifestyle Trends:</a:t>
            </a:r>
            <a:r>
              <a:rPr lang="en-US"/>
              <a:t> Increasing interest in home improvement, DIY culture, and the desire for personalized living spaces drive demand for Livspace’s services.</a:t>
            </a:r>
            <a:endParaRPr lang="en-US"/>
          </a:p>
          <a:p>
            <a:endParaRPr lang="en-US"/>
          </a:p>
          <a:p>
            <a:r>
              <a:rPr lang="en-US" b="1"/>
              <a:t>Consumer Preferences:</a:t>
            </a:r>
            <a:r>
              <a:rPr lang="en-US"/>
              <a:t> Shifts in consumer preferences towards eco-friendly and sustainable designs can influence Livspace’s service offerings and material choices.</a:t>
            </a:r>
            <a:endParaRPr lang="en-US"/>
          </a:p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022475" y="5180965"/>
            <a:ext cx="9991725" cy="26714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000" b="1"/>
              <a:t>4. Technological Factors</a:t>
            </a:r>
            <a:endParaRPr lang="en-US" sz="2000" b="1"/>
          </a:p>
          <a:p>
            <a:endParaRPr lang="en-US" sz="2000" b="1"/>
          </a:p>
          <a:p>
            <a:r>
              <a:rPr lang="en-US" b="1"/>
              <a:t>Digital Transformation:</a:t>
            </a:r>
            <a:r>
              <a:rPr lang="en-US"/>
              <a:t> Advancements in digital tools and platforms enable Livspace to offer virtual consultations, 3D visualizations, and augmented reality experiences, enhancing customer engagement.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2036445" y="1320800"/>
            <a:ext cx="9747885" cy="6318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000" b="1"/>
              <a:t>5. Legal Factors</a:t>
            </a:r>
            <a:endParaRPr lang="en-US" sz="2000" b="1"/>
          </a:p>
          <a:p>
            <a:endParaRPr lang="en-US" sz="2000" b="1"/>
          </a:p>
          <a:p>
            <a:r>
              <a:rPr lang="en-US" b="1"/>
              <a:t>Intellectual</a:t>
            </a:r>
            <a:r>
              <a:rPr lang="en-US" b="1"/>
              <a:t> Property:</a:t>
            </a:r>
            <a:r>
              <a:rPr lang="en-US"/>
              <a:t> Protecting design copyrights and patents is crucial in maintaining a competitive edge and preventing imitation by competitors.</a:t>
            </a:r>
            <a:endParaRPr lang="en-US"/>
          </a:p>
          <a:p>
            <a:endParaRPr lang="en-US"/>
          </a:p>
          <a:p>
            <a:r>
              <a:rPr lang="en-US" b="1"/>
              <a:t>Labor Laws: </a:t>
            </a:r>
            <a:r>
              <a:rPr lang="en-US"/>
              <a:t>Compliance with labor laws and regulations, including fair wages, working conditions, and health and safety standards, is essential.</a:t>
            </a:r>
            <a:endParaRPr lang="en-US"/>
          </a:p>
          <a:p>
            <a:endParaRPr lang="en-US"/>
          </a:p>
          <a:p>
            <a:r>
              <a:rPr lang="en-US" b="1"/>
              <a:t>Contractual Obligations:</a:t>
            </a:r>
            <a:r>
              <a:rPr lang="en-US"/>
              <a:t> Adherence to contractual obligations with clients and suppliers ensures legal compliance and builds trust.</a:t>
            </a:r>
            <a:endParaRPr lang="en-US"/>
          </a:p>
          <a:p>
            <a:endParaRPr lang="en-US"/>
          </a:p>
          <a:p>
            <a:r>
              <a:rPr lang="en-US" sz="2000" b="1"/>
              <a:t>6. Environmental Factors</a:t>
            </a:r>
            <a:endParaRPr lang="en-US" b="1"/>
          </a:p>
          <a:p>
            <a:endParaRPr lang="en-US" b="1"/>
          </a:p>
          <a:p>
            <a:r>
              <a:rPr lang="en-US" b="1"/>
              <a:t>Sustainability:</a:t>
            </a:r>
            <a:r>
              <a:rPr lang="en-US"/>
              <a:t> Growing awareness and demand for sustainable and eco-friendly designs require Livspace to incorporate green practices and materials in their projects.</a:t>
            </a:r>
            <a:endParaRPr lang="en-US"/>
          </a:p>
          <a:p>
            <a:endParaRPr lang="en-US"/>
          </a:p>
          <a:p>
            <a:r>
              <a:rPr lang="en-US" b="1"/>
              <a:t>Waste Management:</a:t>
            </a:r>
            <a:r>
              <a:rPr lang="en-US"/>
              <a:t> Efficient waste management practices during renovation projects are essential to minimize environmental impact.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46883" y="1536383"/>
            <a:ext cx="5080516" cy="5156835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2191226" y="92313"/>
            <a:ext cx="8007668" cy="101465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995"/>
              </a:lnSpc>
              <a:buNone/>
            </a:pPr>
            <a:r>
              <a:rPr lang="en-US" sz="3195" b="1" dirty="0">
                <a:solidFill>
                  <a:schemeClr val="tx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SWOT Analysis of Livspace</a:t>
            </a:r>
            <a:endParaRPr lang="en-US" sz="3195" b="1" dirty="0">
              <a:solidFill>
                <a:schemeClr val="tx1"/>
              </a:solidFill>
              <a:latin typeface="Syne" pitchFamily="34" charset="0"/>
              <a:ea typeface="Syne" pitchFamily="34" charset="-122"/>
              <a:cs typeface="Syne" pitchFamily="34" charset="-120"/>
            </a:endParaRPr>
          </a:p>
        </p:txBody>
      </p:sp>
      <p:sp>
        <p:nvSpPr>
          <p:cNvPr id="7" name="Text 2"/>
          <p:cNvSpPr/>
          <p:nvPr/>
        </p:nvSpPr>
        <p:spPr>
          <a:xfrm>
            <a:off x="1339215" y="1543685"/>
            <a:ext cx="8007985" cy="13970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045"/>
              </a:lnSpc>
              <a:buNone/>
            </a:pPr>
            <a:r>
              <a:rPr lang="en-US" sz="1600" dirty="0">
                <a:solidFill>
                  <a:schemeClr val="tx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A SWOT analysis identifies the internal strengths and weaknesses and external opportunities and threats of a business. Livspace has a strong brand reputation and a technology-driven approach, but they face competition from traditional players and potential market volatility.</a:t>
            </a:r>
            <a:endParaRPr lang="en-US" sz="1600" dirty="0">
              <a:solidFill>
                <a:schemeClr val="tx1"/>
              </a:solidFill>
              <a:latin typeface="Syne" pitchFamily="34" charset="0"/>
              <a:ea typeface="Syne" pitchFamily="34" charset="-122"/>
              <a:cs typeface="Syne" pitchFamily="34" charset="-120"/>
            </a:endParaRPr>
          </a:p>
        </p:txBody>
      </p:sp>
      <p:sp>
        <p:nvSpPr>
          <p:cNvPr id="10" name="Text 5"/>
          <p:cNvSpPr/>
          <p:nvPr/>
        </p:nvSpPr>
        <p:spPr>
          <a:xfrm>
            <a:off x="1270238" y="2952710"/>
            <a:ext cx="2029182" cy="25360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1995"/>
              </a:lnSpc>
              <a:buNone/>
            </a:pPr>
            <a:r>
              <a:rPr lang="en-US" sz="1600" b="1" dirty="0">
                <a:solidFill>
                  <a:srgbClr val="FF0000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Strengths</a:t>
            </a:r>
            <a:endParaRPr lang="en-US" sz="1600" b="1" dirty="0">
              <a:solidFill>
                <a:srgbClr val="FF0000"/>
              </a:solidFill>
              <a:latin typeface="Syne" pitchFamily="34" charset="0"/>
              <a:ea typeface="Syne" pitchFamily="34" charset="-122"/>
              <a:cs typeface="Syne" pitchFamily="34" charset="-120"/>
            </a:endParaRPr>
          </a:p>
        </p:txBody>
      </p:sp>
      <p:sp>
        <p:nvSpPr>
          <p:cNvPr id="11" name="Text 6"/>
          <p:cNvSpPr/>
          <p:nvPr/>
        </p:nvSpPr>
        <p:spPr>
          <a:xfrm>
            <a:off x="1300718" y="3490397"/>
            <a:ext cx="3395305" cy="77938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045"/>
              </a:lnSpc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Strong brand reputation, technology-driven platform, diverse service offerings, and a network of trusted partners.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yne" pitchFamily="34" charset="0"/>
              <a:ea typeface="Syne" pitchFamily="34" charset="-122"/>
              <a:cs typeface="Syne" pitchFamily="34" charset="-120"/>
            </a:endParaRPr>
          </a:p>
        </p:txBody>
      </p:sp>
      <p:sp>
        <p:nvSpPr>
          <p:cNvPr id="14" name="Text 9"/>
          <p:cNvSpPr/>
          <p:nvPr/>
        </p:nvSpPr>
        <p:spPr>
          <a:xfrm>
            <a:off x="5180648" y="2952710"/>
            <a:ext cx="2088356" cy="25360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1995"/>
              </a:lnSpc>
              <a:buNone/>
            </a:pPr>
            <a:r>
              <a:rPr lang="en-US" sz="1600" b="1" dirty="0">
                <a:solidFill>
                  <a:srgbClr val="FF0000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Weaknesses</a:t>
            </a:r>
            <a:endParaRPr lang="en-US" sz="1600" b="1" dirty="0">
              <a:solidFill>
                <a:srgbClr val="FF0000"/>
              </a:solidFill>
              <a:latin typeface="Syne" pitchFamily="34" charset="0"/>
              <a:ea typeface="Syne" pitchFamily="34" charset="-122"/>
              <a:cs typeface="Syne" pitchFamily="34" charset="-120"/>
            </a:endParaRPr>
          </a:p>
        </p:txBody>
      </p:sp>
      <p:sp>
        <p:nvSpPr>
          <p:cNvPr id="15" name="Text 10"/>
          <p:cNvSpPr/>
          <p:nvPr/>
        </p:nvSpPr>
        <p:spPr>
          <a:xfrm>
            <a:off x="5323523" y="3490397"/>
            <a:ext cx="3395305" cy="103917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045"/>
              </a:lnSpc>
              <a:buNone/>
            </a:pPr>
            <a:r>
              <a:rPr lang="en-US" sz="1400" dirty="0">
                <a:solidFill>
                  <a:schemeClr val="tx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Limited geographic reach in some regions, potential for operational challenges in managing complex projects, and reliance on a skilled workforce.</a:t>
            </a:r>
            <a:endParaRPr lang="en-US" sz="1400" dirty="0">
              <a:solidFill>
                <a:schemeClr val="tx1"/>
              </a:solidFill>
              <a:latin typeface="Syne" pitchFamily="34" charset="0"/>
              <a:ea typeface="Syne" pitchFamily="34" charset="-122"/>
              <a:cs typeface="Syne" pitchFamily="34" charset="-120"/>
            </a:endParaRPr>
          </a:p>
        </p:txBody>
      </p:sp>
      <p:sp>
        <p:nvSpPr>
          <p:cNvPr id="18" name="Text 13"/>
          <p:cNvSpPr/>
          <p:nvPr/>
        </p:nvSpPr>
        <p:spPr>
          <a:xfrm>
            <a:off x="1096248" y="5137904"/>
            <a:ext cx="2203609" cy="25360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1995"/>
              </a:lnSpc>
              <a:buNone/>
            </a:pPr>
            <a:r>
              <a:rPr lang="en-US" sz="1600" b="1" dirty="0">
                <a:solidFill>
                  <a:srgbClr val="FF0000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Opportunities</a:t>
            </a:r>
            <a:endParaRPr lang="en-US" sz="1600" b="1" dirty="0">
              <a:solidFill>
                <a:srgbClr val="FF0000"/>
              </a:solidFill>
              <a:latin typeface="Syne" pitchFamily="34" charset="0"/>
              <a:ea typeface="Syne" pitchFamily="34" charset="-122"/>
              <a:cs typeface="Syne" pitchFamily="34" charset="-120"/>
            </a:endParaRPr>
          </a:p>
        </p:txBody>
      </p:sp>
      <p:sp>
        <p:nvSpPr>
          <p:cNvPr id="19" name="Text 14"/>
          <p:cNvSpPr/>
          <p:nvPr/>
        </p:nvSpPr>
        <p:spPr>
          <a:xfrm>
            <a:off x="1096248" y="5792430"/>
            <a:ext cx="3395305" cy="103917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045"/>
              </a:lnSpc>
              <a:buNone/>
            </a:pPr>
            <a:r>
              <a:rPr lang="en-US" sz="1400" dirty="0">
                <a:solidFill>
                  <a:schemeClr val="tx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Expanding into new geographic markets, offering specialized services like smart home integration, and leveraging data analytics to personalize customer experiences.</a:t>
            </a:r>
            <a:endParaRPr lang="en-US" sz="1400" dirty="0">
              <a:solidFill>
                <a:schemeClr val="tx1"/>
              </a:solidFill>
              <a:latin typeface="Syne" pitchFamily="34" charset="0"/>
              <a:ea typeface="Syne" pitchFamily="34" charset="-122"/>
              <a:cs typeface="Syne" pitchFamily="34" charset="-120"/>
            </a:endParaRPr>
          </a:p>
        </p:txBody>
      </p:sp>
      <p:sp>
        <p:nvSpPr>
          <p:cNvPr id="22" name="Text 17"/>
          <p:cNvSpPr/>
          <p:nvPr/>
        </p:nvSpPr>
        <p:spPr>
          <a:xfrm>
            <a:off x="5018088" y="5235059"/>
            <a:ext cx="2029182" cy="25360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1995"/>
              </a:lnSpc>
              <a:buNone/>
            </a:pPr>
            <a:r>
              <a:rPr lang="en-US" sz="1600" b="1" dirty="0">
                <a:solidFill>
                  <a:srgbClr val="FF0000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Threats</a:t>
            </a:r>
            <a:endParaRPr lang="en-US" sz="1600" b="1" dirty="0">
              <a:solidFill>
                <a:srgbClr val="FF0000"/>
              </a:solidFill>
              <a:latin typeface="Syne" pitchFamily="34" charset="0"/>
              <a:ea typeface="Syne" pitchFamily="34" charset="-122"/>
              <a:cs typeface="Syne" pitchFamily="34" charset="-120"/>
            </a:endParaRPr>
          </a:p>
        </p:txBody>
      </p:sp>
      <p:sp>
        <p:nvSpPr>
          <p:cNvPr id="23" name="Text 18"/>
          <p:cNvSpPr/>
          <p:nvPr/>
        </p:nvSpPr>
        <p:spPr>
          <a:xfrm>
            <a:off x="5180013" y="5792430"/>
            <a:ext cx="3395305" cy="77938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045"/>
              </a:lnSpc>
              <a:buNone/>
            </a:pPr>
            <a:r>
              <a:rPr lang="en-US" sz="1400" dirty="0">
                <a:solidFill>
                  <a:schemeClr val="tx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Increased competition from traditional players and emerging online platforms, economic fluctuations, and potential regulatory changes.</a:t>
            </a:r>
            <a:endParaRPr lang="en-US" sz="1400" dirty="0">
              <a:solidFill>
                <a:schemeClr val="tx1"/>
              </a:solidFill>
              <a:latin typeface="Syne" pitchFamily="34" charset="0"/>
              <a:ea typeface="Syne" pitchFamily="34" charset="-122"/>
              <a:cs typeface="Syne" pitchFamily="34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1"/>
          <p:cNvSpPr/>
          <p:nvPr/>
        </p:nvSpPr>
        <p:spPr>
          <a:xfrm>
            <a:off x="2220992" y="-833"/>
            <a:ext cx="7925276" cy="108823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4285"/>
              </a:lnSpc>
              <a:buNone/>
            </a:pPr>
            <a:r>
              <a:rPr lang="en-US" sz="3425" b="1" dirty="0">
                <a:solidFill>
                  <a:schemeClr val="tx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The 3 C's Framework for Livspace</a:t>
            </a:r>
            <a:endParaRPr lang="en-US" sz="3425" b="1" dirty="0">
              <a:solidFill>
                <a:schemeClr val="tx1"/>
              </a:solidFill>
              <a:latin typeface="Syne" pitchFamily="34" charset="0"/>
              <a:ea typeface="Syne" pitchFamily="34" charset="-122"/>
              <a:cs typeface="Syne" pitchFamily="34" charset="-120"/>
            </a:endParaRPr>
          </a:p>
        </p:txBody>
      </p:sp>
      <p:sp>
        <p:nvSpPr>
          <p:cNvPr id="7" name="Text 2"/>
          <p:cNvSpPr/>
          <p:nvPr/>
        </p:nvSpPr>
        <p:spPr>
          <a:xfrm>
            <a:off x="2220595" y="1217930"/>
            <a:ext cx="9708515" cy="157289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195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Sylfaen" panose="010A0502050306030303" charset="0"/>
                <a:ea typeface="Syne" pitchFamily="34" charset="-122"/>
                <a:cs typeface="Sylfaen" panose="010A0502050306030303" charset="0"/>
              </a:rPr>
              <a:t>The 3 C's framework analyzes a business's customers, competitors, and company capabilities. Understanding the 3 C's is crucial for formulating effective strategies.</a:t>
            </a:r>
            <a:endParaRPr lang="en-US" sz="2000" dirty="0">
              <a:solidFill>
                <a:schemeClr val="tx1"/>
              </a:solidFill>
              <a:latin typeface="Sylfaen" panose="010A0502050306030303" charset="0"/>
              <a:ea typeface="Syne" pitchFamily="34" charset="-122"/>
              <a:cs typeface="Sylfaen" panose="010A0502050306030303" charset="0"/>
            </a:endParaRPr>
          </a:p>
        </p:txBody>
      </p:sp>
      <p:sp>
        <p:nvSpPr>
          <p:cNvPr id="9" name="Text 3"/>
          <p:cNvSpPr/>
          <p:nvPr/>
        </p:nvSpPr>
        <p:spPr>
          <a:xfrm>
            <a:off x="2220992" y="2519243"/>
            <a:ext cx="2176343" cy="27205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140"/>
              </a:lnSpc>
              <a:buNone/>
            </a:pPr>
            <a:r>
              <a:rPr lang="en-US" sz="2400" b="1" dirty="0">
                <a:solidFill>
                  <a:schemeClr val="tx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Customers</a:t>
            </a:r>
            <a:endParaRPr lang="en-US" sz="2400" b="1" dirty="0">
              <a:solidFill>
                <a:schemeClr val="tx1"/>
              </a:solidFill>
              <a:latin typeface="Syne" pitchFamily="34" charset="0"/>
              <a:ea typeface="Syne" pitchFamily="34" charset="-122"/>
              <a:cs typeface="Syne" pitchFamily="34" charset="-120"/>
            </a:endParaRPr>
          </a:p>
        </p:txBody>
      </p:sp>
      <p:sp>
        <p:nvSpPr>
          <p:cNvPr id="10" name="Text 4"/>
          <p:cNvSpPr/>
          <p:nvPr/>
        </p:nvSpPr>
        <p:spPr>
          <a:xfrm>
            <a:off x="2523887" y="3101459"/>
            <a:ext cx="6793706" cy="55697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195"/>
              </a:lnSpc>
              <a:buNone/>
            </a:pPr>
            <a:r>
              <a:rPr lang="en-US" sz="1400" dirty="0">
                <a:solidFill>
                  <a:schemeClr val="tx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Livspace targets homeowners, including millennials, young professionals, and families, seeking modern and stylish home designs.</a:t>
            </a:r>
            <a:endParaRPr lang="en-US" sz="1400" dirty="0">
              <a:solidFill>
                <a:schemeClr val="tx1"/>
              </a:solidFill>
              <a:latin typeface="Syne" pitchFamily="34" charset="0"/>
              <a:ea typeface="Syne" pitchFamily="34" charset="-122"/>
              <a:cs typeface="Syne" pitchFamily="34" charset="-120"/>
            </a:endParaRPr>
          </a:p>
        </p:txBody>
      </p:sp>
      <p:sp>
        <p:nvSpPr>
          <p:cNvPr id="12" name="Text 5"/>
          <p:cNvSpPr/>
          <p:nvPr/>
        </p:nvSpPr>
        <p:spPr>
          <a:xfrm>
            <a:off x="2220992" y="3967917"/>
            <a:ext cx="2193608" cy="27205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140"/>
              </a:lnSpc>
              <a:buNone/>
            </a:pPr>
            <a:r>
              <a:rPr lang="en-US" sz="2400" b="1" dirty="0">
                <a:solidFill>
                  <a:schemeClr val="tx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Competitors</a:t>
            </a:r>
            <a:endParaRPr lang="en-US" sz="2400" b="1" dirty="0">
              <a:solidFill>
                <a:schemeClr val="tx1"/>
              </a:solidFill>
              <a:latin typeface="Syne" pitchFamily="34" charset="0"/>
              <a:ea typeface="Syne" pitchFamily="34" charset="-122"/>
              <a:cs typeface="Syne" pitchFamily="34" charset="-120"/>
            </a:endParaRPr>
          </a:p>
        </p:txBody>
      </p:sp>
      <p:sp>
        <p:nvSpPr>
          <p:cNvPr id="13" name="Text 6"/>
          <p:cNvSpPr/>
          <p:nvPr/>
        </p:nvSpPr>
        <p:spPr>
          <a:xfrm>
            <a:off x="2523887" y="4549497"/>
            <a:ext cx="6793706" cy="55697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195"/>
              </a:lnSpc>
              <a:buNone/>
            </a:pPr>
            <a:r>
              <a:rPr lang="en-US" sz="1600" dirty="0">
                <a:solidFill>
                  <a:schemeClr val="tx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Livspace faces competition from traditional interior design firms, local contractors, and other online platforms.</a:t>
            </a:r>
            <a:endParaRPr lang="en-US" sz="1600" dirty="0">
              <a:solidFill>
                <a:schemeClr val="tx1"/>
              </a:solidFill>
              <a:latin typeface="Syne" pitchFamily="34" charset="0"/>
              <a:ea typeface="Syne" pitchFamily="34" charset="-122"/>
              <a:cs typeface="Syne" pitchFamily="34" charset="-120"/>
            </a:endParaRPr>
          </a:p>
        </p:txBody>
      </p:sp>
      <p:sp>
        <p:nvSpPr>
          <p:cNvPr id="15" name="Text 7"/>
          <p:cNvSpPr/>
          <p:nvPr/>
        </p:nvSpPr>
        <p:spPr>
          <a:xfrm>
            <a:off x="2220992" y="5502950"/>
            <a:ext cx="3882747" cy="27205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140"/>
              </a:lnSpc>
              <a:buNone/>
            </a:pPr>
            <a:r>
              <a:rPr lang="en-US" sz="2400" b="1" dirty="0">
                <a:solidFill>
                  <a:schemeClr val="tx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Company Capabilities</a:t>
            </a:r>
            <a:endParaRPr lang="en-US" sz="2400" b="1" dirty="0">
              <a:solidFill>
                <a:schemeClr val="tx1"/>
              </a:solidFill>
              <a:latin typeface="Syne" pitchFamily="34" charset="0"/>
              <a:ea typeface="Syne" pitchFamily="34" charset="-122"/>
              <a:cs typeface="Syne" pitchFamily="34" charset="-120"/>
            </a:endParaRPr>
          </a:p>
        </p:txBody>
      </p:sp>
      <p:sp>
        <p:nvSpPr>
          <p:cNvPr id="16" name="Text 8"/>
          <p:cNvSpPr/>
          <p:nvPr/>
        </p:nvSpPr>
        <p:spPr>
          <a:xfrm>
            <a:off x="2523252" y="6412825"/>
            <a:ext cx="6793706" cy="55697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195"/>
              </a:lnSpc>
              <a:buNone/>
            </a:pPr>
            <a:r>
              <a:rPr lang="en-US" dirty="0">
                <a:solidFill>
                  <a:schemeClr val="tx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Livspace possesses a technology-driven platform, a skilled workforce, and a strong brand reputation.</a:t>
            </a:r>
            <a:endParaRPr lang="en-US" dirty="0">
              <a:solidFill>
                <a:schemeClr val="tx1"/>
              </a:solidFill>
              <a:latin typeface="Syne" pitchFamily="34" charset="0"/>
              <a:ea typeface="Syne" pitchFamily="34" charset="-122"/>
              <a:cs typeface="Syne" pitchFamily="34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/>
          <p:cNvSpPr/>
          <p:nvPr/>
        </p:nvSpPr>
        <p:spPr>
          <a:xfrm>
            <a:off x="2169795" y="1808480"/>
            <a:ext cx="5670550" cy="159321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580"/>
              </a:lnSpc>
              <a:buNone/>
            </a:pPr>
            <a:r>
              <a:rPr lang="en-US" sz="4800" b="1" dirty="0">
                <a:solidFill>
                  <a:schemeClr val="tx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Thank You</a:t>
            </a:r>
            <a:endParaRPr lang="en-US" sz="4800" b="1" dirty="0">
              <a:solidFill>
                <a:schemeClr val="tx1"/>
              </a:solidFill>
              <a:latin typeface="Syne" pitchFamily="34" charset="0"/>
              <a:ea typeface="Syne" pitchFamily="34" charset="-122"/>
              <a:cs typeface="Syne" pitchFamily="34" charset="-120"/>
            </a:endParaRPr>
          </a:p>
        </p:txBody>
      </p:sp>
      <p:sp>
        <p:nvSpPr>
          <p:cNvPr id="6" name="Text 2"/>
          <p:cNvSpPr/>
          <p:nvPr/>
        </p:nvSpPr>
        <p:spPr>
          <a:xfrm>
            <a:off x="2708910" y="3075940"/>
            <a:ext cx="10523855" cy="325374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indent="0" algn="r">
              <a:lnSpc>
                <a:spcPts val="2860"/>
              </a:lnSpc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Thank you for your attention. I hope this presentation has provided</a:t>
            </a:r>
            <a:endParaRPr lang="en-US" i="1" dirty="0">
              <a:solidFill>
                <a:schemeClr val="tx1"/>
              </a:solidFill>
              <a:latin typeface="Syne" pitchFamily="34" charset="0"/>
              <a:ea typeface="Syne" pitchFamily="34" charset="-122"/>
              <a:cs typeface="Syne" pitchFamily="34" charset="-120"/>
            </a:endParaRPr>
          </a:p>
          <a:p>
            <a:pPr indent="0" algn="r">
              <a:lnSpc>
                <a:spcPts val="2860"/>
              </a:lnSpc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 insights into applying strategic frameworks to analyze Livspace.</a:t>
            </a:r>
            <a:endParaRPr lang="en-US" i="1" dirty="0">
              <a:solidFill>
                <a:schemeClr val="tx1"/>
              </a:solidFill>
              <a:latin typeface="Syne" pitchFamily="34" charset="0"/>
              <a:ea typeface="Syne" pitchFamily="34" charset="-122"/>
              <a:cs typeface="Syne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5747</Words>
  <Application>WPS Presentation</Application>
  <PresentationFormat>On-screen Show (16:9)</PresentationFormat>
  <Paragraphs>127</Paragraphs>
  <Slides>9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SimSun</vt:lpstr>
      <vt:lpstr>Wingdings</vt:lpstr>
      <vt:lpstr>Syne</vt:lpstr>
      <vt:lpstr>Segoe Print</vt:lpstr>
      <vt:lpstr>Syne</vt:lpstr>
      <vt:lpstr>Syne</vt:lpstr>
      <vt:lpstr>Calibri</vt:lpstr>
      <vt:lpstr>Microsoft YaHei</vt:lpstr>
      <vt:lpstr>Arial Unicode MS</vt:lpstr>
      <vt:lpstr>MingLiU-ExtB</vt:lpstr>
      <vt:lpstr>Yu Gothic</vt:lpstr>
      <vt:lpstr>Sylfaen</vt:lpstr>
      <vt:lpstr>Communications and Dialogues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mukil</cp:lastModifiedBy>
  <cp:revision>5</cp:revision>
  <dcterms:created xsi:type="dcterms:W3CDTF">2024-08-04T08:58:00Z</dcterms:created>
  <dcterms:modified xsi:type="dcterms:W3CDTF">2024-08-05T08:00:26Z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673A0B9A9D6843518D0E405FBF52DCA9_12</vt:lpwstr>
  </property>
  <property fmtid="{D5CDD505-2E9C-101B-9397-08002B2CF9AE}" pid="3" name="KSOProductBuildVer">
    <vt:lpwstr>1033-12.2.0.13472</vt:lpwstr>
  </property>
</Properties>
</file>