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88" r:id="rId3"/>
    <p:sldId id="318" r:id="rId4"/>
    <p:sldId id="320" r:id="rId5"/>
    <p:sldId id="322" r:id="rId6"/>
    <p:sldId id="289" r:id="rId7"/>
    <p:sldId id="290" r:id="rId8"/>
    <p:sldId id="291" r:id="rId9"/>
    <p:sldId id="292" r:id="rId10"/>
    <p:sldId id="324" r:id="rId11"/>
    <p:sldId id="293" r:id="rId12"/>
    <p:sldId id="294" r:id="rId13"/>
    <p:sldId id="295" r:id="rId14"/>
    <p:sldId id="298" r:id="rId15"/>
    <p:sldId id="299" r:id="rId16"/>
    <p:sldId id="300" r:id="rId17"/>
    <p:sldId id="301" r:id="rId18"/>
    <p:sldId id="302" r:id="rId19"/>
    <p:sldId id="303" r:id="rId20"/>
    <p:sldId id="304" r:id="rId21"/>
    <p:sldId id="305" r:id="rId22"/>
    <p:sldId id="306" r:id="rId23"/>
    <p:sldId id="307" r:id="rId24"/>
    <p:sldId id="325" r:id="rId25"/>
    <p:sldId id="308" r:id="rId26"/>
    <p:sldId id="309" r:id="rId27"/>
    <p:sldId id="311" r:id="rId28"/>
    <p:sldId id="326" r:id="rId29"/>
    <p:sldId id="312" r:id="rId30"/>
    <p:sldId id="313" r:id="rId31"/>
    <p:sldId id="314" r:id="rId32"/>
    <p:sldId id="315" r:id="rId33"/>
  </p:sldIdLst>
  <p:sldSz cx="9144000" cy="5143500" type="screen16x9"/>
  <p:notesSz cx="6858000" cy="9144000"/>
  <p:embeddedFontLs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4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18b0b87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18b0b87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39ae77bba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39ae77bba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39ae77bba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39ae77bba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39ae77bb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39ae77bb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39ae77bba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39ae77bba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39ae77bba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39ae77bb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39ae77bba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39ae77bba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39ae77bba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39ae77bba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39ae77bba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39ae77bba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39ae77bba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39ae77bba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39ae77bba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39ae77bba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dae35226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5dae3522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39ae77bba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39ae77bba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39ae77bba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39ae77bba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39ae77bba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39ae77bba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39ae77bba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39ae77bba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39ae77bba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39ae77bba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39ae77bba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39ae77bba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dae35226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dae3522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dae35226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dae35226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dae35226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dae35226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dae35226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dae35226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5dae35226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5dae35226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dae35226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5dae35226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dae35226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dae35226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39ae77bb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39ae77bb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keras.io/api/optimizers/adagrad/"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keras.io/api/optimizers/adagrad/"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keras.io/api/optimizers/rmspro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keras.io/api/optimizers/ada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57050" y="176750"/>
            <a:ext cx="7629900" cy="81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dirty="0"/>
              <a:t>20CSC71-DEEP LEARNING</a:t>
            </a:r>
            <a:endParaRPr sz="3900" dirty="0"/>
          </a:p>
        </p:txBody>
      </p:sp>
      <p:sp>
        <p:nvSpPr>
          <p:cNvPr id="55" name="Google Shape;55;p13"/>
          <p:cNvSpPr txBox="1">
            <a:spLocks noGrp="1"/>
          </p:cNvSpPr>
          <p:nvPr>
            <p:ph type="subTitle" idx="1"/>
          </p:nvPr>
        </p:nvSpPr>
        <p:spPr>
          <a:xfrm>
            <a:off x="636900" y="1605700"/>
            <a:ext cx="7629900" cy="1248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2980" b="1" dirty="0" smtClean="0"/>
              <a:t>UNIT-2 </a:t>
            </a:r>
            <a:endParaRPr sz="2980" b="1" dirty="0"/>
          </a:p>
          <a:p>
            <a:pPr marL="0" lvl="0" indent="0">
              <a:spcAft>
                <a:spcPts val="1200"/>
              </a:spcAft>
            </a:pPr>
            <a:r>
              <a:rPr lang="en-IN" sz="3200" b="1" dirty="0"/>
              <a:t>Momentum-Based Optimization</a:t>
            </a:r>
          </a:p>
        </p:txBody>
      </p:sp>
      <p:sp>
        <p:nvSpPr>
          <p:cNvPr id="56" name="Google Shape;56;p13"/>
          <p:cNvSpPr txBox="1"/>
          <p:nvPr/>
        </p:nvSpPr>
        <p:spPr>
          <a:xfrm>
            <a:off x="5551875" y="3895250"/>
            <a:ext cx="3283500" cy="96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b="1" dirty="0" smtClean="0"/>
              <a:t>S.MOHANA SARANYA </a:t>
            </a:r>
            <a:endParaRPr sz="2200" b="1" dirty="0"/>
          </a:p>
          <a:p>
            <a:pPr marL="0" lvl="0" indent="0" algn="r" rtl="0">
              <a:spcBef>
                <a:spcPts val="0"/>
              </a:spcBef>
              <a:spcAft>
                <a:spcPts val="0"/>
              </a:spcAft>
              <a:buNone/>
            </a:pPr>
            <a:r>
              <a:rPr lang="en" sz="2200" b="1" dirty="0"/>
              <a:t>AP/CSE</a:t>
            </a:r>
            <a:endParaRPr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Picture 3"/>
          <p:cNvPicPr>
            <a:picLocks noChangeAspect="1"/>
          </p:cNvPicPr>
          <p:nvPr/>
        </p:nvPicPr>
        <p:blipFill>
          <a:blip r:embed="rId2"/>
          <a:stretch>
            <a:fillRect/>
          </a:stretch>
        </p:blipFill>
        <p:spPr>
          <a:xfrm>
            <a:off x="1001486" y="775917"/>
            <a:ext cx="7097485" cy="3792957"/>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2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3" name="Google Shape;29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4" name="Google Shape;294;p50"/>
          <p:cNvPicPr preferRelativeResize="0"/>
          <p:nvPr/>
        </p:nvPicPr>
        <p:blipFill>
          <a:blip r:embed="rId3">
            <a:alphaModFix/>
          </a:blip>
          <a:stretch>
            <a:fillRect/>
          </a:stretch>
        </p:blipFill>
        <p:spPr>
          <a:xfrm>
            <a:off x="261938" y="0"/>
            <a:ext cx="8620126"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Nesterov Accelerated Gradient (NAG)</a:t>
            </a:r>
            <a:endParaRPr/>
          </a:p>
        </p:txBody>
      </p:sp>
      <p:sp>
        <p:nvSpPr>
          <p:cNvPr id="300" name="Google Shape;30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computes the gradient on the error surface at θ + V</a:t>
            </a:r>
            <a:r>
              <a:rPr lang="en" baseline="-25000"/>
              <a:t>i − 1</a:t>
            </a:r>
            <a:r>
              <a:rPr lang="en"/>
              <a:t> during the velocity update instead of at θ.</a:t>
            </a:r>
            <a:endParaRPr/>
          </a:p>
          <a:p>
            <a:pPr marL="457200" lvl="0" indent="-342900" algn="l" rtl="0">
              <a:lnSpc>
                <a:spcPct val="150000"/>
              </a:lnSpc>
              <a:spcBef>
                <a:spcPts val="1000"/>
              </a:spcBef>
              <a:spcAft>
                <a:spcPts val="0"/>
              </a:spcAft>
              <a:buSzPts val="1800"/>
              <a:buChar char="●"/>
            </a:pPr>
            <a:r>
              <a:rPr lang="en"/>
              <a:t>allow Nesterov momentum to change its velocity in a more responsive way</a:t>
            </a:r>
            <a:endParaRPr/>
          </a:p>
          <a:p>
            <a:pPr marL="0" lvl="0" indent="0" algn="l" rtl="0">
              <a:spcBef>
                <a:spcPts val="10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View of Second-Order Methods</a:t>
            </a:r>
            <a:endParaRPr/>
          </a:p>
        </p:txBody>
      </p:sp>
      <p:sp>
        <p:nvSpPr>
          <p:cNvPr id="306" name="Google Shape;30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en"/>
              <a:t>Second-order methods, also known as N</a:t>
            </a:r>
            <a:r>
              <a:rPr lang="en" b="1"/>
              <a:t>ewton's methods or Hessian-based methods</a:t>
            </a:r>
            <a:r>
              <a:rPr lang="en"/>
              <a:t>, are optimization techniques used to find the minimum or maximum of a function</a:t>
            </a:r>
            <a:endParaRPr/>
          </a:p>
          <a:p>
            <a:pPr marL="457200" marR="0" lvl="0" indent="-342900" algn="just" rtl="0">
              <a:lnSpc>
                <a:spcPct val="115000"/>
              </a:lnSpc>
              <a:spcBef>
                <a:spcPts val="1000"/>
              </a:spcBef>
              <a:spcAft>
                <a:spcPts val="0"/>
              </a:spcAft>
              <a:buSzPts val="1800"/>
              <a:buChar char="●"/>
            </a:pPr>
            <a:r>
              <a:rPr lang="en"/>
              <a:t>first-order methods (e.g., gradient descent), which only use the first derivative (gradient) of the function, second-order methods also consider the second derivative (Hessian matrix) to guide the optimization process.</a:t>
            </a:r>
            <a:endParaRPr sz="1200">
              <a:solidFill>
                <a:srgbClr val="374151"/>
              </a:solidFill>
              <a:highlight>
                <a:srgbClr val="F7F7F8"/>
              </a:highlight>
              <a:latin typeface="Roboto"/>
              <a:ea typeface="Roboto"/>
              <a:cs typeface="Roboto"/>
              <a:sym typeface="Roboto"/>
            </a:endParaRPr>
          </a:p>
          <a:p>
            <a:pPr marL="0" lvl="0" indent="0" algn="l" rtl="0">
              <a:spcBef>
                <a:spcPts val="1000"/>
              </a:spcBef>
              <a:spcAft>
                <a:spcPts val="120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Conjugate gradient descent</a:t>
            </a:r>
            <a:endParaRPr/>
          </a:p>
        </p:txBody>
      </p:sp>
      <p:sp>
        <p:nvSpPr>
          <p:cNvPr id="325" name="Google Shape;325;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en"/>
              <a:t>attempt to improve on a naive method of steepest descent</a:t>
            </a:r>
            <a:endParaRPr/>
          </a:p>
          <a:p>
            <a:pPr marL="457200" marR="0" lvl="0" indent="-342900" algn="just" rtl="0">
              <a:lnSpc>
                <a:spcPct val="115000"/>
              </a:lnSpc>
              <a:spcBef>
                <a:spcPts val="1000"/>
              </a:spcBef>
              <a:spcAft>
                <a:spcPts val="0"/>
              </a:spcAft>
              <a:buSzPts val="1800"/>
              <a:buChar char="●"/>
            </a:pPr>
            <a:r>
              <a:rPr lang="en"/>
              <a:t>The key idea steepest descent  is to move in the direction opposite to the gradient to descend towards the minimum of the function. </a:t>
            </a:r>
            <a:endParaRPr/>
          </a:p>
          <a:p>
            <a:pPr marL="457200" marR="0" lvl="0" indent="-342900" algn="just" rtl="0">
              <a:lnSpc>
                <a:spcPct val="115000"/>
              </a:lnSpc>
              <a:spcBef>
                <a:spcPts val="1000"/>
              </a:spcBef>
              <a:spcAft>
                <a:spcPts val="0"/>
              </a:spcAft>
              <a:buSzPts val="1800"/>
              <a:buChar char="●"/>
            </a:pPr>
            <a:r>
              <a:rPr lang="en"/>
              <a:t>We jump to the minimum and then recompute the gradient to determine the direction of the search.</a:t>
            </a:r>
            <a:endParaRPr/>
          </a:p>
          <a:p>
            <a:pPr marL="457200" marR="0" lvl="0" indent="-342900" algn="just" rtl="0">
              <a:lnSpc>
                <a:spcPct val="115000"/>
              </a:lnSpc>
              <a:spcBef>
                <a:spcPts val="1000"/>
              </a:spcBef>
              <a:spcAft>
                <a:spcPts val="0"/>
              </a:spcAft>
              <a:buSzPts val="1800"/>
              <a:buChar char="●"/>
            </a:pPr>
            <a:r>
              <a:rPr lang="en"/>
              <a:t>It turns out that this method ends up zigzagging a significant amount, because each time we move in the direction of steepest descent, we undo a little bit of progress in another direction</a:t>
            </a:r>
            <a:endParaRPr sz="1200">
              <a:solidFill>
                <a:srgbClr val="374151"/>
              </a:solidFill>
              <a:highlight>
                <a:srgbClr val="F7F7F8"/>
              </a:highlight>
              <a:latin typeface="Roboto"/>
              <a:ea typeface="Roboto"/>
              <a:cs typeface="Roboto"/>
              <a:sym typeface="Roboto"/>
            </a:endParaRPr>
          </a:p>
          <a:p>
            <a:pPr marL="0" lvl="0" indent="0" algn="l" rtl="0">
              <a:spcBef>
                <a:spcPts val="10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1" name="Google Shape;33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2" name="Google Shape;332;p56"/>
          <p:cNvPicPr preferRelativeResize="0"/>
          <p:nvPr/>
        </p:nvPicPr>
        <p:blipFill>
          <a:blip r:embed="rId3">
            <a:alphaModFix/>
          </a:blip>
          <a:stretch>
            <a:fillRect/>
          </a:stretch>
        </p:blipFill>
        <p:spPr>
          <a:xfrm>
            <a:off x="1578550" y="698575"/>
            <a:ext cx="4375025" cy="2737699"/>
          </a:xfrm>
          <a:prstGeom prst="rect">
            <a:avLst/>
          </a:prstGeom>
          <a:noFill/>
          <a:ln>
            <a:noFill/>
          </a:ln>
        </p:spPr>
      </p:pic>
      <p:sp>
        <p:nvSpPr>
          <p:cNvPr id="333" name="Google Shape;333;p56"/>
          <p:cNvSpPr txBox="1"/>
          <p:nvPr/>
        </p:nvSpPr>
        <p:spPr>
          <a:xfrm>
            <a:off x="3030225" y="3755025"/>
            <a:ext cx="4125318"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The method of steepest descent often zigzags; conjugate descent attempts to</a:t>
            </a:r>
            <a:endParaRPr dirty="0"/>
          </a:p>
          <a:p>
            <a:pPr marL="0" lvl="0" indent="0" algn="l" rtl="0">
              <a:spcBef>
                <a:spcPts val="0"/>
              </a:spcBef>
              <a:spcAft>
                <a:spcPts val="0"/>
              </a:spcAft>
              <a:buNone/>
            </a:pPr>
            <a:r>
              <a:rPr lang="en" dirty="0"/>
              <a:t>remedy this issue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en"/>
              <a:t>conjugate direction relative to the previous choice instead of the direction of steepest descent. </a:t>
            </a:r>
            <a:endParaRPr/>
          </a:p>
          <a:p>
            <a:pPr marL="457200" marR="0" lvl="0" indent="-342900" algn="just" rtl="0">
              <a:lnSpc>
                <a:spcPct val="115000"/>
              </a:lnSpc>
              <a:spcBef>
                <a:spcPts val="1000"/>
              </a:spcBef>
              <a:spcAft>
                <a:spcPts val="0"/>
              </a:spcAft>
              <a:buSzPts val="1800"/>
              <a:buChar char="●"/>
            </a:pPr>
            <a:r>
              <a:rPr lang="en"/>
              <a:t>The conjugate direction is chosen by using an indirect approximation of the Hessian to linearly combine the gradient and our previous direction. </a:t>
            </a:r>
            <a:endParaRPr/>
          </a:p>
          <a:p>
            <a:pPr marL="457200" marR="0" lvl="0" indent="-342900" algn="just" rtl="0">
              <a:lnSpc>
                <a:spcPct val="115000"/>
              </a:lnSpc>
              <a:spcBef>
                <a:spcPts val="1000"/>
              </a:spcBef>
              <a:spcAft>
                <a:spcPts val="0"/>
              </a:spcAft>
              <a:buSzPts val="1800"/>
              <a:buChar char="●"/>
            </a:pPr>
            <a:r>
              <a:rPr lang="en"/>
              <a:t>With a slight modification, this method generalizes to the nonconvex error surfaces we find in deep networks</a:t>
            </a:r>
            <a:endParaRPr/>
          </a:p>
          <a:p>
            <a:pPr marL="0" lvl="0" indent="0" algn="l" rtl="0">
              <a:spcBef>
                <a:spcPts val="10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4" name="Google Shape;34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5" name="Google Shape;345;p58"/>
          <p:cNvPicPr preferRelativeResize="0"/>
          <p:nvPr/>
        </p:nvPicPr>
        <p:blipFill>
          <a:blip r:embed="rId3">
            <a:alphaModFix/>
          </a:blip>
          <a:stretch>
            <a:fillRect/>
          </a:stretch>
        </p:blipFill>
        <p:spPr>
          <a:xfrm>
            <a:off x="1962150" y="1210488"/>
            <a:ext cx="5219700" cy="301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Broyden–Fletcher–Goldfarb–Shanno (BFGS) algorithm</a:t>
            </a:r>
            <a:endParaRPr/>
          </a:p>
          <a:p>
            <a:pPr marL="0" lvl="0" indent="0" algn="l" rtl="0">
              <a:spcBef>
                <a:spcPts val="0"/>
              </a:spcBef>
              <a:spcAft>
                <a:spcPts val="0"/>
              </a:spcAft>
              <a:buNone/>
            </a:pPr>
            <a:endParaRPr/>
          </a:p>
        </p:txBody>
      </p:sp>
      <p:sp>
        <p:nvSpPr>
          <p:cNvPr id="351" name="Google Shape;35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just" rtl="0">
              <a:lnSpc>
                <a:spcPct val="115000"/>
              </a:lnSpc>
              <a:spcBef>
                <a:spcPts val="0"/>
              </a:spcBef>
              <a:spcAft>
                <a:spcPts val="0"/>
              </a:spcAft>
              <a:buSzPts val="1800"/>
              <a:buChar char="●"/>
            </a:pPr>
            <a:r>
              <a:rPr lang="en"/>
              <a:t>attempts to compute the inverse of the Hessian matrix iteratively and use the inverse Hessian to more effectively optimize the parameter vector</a:t>
            </a:r>
            <a:endParaRPr/>
          </a:p>
          <a:p>
            <a:pPr marL="457200" marR="0" lvl="0" indent="-342900" algn="just" rtl="0">
              <a:lnSpc>
                <a:spcPct val="115000"/>
              </a:lnSpc>
              <a:spcBef>
                <a:spcPts val="1000"/>
              </a:spcBef>
              <a:spcAft>
                <a:spcPts val="0"/>
              </a:spcAft>
              <a:buSzPts val="1800"/>
              <a:buChar char="●"/>
            </a:pPr>
            <a:r>
              <a:rPr lang="en"/>
              <a:t>BFGS has a significant memory footprint, but recent work has produced a more memory-efficient version known as L-BFGS</a:t>
            </a:r>
            <a:endParaRPr/>
          </a:p>
          <a:p>
            <a:pPr marL="0" lvl="0" indent="0" algn="l" rtl="0">
              <a:spcBef>
                <a:spcPts val="1000"/>
              </a:spcBef>
              <a:spcAft>
                <a:spcPts val="0"/>
              </a:spcAft>
              <a:buNone/>
            </a:pPr>
            <a:endParaRPr/>
          </a:p>
          <a:p>
            <a:pPr marL="0" lvl="0" indent="0" algn="l" rtl="0">
              <a:spcBef>
                <a:spcPts val="1200"/>
              </a:spcBef>
              <a:spcAft>
                <a:spcPts val="1200"/>
              </a:spcAft>
              <a:buNone/>
            </a:pPr>
            <a:r>
              <a:rPr lang="en"/>
              <a:t>TensorFlow does not currently support either conjugate gradient descent or L-BFGS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 Rate Adaptation</a:t>
            </a:r>
            <a:endParaRPr/>
          </a:p>
        </p:txBody>
      </p:sp>
      <p:sp>
        <p:nvSpPr>
          <p:cNvPr id="357" name="Google Shape;357;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4327" algn="just" rtl="0">
              <a:lnSpc>
                <a:spcPct val="200000"/>
              </a:lnSpc>
              <a:spcBef>
                <a:spcPts val="0"/>
              </a:spcBef>
              <a:spcAft>
                <a:spcPts val="0"/>
              </a:spcAft>
              <a:buSzPct val="100000"/>
              <a:buChar char="●"/>
            </a:pPr>
            <a:r>
              <a:rPr lang="en"/>
              <a:t>another major challenge for training deep networks is </a:t>
            </a:r>
            <a:r>
              <a:rPr lang="en" b="1"/>
              <a:t>appropriately selecting the learning rate</a:t>
            </a:r>
            <a:endParaRPr b="1"/>
          </a:p>
          <a:p>
            <a:pPr marL="457200" lvl="0" indent="-334327" algn="just" rtl="0">
              <a:lnSpc>
                <a:spcPct val="200000"/>
              </a:lnSpc>
              <a:spcBef>
                <a:spcPts val="1000"/>
              </a:spcBef>
              <a:spcAft>
                <a:spcPts val="0"/>
              </a:spcAft>
              <a:buSzPct val="100000"/>
              <a:buChar char="●"/>
            </a:pPr>
            <a:r>
              <a:rPr lang="en"/>
              <a:t>A learning rate that is too small doesn’t learn quickly enough, but a learning rate that is too large may have difficulty converging as we approach a local minimum or region that is ill-conditioned</a:t>
            </a:r>
            <a:endParaRPr b="1"/>
          </a:p>
          <a:p>
            <a:pPr marL="0" lvl="0" indent="0" algn="l" rtl="0">
              <a:spcBef>
                <a:spcPts val="1000"/>
              </a:spcBef>
              <a:spcAft>
                <a:spcPts val="0"/>
              </a:spcAft>
              <a:buClr>
                <a:schemeClr val="dk1"/>
              </a:buClr>
              <a:buSzPct val="61111"/>
              <a:buFont typeface="Arial"/>
              <a:buNone/>
            </a:pPr>
            <a:endParaRPr b="1"/>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0" name="Google Shape;26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1" name="Google Shape;261;p45"/>
          <p:cNvPicPr preferRelativeResize="0"/>
          <p:nvPr/>
        </p:nvPicPr>
        <p:blipFill>
          <a:blip r:embed="rId3">
            <a:alphaModFix/>
          </a:blip>
          <a:stretch>
            <a:fillRect/>
          </a:stretch>
        </p:blipFill>
        <p:spPr>
          <a:xfrm>
            <a:off x="1233488" y="595313"/>
            <a:ext cx="6677025" cy="3952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0" algn="just" rtl="0">
              <a:lnSpc>
                <a:spcPct val="200000"/>
              </a:lnSpc>
              <a:spcBef>
                <a:spcPts val="0"/>
              </a:spcBef>
              <a:spcAft>
                <a:spcPts val="0"/>
              </a:spcAft>
              <a:buNone/>
            </a:pPr>
            <a:r>
              <a:rPr lang="en"/>
              <a:t>Three of the most popular adaptive learning rate algorithms</a:t>
            </a:r>
            <a:endParaRPr/>
          </a:p>
          <a:p>
            <a:pPr marL="457200" marR="0" lvl="0" indent="-342900" algn="just" rtl="0">
              <a:lnSpc>
                <a:spcPct val="150000"/>
              </a:lnSpc>
              <a:spcBef>
                <a:spcPts val="1000"/>
              </a:spcBef>
              <a:spcAft>
                <a:spcPts val="0"/>
              </a:spcAft>
              <a:buSzPts val="1800"/>
              <a:buChar char="●"/>
            </a:pPr>
            <a:r>
              <a:rPr lang="en"/>
              <a:t>AdaGrad</a:t>
            </a:r>
            <a:endParaRPr/>
          </a:p>
          <a:p>
            <a:pPr marL="457200" marR="0" lvl="0" indent="-342900" algn="just" rtl="0">
              <a:lnSpc>
                <a:spcPct val="150000"/>
              </a:lnSpc>
              <a:spcBef>
                <a:spcPts val="1000"/>
              </a:spcBef>
              <a:spcAft>
                <a:spcPts val="0"/>
              </a:spcAft>
              <a:buSzPts val="1800"/>
              <a:buChar char="●"/>
            </a:pPr>
            <a:r>
              <a:rPr lang="en"/>
              <a:t> RMSProp</a:t>
            </a:r>
            <a:endParaRPr/>
          </a:p>
          <a:p>
            <a:pPr marL="457200" marR="0" lvl="0" indent="-342900" algn="just" rtl="0">
              <a:lnSpc>
                <a:spcPct val="150000"/>
              </a:lnSpc>
              <a:spcBef>
                <a:spcPts val="1000"/>
              </a:spcBef>
              <a:spcAft>
                <a:spcPts val="0"/>
              </a:spcAft>
              <a:buSzPts val="1800"/>
              <a:buChar char="●"/>
            </a:pPr>
            <a:r>
              <a:rPr lang="en"/>
              <a:t>  Adam</a:t>
            </a:r>
            <a:endParaRPr/>
          </a:p>
          <a:p>
            <a:pPr marL="0" lvl="0" indent="0" algn="l" rtl="0">
              <a:spcBef>
                <a:spcPts val="10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body" idx="1"/>
          </p:nvPr>
        </p:nvSpPr>
        <p:spPr>
          <a:xfrm>
            <a:off x="268050" y="568125"/>
            <a:ext cx="8520600" cy="4009500"/>
          </a:xfrm>
          <a:prstGeom prst="rect">
            <a:avLst/>
          </a:prstGeom>
        </p:spPr>
        <p:txBody>
          <a:bodyPr spcFirstLastPara="1" wrap="square" lIns="91425" tIns="91425" rIns="91425" bIns="91425" anchor="t" anchorCtr="0">
            <a:normAutofit fontScale="92500" lnSpcReduction="10000"/>
          </a:bodyPr>
          <a:lstStyle/>
          <a:p>
            <a:pPr marL="0" marR="0" lvl="0" indent="0" algn="just" rtl="0">
              <a:lnSpc>
                <a:spcPct val="115000"/>
              </a:lnSpc>
              <a:spcBef>
                <a:spcPts val="0"/>
              </a:spcBef>
              <a:spcAft>
                <a:spcPts val="0"/>
              </a:spcAft>
              <a:buNone/>
            </a:pPr>
            <a:r>
              <a:rPr lang="en"/>
              <a:t>The key steps of the AdaGrad algorithm are as follows:</a:t>
            </a:r>
            <a:endParaRPr/>
          </a:p>
          <a:p>
            <a:pPr marL="457200" marR="0" lvl="0" indent="-334327" algn="just" rtl="0">
              <a:lnSpc>
                <a:spcPct val="115000"/>
              </a:lnSpc>
              <a:spcBef>
                <a:spcPts val="1000"/>
              </a:spcBef>
              <a:spcAft>
                <a:spcPts val="0"/>
              </a:spcAft>
              <a:buSzPct val="100000"/>
              <a:buChar char="●"/>
            </a:pPr>
            <a:r>
              <a:rPr lang="en"/>
              <a:t>Start with an initial learning rate (usually a small value) and initialize a sum of squared gradients for each parameter to zero.</a:t>
            </a:r>
            <a:endParaRPr/>
          </a:p>
          <a:p>
            <a:pPr marL="457200" marR="0" lvl="0" indent="-334327" algn="just" rtl="0">
              <a:lnSpc>
                <a:spcPct val="115000"/>
              </a:lnSpc>
              <a:spcBef>
                <a:spcPts val="1000"/>
              </a:spcBef>
              <a:spcAft>
                <a:spcPts val="0"/>
              </a:spcAft>
              <a:buSzPct val="100000"/>
              <a:buChar char="●"/>
            </a:pPr>
            <a:r>
              <a:rPr lang="en"/>
              <a:t>For each iteration of the training process:</a:t>
            </a:r>
            <a:endParaRPr/>
          </a:p>
          <a:p>
            <a:pPr marL="914400" marR="0" lvl="0" indent="0" algn="just" rtl="0">
              <a:lnSpc>
                <a:spcPct val="115000"/>
              </a:lnSpc>
              <a:spcBef>
                <a:spcPts val="1000"/>
              </a:spcBef>
              <a:spcAft>
                <a:spcPts val="0"/>
              </a:spcAft>
              <a:buNone/>
            </a:pPr>
            <a:r>
              <a:rPr lang="en"/>
              <a:t>a. Compute the gradient of the loss function with respect to each parameter.</a:t>
            </a:r>
            <a:endParaRPr/>
          </a:p>
          <a:p>
            <a:pPr marL="914400" marR="0" lvl="0" indent="0" algn="just" rtl="0">
              <a:lnSpc>
                <a:spcPct val="115000"/>
              </a:lnSpc>
              <a:spcBef>
                <a:spcPts val="1000"/>
              </a:spcBef>
              <a:spcAft>
                <a:spcPts val="0"/>
              </a:spcAft>
              <a:buNone/>
            </a:pPr>
            <a:r>
              <a:rPr lang="en"/>
              <a:t>b. Update the sum of squared gradients for each parameter by adding the square of the current gradient.</a:t>
            </a:r>
            <a:endParaRPr/>
          </a:p>
          <a:p>
            <a:pPr marL="914400" marR="0" lvl="0" indent="0" algn="just" rtl="0">
              <a:lnSpc>
                <a:spcPct val="115000"/>
              </a:lnSpc>
              <a:spcBef>
                <a:spcPts val="1000"/>
              </a:spcBef>
              <a:spcAft>
                <a:spcPts val="0"/>
              </a:spcAft>
              <a:buNone/>
            </a:pPr>
            <a:r>
              <a:rPr lang="en"/>
              <a:t>c. Calculate the learning rate for each parameter as the initial learning rate divided by the square root of the accumulated squared gradients for that parameter.</a:t>
            </a:r>
            <a:endParaRPr/>
          </a:p>
          <a:p>
            <a:pPr marL="914400" marR="0" lvl="0" indent="0" algn="just" rtl="0">
              <a:lnSpc>
                <a:spcPct val="115000"/>
              </a:lnSpc>
              <a:spcBef>
                <a:spcPts val="1000"/>
              </a:spcBef>
              <a:spcAft>
                <a:spcPts val="0"/>
              </a:spcAft>
              <a:buNone/>
            </a:pPr>
            <a:r>
              <a:rPr lang="en"/>
              <a:t>d. Update the parameter values using the newly calculated learning rates.</a:t>
            </a:r>
            <a:endParaRPr sz="1200">
              <a:solidFill>
                <a:srgbClr val="374151"/>
              </a:solidFill>
              <a:highlight>
                <a:srgbClr val="F7F7F8"/>
              </a:highlight>
              <a:latin typeface="Roboto"/>
              <a:ea typeface="Roboto"/>
              <a:cs typeface="Roboto"/>
              <a:sym typeface="Roboto"/>
            </a:endParaRPr>
          </a:p>
          <a:p>
            <a:pPr marL="0" lvl="0" indent="0" algn="l" rtl="0">
              <a:spcBef>
                <a:spcPts val="10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AdaGrad—Accumulating Historical Gradients</a:t>
            </a:r>
            <a:endParaRPr/>
          </a:p>
        </p:txBody>
      </p:sp>
      <p:sp>
        <p:nvSpPr>
          <p:cNvPr id="373" name="Google Shape;373;p63"/>
          <p:cNvSpPr txBox="1">
            <a:spLocks noGrp="1"/>
          </p:cNvSpPr>
          <p:nvPr>
            <p:ph type="body" idx="1"/>
          </p:nvPr>
        </p:nvSpPr>
        <p:spPr>
          <a:xfrm>
            <a:off x="311700" y="1152475"/>
            <a:ext cx="8520600" cy="3764400"/>
          </a:xfrm>
          <a:prstGeom prst="rect">
            <a:avLst/>
          </a:prstGeom>
        </p:spPr>
        <p:txBody>
          <a:bodyPr spcFirstLastPara="1" wrap="square" lIns="91425" tIns="91425" rIns="91425" bIns="91425" anchor="t" anchorCtr="0">
            <a:normAutofit fontScale="77500" lnSpcReduction="20000"/>
          </a:bodyPr>
          <a:lstStyle/>
          <a:p>
            <a:pPr marL="457200" marR="0" lvl="0" indent="-325755" algn="just" rtl="0">
              <a:lnSpc>
                <a:spcPct val="150000"/>
              </a:lnSpc>
              <a:spcBef>
                <a:spcPts val="0"/>
              </a:spcBef>
              <a:spcAft>
                <a:spcPts val="0"/>
              </a:spcAft>
              <a:buSzPct val="100000"/>
              <a:buChar char="●"/>
            </a:pPr>
            <a:r>
              <a:rPr lang="en"/>
              <a:t>It adapts the learning rate for each parameter during the training process based on historical information about the gradients of that parameter</a:t>
            </a:r>
            <a:endParaRPr/>
          </a:p>
          <a:p>
            <a:pPr marL="457200" marR="0" lvl="0" indent="-325755" algn="just" rtl="0">
              <a:lnSpc>
                <a:spcPct val="150000"/>
              </a:lnSpc>
              <a:spcBef>
                <a:spcPts val="1000"/>
              </a:spcBef>
              <a:spcAft>
                <a:spcPts val="0"/>
              </a:spcAft>
              <a:buSzPct val="100000"/>
              <a:buChar char="●"/>
            </a:pPr>
            <a:r>
              <a:rPr lang="en"/>
              <a:t>The main idea behind AdaGrad is to address the challenges of choosing an appropriate learning rate manually</a:t>
            </a:r>
            <a:endParaRPr/>
          </a:p>
          <a:p>
            <a:pPr marL="457200" marR="0" lvl="0" indent="-325755" algn="just" rtl="0">
              <a:lnSpc>
                <a:spcPct val="150000"/>
              </a:lnSpc>
              <a:spcBef>
                <a:spcPts val="1000"/>
              </a:spcBef>
              <a:spcAft>
                <a:spcPts val="0"/>
              </a:spcAft>
              <a:buSzPct val="100000"/>
              <a:buChar char="●"/>
            </a:pPr>
            <a:r>
              <a:rPr lang="en"/>
              <a:t>Traditional gradient descent methods use a fixed learning rate for all parameters, which might lead to slow convergence or even divergence in some cases</a:t>
            </a:r>
            <a:endParaRPr/>
          </a:p>
          <a:p>
            <a:pPr marL="457200" marR="0" lvl="0" indent="-325755" algn="just" rtl="0">
              <a:lnSpc>
                <a:spcPct val="150000"/>
              </a:lnSpc>
              <a:spcBef>
                <a:spcPts val="1000"/>
              </a:spcBef>
              <a:spcAft>
                <a:spcPts val="0"/>
              </a:spcAft>
              <a:buSzPct val="100000"/>
              <a:buChar char="●"/>
            </a:pPr>
            <a:r>
              <a:rPr lang="en"/>
              <a:t>AdaGrad tackles this issue by automatically adjusting the learning rate based on the past gradients encountered during training</a:t>
            </a:r>
            <a:endParaRPr/>
          </a:p>
          <a:p>
            <a:pPr marL="457200" marR="0" lvl="0" indent="-325755" algn="just" rtl="0">
              <a:lnSpc>
                <a:spcPct val="150000"/>
              </a:lnSpc>
              <a:spcBef>
                <a:spcPts val="1000"/>
              </a:spcBef>
              <a:spcAft>
                <a:spcPts val="1000"/>
              </a:spcAft>
              <a:buSzPct val="100000"/>
              <a:buChar char="●"/>
            </a:pPr>
            <a:r>
              <a:rPr lang="en"/>
              <a:t>This learning rate is inversely scaled with respect to the square root of the sum of the squares (root mean square) of all the parameter’s historical gradients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4"/>
          <p:cNvSpPr txBox="1">
            <a:spLocks noGrp="1"/>
          </p:cNvSpPr>
          <p:nvPr>
            <p:ph type="body" idx="1"/>
          </p:nvPr>
        </p:nvSpPr>
        <p:spPr>
          <a:xfrm>
            <a:off x="311700" y="227550"/>
            <a:ext cx="8520600" cy="43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smtClean="0"/>
          </a:p>
          <a:p>
            <a:pPr marL="0" lvl="0" indent="0" algn="l" rtl="0">
              <a:spcBef>
                <a:spcPts val="0"/>
              </a:spcBef>
              <a:spcAft>
                <a:spcPts val="1200"/>
              </a:spcAft>
              <a:buNone/>
            </a:pPr>
            <a:endParaRPr dirty="0"/>
          </a:p>
        </p:txBody>
      </p:sp>
      <p:sp>
        <p:nvSpPr>
          <p:cNvPr id="380" name="Google Shape;380;p64"/>
          <p:cNvSpPr txBox="1"/>
          <p:nvPr/>
        </p:nvSpPr>
        <p:spPr>
          <a:xfrm>
            <a:off x="660399" y="3272561"/>
            <a:ext cx="7235372"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u="sng" dirty="0" smtClean="0">
              <a:solidFill>
                <a:schemeClr val="hlink"/>
              </a:solidFill>
              <a:hlinkClick r:id="rId3"/>
            </a:endParaRPr>
          </a:p>
          <a:p>
            <a:pPr marL="0" lvl="0" indent="0" algn="l" rtl="0">
              <a:spcBef>
                <a:spcPts val="0"/>
              </a:spcBef>
              <a:spcAft>
                <a:spcPts val="0"/>
              </a:spcAft>
              <a:buNone/>
            </a:pPr>
            <a:endParaRPr lang="en" u="sng" dirty="0" smtClean="0">
              <a:solidFill>
                <a:schemeClr val="hlink"/>
              </a:solidFill>
              <a:hlinkClick r:id="rId3"/>
            </a:endParaRPr>
          </a:p>
          <a:p>
            <a:pPr lvl="0"/>
            <a:r>
              <a:rPr lang="en-US" sz="1600" dirty="0"/>
              <a:t>we add a tiny number δ (~</a:t>
            </a:r>
            <a:r>
              <a:rPr lang="en-US" sz="1600" dirty="0" smtClean="0"/>
              <a:t>10 power −</a:t>
            </a:r>
            <a:r>
              <a:rPr lang="en-US" sz="1600" dirty="0"/>
              <a:t>7) to the denominator in order to prevent division by zero.</a:t>
            </a:r>
            <a:endParaRPr lang="en" sz="1600" u="sng" dirty="0">
              <a:solidFill>
                <a:schemeClr val="hlink"/>
              </a:solidFill>
              <a:hlinkClick r:id="rId3"/>
            </a:endParaRPr>
          </a:p>
          <a:p>
            <a:pPr marL="0" lvl="0" indent="0" algn="l" rtl="0">
              <a:spcBef>
                <a:spcPts val="0"/>
              </a:spcBef>
              <a:spcAft>
                <a:spcPts val="0"/>
              </a:spcAft>
              <a:buNone/>
            </a:pPr>
            <a:endParaRPr lang="en" u="sng" dirty="0" smtClean="0">
              <a:solidFill>
                <a:schemeClr val="hlink"/>
              </a:solidFill>
              <a:hlinkClick r:id="rId3"/>
            </a:endParaRPr>
          </a:p>
          <a:p>
            <a:pPr marL="0" lvl="0" indent="0" algn="l" rtl="0">
              <a:spcBef>
                <a:spcPts val="0"/>
              </a:spcBef>
              <a:spcAft>
                <a:spcPts val="0"/>
              </a:spcAft>
              <a:buNone/>
            </a:pPr>
            <a:endParaRPr dirty="0"/>
          </a:p>
        </p:txBody>
      </p:sp>
      <p:pic>
        <p:nvPicPr>
          <p:cNvPr id="2" name="Picture 1"/>
          <p:cNvPicPr>
            <a:picLocks noChangeAspect="1"/>
          </p:cNvPicPr>
          <p:nvPr/>
        </p:nvPicPr>
        <p:blipFill>
          <a:blip r:embed="rId4"/>
          <a:stretch>
            <a:fillRect/>
          </a:stretch>
        </p:blipFill>
        <p:spPr>
          <a:xfrm>
            <a:off x="660399" y="711200"/>
            <a:ext cx="7344229" cy="29416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pPr lvl="0"/>
            <a:endParaRPr lang="en-IN" u="sng" dirty="0" smtClean="0">
              <a:solidFill>
                <a:schemeClr val="hlink"/>
              </a:solidFill>
              <a:hlinkClick r:id="rId2"/>
            </a:endParaRPr>
          </a:p>
          <a:p>
            <a:pPr lvl="0"/>
            <a:endParaRPr lang="en-IN" u="sng" dirty="0">
              <a:solidFill>
                <a:schemeClr val="hlink"/>
              </a:solidFill>
              <a:hlinkClick r:id="rId2"/>
            </a:endParaRPr>
          </a:p>
          <a:p>
            <a:pPr lvl="0"/>
            <a:endParaRPr lang="en-IN" u="sng" dirty="0" smtClean="0">
              <a:solidFill>
                <a:schemeClr val="hlink"/>
              </a:solidFill>
              <a:hlinkClick r:id="rId2"/>
            </a:endParaRPr>
          </a:p>
          <a:p>
            <a:pPr lvl="0"/>
            <a:endParaRPr lang="en-IN" u="sng" dirty="0">
              <a:solidFill>
                <a:schemeClr val="hlink"/>
              </a:solidFill>
              <a:hlinkClick r:id="rId2"/>
            </a:endParaRPr>
          </a:p>
          <a:p>
            <a:pPr lvl="0"/>
            <a:endParaRPr lang="en-IN" u="sng" dirty="0" smtClean="0">
              <a:solidFill>
                <a:schemeClr val="hlink"/>
              </a:solidFill>
              <a:hlinkClick r:id="rId2"/>
            </a:endParaRPr>
          </a:p>
          <a:p>
            <a:pPr lvl="0"/>
            <a:endParaRPr lang="en-IN" u="sng" dirty="0">
              <a:solidFill>
                <a:schemeClr val="hlink"/>
              </a:solidFill>
              <a:hlinkClick r:id="rId2"/>
            </a:endParaRPr>
          </a:p>
          <a:p>
            <a:pPr lvl="0"/>
            <a:endParaRPr lang="en-IN" u="sng" dirty="0" smtClean="0">
              <a:solidFill>
                <a:schemeClr val="hlink"/>
              </a:solidFill>
              <a:hlinkClick r:id="rId2"/>
            </a:endParaRPr>
          </a:p>
          <a:p>
            <a:pPr lvl="0"/>
            <a:endParaRPr lang="en-IN" u="sng" dirty="0">
              <a:solidFill>
                <a:schemeClr val="hlink"/>
              </a:solidFill>
              <a:hlinkClick r:id="rId2"/>
            </a:endParaRPr>
          </a:p>
          <a:p>
            <a:pPr lvl="0"/>
            <a:r>
              <a:rPr lang="en-IN" u="sng" dirty="0" smtClean="0">
                <a:solidFill>
                  <a:schemeClr val="hlink"/>
                </a:solidFill>
                <a:hlinkClick r:id="rId2"/>
              </a:rPr>
              <a:t>https</a:t>
            </a:r>
            <a:r>
              <a:rPr lang="en-IN" u="sng" dirty="0">
                <a:solidFill>
                  <a:schemeClr val="hlink"/>
                </a:solidFill>
                <a:hlinkClick r:id="rId2"/>
              </a:rPr>
              <a:t>://keras.io/api/optimizers/adagrad/</a:t>
            </a:r>
            <a:endParaRPr lang="en-IN" dirty="0"/>
          </a:p>
          <a:p>
            <a:endParaRPr lang="en-IN" dirty="0"/>
          </a:p>
        </p:txBody>
      </p:sp>
      <p:pic>
        <p:nvPicPr>
          <p:cNvPr id="4" name="Picture 3"/>
          <p:cNvPicPr>
            <a:picLocks noChangeAspect="1"/>
          </p:cNvPicPr>
          <p:nvPr/>
        </p:nvPicPr>
        <p:blipFill>
          <a:blip r:embed="rId3"/>
          <a:stretch>
            <a:fillRect/>
          </a:stretch>
        </p:blipFill>
        <p:spPr>
          <a:xfrm>
            <a:off x="881356" y="1799772"/>
            <a:ext cx="7376819" cy="1360033"/>
          </a:xfrm>
          <a:prstGeom prst="rect">
            <a:avLst/>
          </a:prstGeom>
        </p:spPr>
      </p:pic>
    </p:spTree>
    <p:extLst>
      <p:ext uri="{BB962C8B-B14F-4D97-AF65-F5344CB8AC3E}">
        <p14:creationId xmlns:p14="http://schemas.microsoft.com/office/powerpoint/2010/main" val="86569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RMSProp—Exponentially Weighted Moving Average of Gradients</a:t>
            </a:r>
            <a:endParaRPr/>
          </a:p>
        </p:txBody>
      </p:sp>
      <p:sp>
        <p:nvSpPr>
          <p:cNvPr id="386" name="Google Shape;386;p65"/>
          <p:cNvSpPr txBox="1">
            <a:spLocks noGrp="1"/>
          </p:cNvSpPr>
          <p:nvPr>
            <p:ph type="body" idx="1"/>
          </p:nvPr>
        </p:nvSpPr>
        <p:spPr>
          <a:xfrm>
            <a:off x="311700" y="1685900"/>
            <a:ext cx="8520600" cy="2883000"/>
          </a:xfrm>
          <a:prstGeom prst="rect">
            <a:avLst/>
          </a:prstGeom>
        </p:spPr>
        <p:txBody>
          <a:bodyPr spcFirstLastPara="1" wrap="square" lIns="91425" tIns="91425" rIns="91425" bIns="91425" anchor="t" anchorCtr="0">
            <a:normAutofit lnSpcReduction="10000"/>
          </a:bodyPr>
          <a:lstStyle/>
          <a:p>
            <a:pPr marL="457200" marR="0" lvl="0" indent="-334327" algn="just" rtl="0">
              <a:lnSpc>
                <a:spcPct val="150000"/>
              </a:lnSpc>
              <a:spcBef>
                <a:spcPts val="0"/>
              </a:spcBef>
              <a:spcAft>
                <a:spcPts val="0"/>
              </a:spcAft>
              <a:buSzPct val="100000"/>
              <a:buChar char="●"/>
            </a:pPr>
            <a:r>
              <a:rPr lang="en"/>
              <a:t>While AdaGrad works well for simple convex functions, it isn’t designed to navigate the complex error surfaces of deep networks</a:t>
            </a:r>
            <a:endParaRPr/>
          </a:p>
          <a:p>
            <a:pPr marL="457200" marR="0" lvl="0" indent="-334327" algn="just" rtl="0">
              <a:lnSpc>
                <a:spcPct val="150000"/>
              </a:lnSpc>
              <a:spcBef>
                <a:spcPts val="1000"/>
              </a:spcBef>
              <a:spcAft>
                <a:spcPts val="0"/>
              </a:spcAft>
              <a:buSzPct val="100000"/>
              <a:buChar char="●"/>
            </a:pPr>
            <a:r>
              <a:rPr lang="en"/>
              <a:t>Flat regions may force AdaGrad to decrease the learning rate before it reaches a minimum</a:t>
            </a:r>
            <a:endParaRPr/>
          </a:p>
          <a:p>
            <a:pPr marL="457200" marR="0" lvl="0" indent="-334327" algn="just" rtl="0">
              <a:lnSpc>
                <a:spcPct val="150000"/>
              </a:lnSpc>
              <a:spcBef>
                <a:spcPts val="1000"/>
              </a:spcBef>
              <a:spcAft>
                <a:spcPts val="0"/>
              </a:spcAft>
              <a:buSzPct val="100000"/>
              <a:buChar char="●"/>
            </a:pPr>
            <a:r>
              <a:rPr lang="en"/>
              <a:t>Compared to naive accumulation, exponentially weighted moving averages also enable us to “toss out” measurements that we made a long time</a:t>
            </a:r>
            <a:endParaRPr/>
          </a:p>
          <a:p>
            <a:pPr marL="0" lvl="0" indent="0" algn="l" rtl="0">
              <a:spcBef>
                <a:spcPts val="10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body" idx="1"/>
          </p:nvPr>
        </p:nvSpPr>
        <p:spPr>
          <a:xfrm>
            <a:off x="530025" y="349100"/>
            <a:ext cx="8520600" cy="3416400"/>
          </a:xfrm>
          <a:prstGeom prst="rect">
            <a:avLst/>
          </a:prstGeom>
        </p:spPr>
        <p:txBody>
          <a:bodyPr spcFirstLastPara="1" wrap="square" lIns="91425" tIns="91425" rIns="91425" bIns="91425" anchor="t" anchorCtr="0">
            <a:normAutofit fontScale="85000" lnSpcReduction="10000"/>
          </a:bodyPr>
          <a:lstStyle/>
          <a:p>
            <a:pPr marL="1371600" marR="0" lvl="0" indent="0" algn="just" rtl="0">
              <a:lnSpc>
                <a:spcPct val="150000"/>
              </a:lnSpc>
              <a:spcBef>
                <a:spcPts val="0"/>
              </a:spcBef>
              <a:spcAft>
                <a:spcPts val="0"/>
              </a:spcAft>
              <a:buNone/>
            </a:pPr>
            <a:endParaRPr/>
          </a:p>
          <a:p>
            <a:pPr marL="457200" marR="0" lvl="0" indent="-325755" algn="just" rtl="0">
              <a:lnSpc>
                <a:spcPct val="150000"/>
              </a:lnSpc>
              <a:spcBef>
                <a:spcPts val="1000"/>
              </a:spcBef>
              <a:spcAft>
                <a:spcPts val="0"/>
              </a:spcAft>
              <a:buSzPct val="100000"/>
              <a:buChar char="●"/>
            </a:pPr>
            <a:r>
              <a:rPr lang="en"/>
              <a:t>RMSProp stands for Root Mean Square Propagation</a:t>
            </a:r>
            <a:endParaRPr/>
          </a:p>
          <a:p>
            <a:pPr marL="457200" marR="0" lvl="0" indent="-325755" algn="just" rtl="0">
              <a:lnSpc>
                <a:spcPct val="150000"/>
              </a:lnSpc>
              <a:spcBef>
                <a:spcPts val="1000"/>
              </a:spcBef>
              <a:spcAft>
                <a:spcPts val="0"/>
              </a:spcAft>
              <a:buSzPct val="100000"/>
              <a:buChar char="●"/>
            </a:pPr>
            <a:r>
              <a:rPr lang="en"/>
              <a:t>The primary motivation behind RMSProp is to balance the accumulation of squared gradients used in AdaGrad</a:t>
            </a:r>
            <a:endParaRPr/>
          </a:p>
          <a:p>
            <a:pPr marL="457200" marR="0" lvl="0" indent="-325755" algn="just" rtl="0">
              <a:lnSpc>
                <a:spcPct val="150000"/>
              </a:lnSpc>
              <a:spcBef>
                <a:spcPts val="1000"/>
              </a:spcBef>
              <a:spcAft>
                <a:spcPts val="0"/>
              </a:spcAft>
              <a:buSzPct val="100000"/>
              <a:buChar char="●"/>
            </a:pPr>
            <a:r>
              <a:rPr lang="en"/>
              <a:t>Instead of summing up all past squared gradients, RMSProp applies an exponentially decaying average of squared gradients to update the learning rate adaptively</a:t>
            </a:r>
            <a:endParaRPr/>
          </a:p>
          <a:p>
            <a:pPr marL="457200" marR="0" lvl="0" indent="-325755" algn="just" rtl="0">
              <a:lnSpc>
                <a:spcPct val="150000"/>
              </a:lnSpc>
              <a:spcBef>
                <a:spcPts val="1000"/>
              </a:spcBef>
              <a:spcAft>
                <a:spcPts val="1000"/>
              </a:spcAft>
              <a:buSzPct val="100000"/>
              <a:buChar char="●"/>
            </a:pPr>
            <a:r>
              <a:rPr lang="en"/>
              <a:t>This helps prevent the learning rate from decreasing too rapidly, allowing the algorithm to converge more effectively and efficiently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body" idx="1"/>
          </p:nvPr>
        </p:nvSpPr>
        <p:spPr>
          <a:xfrm>
            <a:off x="224375" y="629250"/>
            <a:ext cx="8520600" cy="392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457200" marR="0" lvl="0" indent="-342900" algn="just" rtl="0">
              <a:lnSpc>
                <a:spcPct val="150000"/>
              </a:lnSpc>
              <a:spcBef>
                <a:spcPts val="1200"/>
              </a:spcBef>
              <a:spcAft>
                <a:spcPts val="0"/>
              </a:spcAft>
              <a:buSzPts val="1800"/>
              <a:buChar char="●"/>
            </a:pPr>
            <a:r>
              <a:rPr lang="en" dirty="0"/>
              <a:t>The decay factor ρ determines how long we keep old gradients. </a:t>
            </a:r>
            <a:endParaRPr dirty="0"/>
          </a:p>
          <a:p>
            <a:pPr marL="457200" marR="0" lvl="0" indent="-342900" algn="just" rtl="0">
              <a:lnSpc>
                <a:spcPct val="150000"/>
              </a:lnSpc>
              <a:spcBef>
                <a:spcPts val="0"/>
              </a:spcBef>
              <a:spcAft>
                <a:spcPts val="0"/>
              </a:spcAft>
              <a:buSzPts val="1800"/>
              <a:buChar char="●"/>
            </a:pPr>
            <a:r>
              <a:rPr lang="en" dirty="0"/>
              <a:t>The smaller the decay factor, the shorter the effective window. </a:t>
            </a:r>
            <a:endParaRPr dirty="0"/>
          </a:p>
          <a:p>
            <a:pPr marL="457200" marR="0" lvl="0" indent="-342900" algn="just" rtl="0">
              <a:lnSpc>
                <a:spcPct val="150000"/>
              </a:lnSpc>
              <a:spcBef>
                <a:spcPts val="0"/>
              </a:spcBef>
              <a:spcAft>
                <a:spcPts val="0"/>
              </a:spcAft>
              <a:buSzPts val="1800"/>
              <a:buChar char="●"/>
            </a:pPr>
            <a:r>
              <a:rPr lang="en" dirty="0"/>
              <a:t>The adaptive learning rate in RMSProp allows the algorithm to effectively navigate steep and flat regions of the loss function. This makes RMSProp more robust and better suited for various optimization landscapes compared to traditional gradient descent with a fixed learning rate.</a:t>
            </a:r>
            <a:endParaRPr sz="1500" dirty="0">
              <a:solidFill>
                <a:schemeClr val="dk1"/>
              </a:solidFill>
              <a:latin typeface="Times New Roman"/>
              <a:ea typeface="Times New Roman"/>
              <a:cs typeface="Times New Roman"/>
              <a:sym typeface="Times New Roman"/>
            </a:endParaRPr>
          </a:p>
        </p:txBody>
      </p:sp>
      <p:sp>
        <p:nvSpPr>
          <p:cNvPr id="405" name="Google Shape;405;p68"/>
          <p:cNvSpPr txBox="1"/>
          <p:nvPr/>
        </p:nvSpPr>
        <p:spPr>
          <a:xfrm>
            <a:off x="1886250" y="4383750"/>
            <a:ext cx="368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https://keras.io/api/optimizers/rmsprop/</a:t>
            </a:r>
            <a:endParaRPr/>
          </a:p>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2190296" y="804409"/>
            <a:ext cx="3790950" cy="7334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Picture 3"/>
          <p:cNvPicPr>
            <a:picLocks noChangeAspect="1"/>
          </p:cNvPicPr>
          <p:nvPr/>
        </p:nvPicPr>
        <p:blipFill>
          <a:blip r:embed="rId2"/>
          <a:stretch>
            <a:fillRect/>
          </a:stretch>
        </p:blipFill>
        <p:spPr>
          <a:xfrm>
            <a:off x="133350" y="1799771"/>
            <a:ext cx="9010650" cy="1266825"/>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1540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9"/>
          <p:cNvSpPr txBox="1">
            <a:spLocks noGrp="1"/>
          </p:cNvSpPr>
          <p:nvPr>
            <p:ph type="title"/>
          </p:nvPr>
        </p:nvSpPr>
        <p:spPr>
          <a:xfrm>
            <a:off x="3553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Adam—Combining Momentum and RMSProp</a:t>
            </a:r>
            <a:endParaRPr/>
          </a:p>
        </p:txBody>
      </p:sp>
      <p:sp>
        <p:nvSpPr>
          <p:cNvPr id="411" name="Google Shape;411;p69"/>
          <p:cNvSpPr txBox="1">
            <a:spLocks noGrp="1"/>
          </p:cNvSpPr>
          <p:nvPr>
            <p:ph type="body" idx="1"/>
          </p:nvPr>
        </p:nvSpPr>
        <p:spPr>
          <a:xfrm>
            <a:off x="311700" y="1152475"/>
            <a:ext cx="8520600" cy="3633600"/>
          </a:xfrm>
          <a:prstGeom prst="rect">
            <a:avLst/>
          </a:prstGeom>
        </p:spPr>
        <p:txBody>
          <a:bodyPr spcFirstLastPara="1" wrap="square" lIns="91425" tIns="91425" rIns="91425" bIns="91425" anchor="t" anchorCtr="0">
            <a:normAutofit fontScale="85000" lnSpcReduction="20000"/>
          </a:bodyPr>
          <a:lstStyle/>
          <a:p>
            <a:pPr marL="457200" marR="0" lvl="0" indent="-322580" algn="just" rtl="0">
              <a:lnSpc>
                <a:spcPct val="150000"/>
              </a:lnSpc>
              <a:spcBef>
                <a:spcPts val="0"/>
              </a:spcBef>
              <a:spcAft>
                <a:spcPts val="0"/>
              </a:spcAft>
              <a:buClr>
                <a:schemeClr val="dk1"/>
              </a:buClr>
              <a:buSzPct val="100000"/>
              <a:buChar char="●"/>
            </a:pPr>
            <a:r>
              <a:rPr lang="en" sz="1600">
                <a:solidFill>
                  <a:schemeClr val="dk1"/>
                </a:solidFill>
              </a:rPr>
              <a:t>Adaptive Moment Estimation combines the ideas of adaptive learning rates from RMSProp and momentum to improve convergence and training efficiency.</a:t>
            </a:r>
            <a:endParaRPr sz="1600">
              <a:solidFill>
                <a:schemeClr val="dk1"/>
              </a:solidFill>
            </a:endParaRPr>
          </a:p>
          <a:p>
            <a:pPr marL="457200" marR="0" lvl="0" indent="0" algn="just" rtl="0">
              <a:lnSpc>
                <a:spcPct val="150000"/>
              </a:lnSpc>
              <a:spcBef>
                <a:spcPts val="1000"/>
              </a:spcBef>
              <a:spcAft>
                <a:spcPts val="0"/>
              </a:spcAft>
              <a:buNone/>
            </a:pPr>
            <a:r>
              <a:rPr lang="en" sz="1600">
                <a:solidFill>
                  <a:schemeClr val="dk1"/>
                </a:solidFill>
              </a:rPr>
              <a:t>The main features of the Adam optimization algorithm are:</a:t>
            </a:r>
            <a:endParaRPr sz="1600">
              <a:solidFill>
                <a:schemeClr val="dk1"/>
              </a:solidFill>
            </a:endParaRPr>
          </a:p>
          <a:p>
            <a:pPr marL="457200" marR="0" lvl="0" indent="-322580" algn="just" rtl="0">
              <a:lnSpc>
                <a:spcPct val="150000"/>
              </a:lnSpc>
              <a:spcBef>
                <a:spcPts val="1000"/>
              </a:spcBef>
              <a:spcAft>
                <a:spcPts val="0"/>
              </a:spcAft>
              <a:buClr>
                <a:schemeClr val="dk1"/>
              </a:buClr>
              <a:buSzPct val="100000"/>
              <a:buChar char="●"/>
            </a:pPr>
            <a:r>
              <a:rPr lang="en" sz="1600" b="1">
                <a:solidFill>
                  <a:schemeClr val="dk1"/>
                </a:solidFill>
              </a:rPr>
              <a:t>Adaptive Learning Rates:</a:t>
            </a:r>
            <a:r>
              <a:rPr lang="en" sz="1600">
                <a:solidFill>
                  <a:schemeClr val="dk1"/>
                </a:solidFill>
              </a:rPr>
              <a:t> Like RMSProp, Adam adapts the learning rates for each parameter during training. It calculates individual learning rates based on the average of past squared gradients for each parameter. This adaptive learning rate scheme allows for quicker convergence in different directions of the optimization landscape.</a:t>
            </a:r>
            <a:endParaRPr sz="1600">
              <a:solidFill>
                <a:schemeClr val="dk1"/>
              </a:solidFill>
            </a:endParaRPr>
          </a:p>
          <a:p>
            <a:pPr marL="457200" marR="0" lvl="0" indent="-322580" algn="just" rtl="0">
              <a:lnSpc>
                <a:spcPct val="150000"/>
              </a:lnSpc>
              <a:spcBef>
                <a:spcPts val="1000"/>
              </a:spcBef>
              <a:spcAft>
                <a:spcPts val="1000"/>
              </a:spcAft>
              <a:buClr>
                <a:schemeClr val="dk1"/>
              </a:buClr>
              <a:buSzPct val="100000"/>
              <a:buChar char="●"/>
            </a:pPr>
            <a:r>
              <a:rPr lang="en" sz="1600" b="1">
                <a:solidFill>
                  <a:schemeClr val="dk1"/>
                </a:solidFill>
              </a:rPr>
              <a:t>Momentum: </a:t>
            </a:r>
            <a:r>
              <a:rPr lang="en" sz="1600">
                <a:solidFill>
                  <a:schemeClr val="dk1"/>
                </a:solidFill>
              </a:rPr>
              <a:t>Adam also incorporates the concept of momentum, which helps to smooth the optimization process and avoid oscillations during training. Momentum enables the algorithm to have inertia, leading to more stable updates of the parameters.</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Picture 3"/>
          <p:cNvPicPr>
            <a:picLocks noChangeAspect="1"/>
          </p:cNvPicPr>
          <p:nvPr/>
        </p:nvPicPr>
        <p:blipFill>
          <a:blip r:embed="rId2"/>
          <a:stretch>
            <a:fillRect/>
          </a:stretch>
        </p:blipFill>
        <p:spPr>
          <a:xfrm>
            <a:off x="484909" y="1152475"/>
            <a:ext cx="3571875" cy="3371850"/>
          </a:xfrm>
          <a:prstGeom prst="rect">
            <a:avLst/>
          </a:prstGeom>
        </p:spPr>
      </p:pic>
      <p:pic>
        <p:nvPicPr>
          <p:cNvPr id="5" name="Picture 4"/>
          <p:cNvPicPr>
            <a:picLocks noChangeAspect="1"/>
          </p:cNvPicPr>
          <p:nvPr/>
        </p:nvPicPr>
        <p:blipFill>
          <a:blip r:embed="rId3"/>
          <a:stretch>
            <a:fillRect/>
          </a:stretch>
        </p:blipFill>
        <p:spPr>
          <a:xfrm>
            <a:off x="4056784" y="731375"/>
            <a:ext cx="4056784" cy="3853521"/>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68348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ADAM=Momentum +</a:t>
            </a:r>
            <a:r>
              <a:rPr lang="en-US" dirty="0" err="1" smtClean="0"/>
              <a:t>RMSProp</a:t>
            </a:r>
            <a:endParaRPr dirty="0"/>
          </a:p>
        </p:txBody>
      </p:sp>
      <p:sp>
        <p:nvSpPr>
          <p:cNvPr id="417" name="Google Shape;417;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t>Momentum</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err="1" smtClean="0"/>
              <a:t>RMSProp</a:t>
            </a:r>
            <a:endParaRPr lang="en-US" dirty="0" smtClean="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smtClean="0"/>
          </a:p>
          <a:p>
            <a:pPr marL="0" lvl="0" indent="0" algn="l" rtl="0">
              <a:spcBef>
                <a:spcPts val="0"/>
              </a:spcBef>
              <a:spcAft>
                <a:spcPts val="1200"/>
              </a:spcAft>
              <a:buNone/>
            </a:pPr>
            <a:r>
              <a:rPr lang="en-US" b="1" dirty="0" smtClean="0">
                <a:solidFill>
                  <a:srgbClr val="FF0000"/>
                </a:solidFill>
              </a:rPr>
              <a:t>ADAM  </a:t>
            </a:r>
            <a:r>
              <a:rPr lang="en-US" dirty="0" smtClean="0"/>
              <a:t> </a:t>
            </a:r>
            <a:endParaRPr lang="en-US" dirty="0" smtClean="0"/>
          </a:p>
          <a:p>
            <a:pPr marL="0" lvl="0" indent="0" algn="l" rtl="0">
              <a:spcBef>
                <a:spcPts val="0"/>
              </a:spcBef>
              <a:spcAft>
                <a:spcPts val="1200"/>
              </a:spcAft>
              <a:buNone/>
            </a:pPr>
            <a:endParaRPr dirty="0"/>
          </a:p>
        </p:txBody>
      </p:sp>
      <p:pic>
        <p:nvPicPr>
          <p:cNvPr id="2" name="Picture 1"/>
          <p:cNvPicPr>
            <a:picLocks noChangeAspect="1"/>
          </p:cNvPicPr>
          <p:nvPr/>
        </p:nvPicPr>
        <p:blipFill>
          <a:blip r:embed="rId3"/>
          <a:stretch>
            <a:fillRect/>
          </a:stretch>
        </p:blipFill>
        <p:spPr>
          <a:xfrm>
            <a:off x="2069193" y="1085489"/>
            <a:ext cx="3467100" cy="676049"/>
          </a:xfrm>
          <a:prstGeom prst="rect">
            <a:avLst/>
          </a:prstGeom>
        </p:spPr>
      </p:pic>
      <p:pic>
        <p:nvPicPr>
          <p:cNvPr id="3" name="Picture 2"/>
          <p:cNvPicPr>
            <a:picLocks noChangeAspect="1"/>
          </p:cNvPicPr>
          <p:nvPr/>
        </p:nvPicPr>
        <p:blipFill>
          <a:blip r:embed="rId4"/>
          <a:stretch>
            <a:fillRect/>
          </a:stretch>
        </p:blipFill>
        <p:spPr>
          <a:xfrm>
            <a:off x="2266950" y="2166937"/>
            <a:ext cx="4610100" cy="809625"/>
          </a:xfrm>
          <a:prstGeom prst="rect">
            <a:avLst/>
          </a:prstGeom>
        </p:spPr>
      </p:pic>
      <p:pic>
        <p:nvPicPr>
          <p:cNvPr id="4" name="Picture 3"/>
          <p:cNvPicPr>
            <a:picLocks noChangeAspect="1"/>
          </p:cNvPicPr>
          <p:nvPr/>
        </p:nvPicPr>
        <p:blipFill>
          <a:blip r:embed="rId5"/>
          <a:stretch>
            <a:fillRect/>
          </a:stretch>
        </p:blipFill>
        <p:spPr>
          <a:xfrm>
            <a:off x="2172607" y="3229793"/>
            <a:ext cx="3867150" cy="1085850"/>
          </a:xfrm>
          <a:prstGeom prst="rect">
            <a:avLst/>
          </a:prstGeom>
        </p:spPr>
      </p:pic>
      <p:pic>
        <p:nvPicPr>
          <p:cNvPr id="5" name="Picture 4"/>
          <p:cNvPicPr>
            <a:picLocks noChangeAspect="1"/>
          </p:cNvPicPr>
          <p:nvPr/>
        </p:nvPicPr>
        <p:blipFill>
          <a:blip r:embed="rId6"/>
          <a:stretch>
            <a:fillRect/>
          </a:stretch>
        </p:blipFill>
        <p:spPr>
          <a:xfrm>
            <a:off x="6877050" y="3544617"/>
            <a:ext cx="1768703" cy="1429657"/>
          </a:xfrm>
          <a:prstGeom prst="rect">
            <a:avLst/>
          </a:prstGeom>
        </p:spPr>
      </p:pic>
      <p:sp>
        <p:nvSpPr>
          <p:cNvPr id="6" name="TextBox 5"/>
          <p:cNvSpPr txBox="1"/>
          <p:nvPr/>
        </p:nvSpPr>
        <p:spPr>
          <a:xfrm>
            <a:off x="6240560" y="3555005"/>
            <a:ext cx="899886" cy="307777"/>
          </a:xfrm>
          <a:prstGeom prst="rect">
            <a:avLst/>
          </a:prstGeom>
          <a:noFill/>
        </p:spPr>
        <p:txBody>
          <a:bodyPr wrap="square" rtlCol="0">
            <a:spAutoFit/>
          </a:bodyPr>
          <a:lstStyle/>
          <a:p>
            <a:r>
              <a:rPr lang="en-US" dirty="0" smtClean="0"/>
              <a:t>Where,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1"/>
          <p:cNvSpPr txBox="1">
            <a:spLocks noGrp="1"/>
          </p:cNvSpPr>
          <p:nvPr>
            <p:ph type="body" idx="1"/>
          </p:nvPr>
        </p:nvSpPr>
        <p:spPr>
          <a:xfrm>
            <a:off x="311700" y="314875"/>
            <a:ext cx="8520600" cy="42540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chemeClr val="dk1"/>
              </a:buClr>
              <a:buSzPts val="1600"/>
              <a:buChar char="●"/>
            </a:pPr>
            <a:r>
              <a:rPr lang="en" sz="1600" dirty="0">
                <a:solidFill>
                  <a:schemeClr val="dk1"/>
                </a:solidFill>
              </a:rPr>
              <a:t>The adaptive learning rate in Adam allows the algorithm to efficiently handle different types of data and optimization landscapes, making it one of the most widely used optimization algorithms for training deep neural networks.</a:t>
            </a:r>
            <a:endParaRPr sz="1600" dirty="0">
              <a:solidFill>
                <a:schemeClr val="dk1"/>
              </a:solidFill>
            </a:endParaRPr>
          </a:p>
          <a:p>
            <a:pPr marL="457200" marR="0" lvl="0" indent="-330200" algn="just" rtl="0">
              <a:lnSpc>
                <a:spcPct val="115000"/>
              </a:lnSpc>
              <a:spcBef>
                <a:spcPts val="1000"/>
              </a:spcBef>
              <a:spcAft>
                <a:spcPts val="0"/>
              </a:spcAft>
              <a:buClr>
                <a:schemeClr val="dk1"/>
              </a:buClr>
              <a:buSzPts val="1600"/>
              <a:buChar char="●"/>
            </a:pPr>
            <a:r>
              <a:rPr lang="en" sz="1600" dirty="0">
                <a:solidFill>
                  <a:schemeClr val="dk1"/>
                </a:solidFill>
              </a:rPr>
              <a:t>While Adam provides excellent performance in many cases, it is not universally superior to all other optimization algorithms. </a:t>
            </a:r>
            <a:endParaRPr sz="1600" dirty="0">
              <a:solidFill>
                <a:schemeClr val="dk1"/>
              </a:solidFill>
            </a:endParaRPr>
          </a:p>
          <a:p>
            <a:pPr marL="457200" marR="0" lvl="0" indent="-330200" algn="just" rtl="0">
              <a:lnSpc>
                <a:spcPct val="115000"/>
              </a:lnSpc>
              <a:spcBef>
                <a:spcPts val="1000"/>
              </a:spcBef>
              <a:spcAft>
                <a:spcPts val="1000"/>
              </a:spcAft>
              <a:buClr>
                <a:schemeClr val="dk1"/>
              </a:buClr>
              <a:buSzPts val="1600"/>
              <a:buChar char="●"/>
            </a:pPr>
            <a:r>
              <a:rPr lang="en" sz="1600" dirty="0">
                <a:solidFill>
                  <a:schemeClr val="dk1"/>
                </a:solidFill>
              </a:rPr>
              <a:t>Depending on the specific problem and data, other methods such as RMSProp, SGD with momentum, or other adaptive learning rate algorithms might also be suitable choices.</a:t>
            </a:r>
            <a:endParaRPr dirty="0"/>
          </a:p>
        </p:txBody>
      </p:sp>
      <p:sp>
        <p:nvSpPr>
          <p:cNvPr id="424" name="Google Shape;424;p71"/>
          <p:cNvSpPr txBox="1"/>
          <p:nvPr/>
        </p:nvSpPr>
        <p:spPr>
          <a:xfrm>
            <a:off x="2384000" y="4200375"/>
            <a:ext cx="347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https://keras.io/api/optimizers/adam/</a:t>
            </a:r>
            <a:endParaRPr/>
          </a:p>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660399" y="2978268"/>
            <a:ext cx="7641772" cy="11267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0" name="Google Shape;430;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431" name="Google Shape;431;p72"/>
          <p:cNvPicPr preferRelativeResize="0"/>
          <p:nvPr/>
        </p:nvPicPr>
        <p:blipFill>
          <a:blip r:embed="rId3">
            <a:alphaModFix/>
          </a:blip>
          <a:stretch>
            <a:fillRect/>
          </a:stretch>
        </p:blipFill>
        <p:spPr>
          <a:xfrm>
            <a:off x="711201" y="1503589"/>
            <a:ext cx="7293427" cy="2714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Picture 3"/>
          <p:cNvPicPr>
            <a:picLocks noChangeAspect="1"/>
          </p:cNvPicPr>
          <p:nvPr/>
        </p:nvPicPr>
        <p:blipFill>
          <a:blip r:embed="rId2"/>
          <a:stretch>
            <a:fillRect/>
          </a:stretch>
        </p:blipFill>
        <p:spPr>
          <a:xfrm>
            <a:off x="637310" y="309387"/>
            <a:ext cx="7585364" cy="4259488"/>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3725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pic>
        <p:nvPicPr>
          <p:cNvPr id="4" name="Picture 3"/>
          <p:cNvPicPr>
            <a:picLocks noChangeAspect="1"/>
          </p:cNvPicPr>
          <p:nvPr/>
        </p:nvPicPr>
        <p:blipFill>
          <a:blip r:embed="rId2"/>
          <a:stretch>
            <a:fillRect/>
          </a:stretch>
        </p:blipFill>
        <p:spPr>
          <a:xfrm>
            <a:off x="1198419" y="1378527"/>
            <a:ext cx="5810250" cy="2838450"/>
          </a:xfrm>
          <a:prstGeom prst="rect">
            <a:avLst/>
          </a:prstGeom>
        </p:spPr>
      </p:pic>
      <p:sp>
        <p:nvSpPr>
          <p:cNvPr id="3" name="Text Placeholder 2"/>
          <p:cNvSpPr>
            <a:spLocks noGrp="1"/>
          </p:cNvSpPr>
          <p:nvPr>
            <p:ph type="body" idx="1"/>
          </p:nvPr>
        </p:nvSpPr>
        <p:spPr>
          <a:xfrm>
            <a:off x="1094509" y="1420091"/>
            <a:ext cx="5914160" cy="2796886"/>
          </a:xfrm>
        </p:spPr>
        <p:txBody>
          <a:bodyPr/>
          <a:lstStyle/>
          <a:p>
            <a:endParaRPr lang="en-IN" dirty="0"/>
          </a:p>
        </p:txBody>
      </p:sp>
    </p:spTree>
    <p:extLst>
      <p:ext uri="{BB962C8B-B14F-4D97-AF65-F5344CB8AC3E}">
        <p14:creationId xmlns:p14="http://schemas.microsoft.com/office/powerpoint/2010/main" val="383748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highlight>
                  <a:srgbClr val="FAFBFC"/>
                </a:highlight>
                <a:latin typeface="Times New Roman"/>
                <a:ea typeface="Times New Roman"/>
                <a:cs typeface="Times New Roman"/>
                <a:sym typeface="Times New Roman"/>
              </a:rPr>
              <a:t>Gradient descent with momentum</a:t>
            </a:r>
            <a:endParaRPr sz="3800" b="1"/>
          </a:p>
        </p:txBody>
      </p:sp>
      <p:sp>
        <p:nvSpPr>
          <p:cNvPr id="267" name="Google Shape;267;p46"/>
          <p:cNvSpPr txBox="1">
            <a:spLocks noGrp="1"/>
          </p:cNvSpPr>
          <p:nvPr>
            <p:ph type="body" idx="1"/>
          </p:nvPr>
        </p:nvSpPr>
        <p:spPr>
          <a:xfrm>
            <a:off x="311700" y="1152475"/>
            <a:ext cx="8520600" cy="3764400"/>
          </a:xfrm>
          <a:prstGeom prst="rect">
            <a:avLst/>
          </a:prstGeom>
        </p:spPr>
        <p:txBody>
          <a:bodyPr spcFirstLastPara="1" wrap="square" lIns="91425" tIns="91425" rIns="91425" bIns="91425" anchor="t" anchorCtr="0">
            <a:normAutofit fontScale="92500" lnSpcReduction="20000"/>
          </a:bodyPr>
          <a:lstStyle/>
          <a:p>
            <a:pPr marL="0" marR="0" lvl="0" indent="0" algn="l" rtl="0">
              <a:lnSpc>
                <a:spcPct val="115000"/>
              </a:lnSpc>
              <a:spcBef>
                <a:spcPts val="0"/>
              </a:spcBef>
              <a:spcAft>
                <a:spcPts val="0"/>
              </a:spcAft>
              <a:buClr>
                <a:schemeClr val="dk1"/>
              </a:buClr>
              <a:buSzPct val="61111"/>
              <a:buFont typeface="Arial"/>
              <a:buNone/>
            </a:pPr>
            <a:r>
              <a:rPr lang="en"/>
              <a:t>It works by adding a fraction of the previous weight update to the current weight update so that the optimization algorithm can build momentum as it descends the loss function</a:t>
            </a:r>
            <a:endParaRPr/>
          </a:p>
          <a:p>
            <a:pPr marL="0" marR="0" lvl="0" indent="0" algn="l" rtl="0">
              <a:lnSpc>
                <a:spcPct val="115000"/>
              </a:lnSpc>
              <a:spcBef>
                <a:spcPts val="1200"/>
              </a:spcBef>
              <a:spcAft>
                <a:spcPts val="0"/>
              </a:spcAft>
              <a:buClr>
                <a:schemeClr val="dk1"/>
              </a:buClr>
              <a:buSzPct val="61111"/>
              <a:buFont typeface="Arial"/>
              <a:buNone/>
            </a:pPr>
            <a:r>
              <a:rPr lang="en"/>
              <a:t>Momentum helps to,</a:t>
            </a:r>
            <a:endParaRPr/>
          </a:p>
          <a:p>
            <a:pPr marL="457200" marR="0" lvl="0" indent="-325755" algn="l" rtl="0">
              <a:lnSpc>
                <a:spcPct val="150000"/>
              </a:lnSpc>
              <a:spcBef>
                <a:spcPts val="1200"/>
              </a:spcBef>
              <a:spcAft>
                <a:spcPts val="0"/>
              </a:spcAft>
              <a:buSzPct val="100000"/>
              <a:buChar char="●"/>
            </a:pPr>
            <a:r>
              <a:rPr lang="en"/>
              <a:t>Escape local minima and saddle points</a:t>
            </a:r>
            <a:endParaRPr/>
          </a:p>
          <a:p>
            <a:pPr marL="457200" marR="0" lvl="0" indent="-325755" algn="l" rtl="0">
              <a:lnSpc>
                <a:spcPct val="150000"/>
              </a:lnSpc>
              <a:spcBef>
                <a:spcPts val="1000"/>
              </a:spcBef>
              <a:spcAft>
                <a:spcPts val="0"/>
              </a:spcAft>
              <a:buSzPct val="100000"/>
              <a:buChar char="●"/>
            </a:pPr>
            <a:r>
              <a:rPr lang="en"/>
              <a:t>Aids in faster convergence by reducing oscillations</a:t>
            </a:r>
            <a:endParaRPr/>
          </a:p>
          <a:p>
            <a:pPr marL="457200" marR="0" lvl="0" indent="-325755" algn="l" rtl="0">
              <a:lnSpc>
                <a:spcPct val="150000"/>
              </a:lnSpc>
              <a:spcBef>
                <a:spcPts val="1000"/>
              </a:spcBef>
              <a:spcAft>
                <a:spcPts val="0"/>
              </a:spcAft>
              <a:buSzPct val="100000"/>
              <a:buChar char="●"/>
            </a:pPr>
            <a:r>
              <a:rPr lang="en"/>
              <a:t>Smooths out weight updates for stability</a:t>
            </a:r>
            <a:endParaRPr/>
          </a:p>
          <a:p>
            <a:pPr marL="457200" marR="0" lvl="0" indent="-325755" algn="l" rtl="0">
              <a:lnSpc>
                <a:spcPct val="150000"/>
              </a:lnSpc>
              <a:spcBef>
                <a:spcPts val="1000"/>
              </a:spcBef>
              <a:spcAft>
                <a:spcPts val="0"/>
              </a:spcAft>
              <a:buSzPct val="100000"/>
              <a:buChar char="●"/>
            </a:pPr>
            <a:r>
              <a:rPr lang="en"/>
              <a:t>Reduces model complexity and prevents overfitting</a:t>
            </a:r>
            <a:endParaRPr/>
          </a:p>
          <a:p>
            <a:pPr marL="457200" marR="0" lvl="0" indent="-325755" algn="l" rtl="0">
              <a:lnSpc>
                <a:spcPct val="150000"/>
              </a:lnSpc>
              <a:spcBef>
                <a:spcPts val="1000"/>
              </a:spcBef>
              <a:spcAft>
                <a:spcPts val="0"/>
              </a:spcAft>
              <a:buSzPct val="128571"/>
              <a:buChar char="●"/>
            </a:pPr>
            <a:r>
              <a:rPr lang="en"/>
              <a:t>Can be used in combination with other optimization algorithms for improved performance.</a:t>
            </a:r>
            <a:endParaRPr sz="1400">
              <a:solidFill>
                <a:schemeClr val="dk1"/>
              </a:solidFill>
              <a:highlight>
                <a:srgbClr val="FAFBFC"/>
              </a:highlight>
              <a:latin typeface="Times New Roman"/>
              <a:ea typeface="Times New Roman"/>
              <a:cs typeface="Times New Roman"/>
              <a:sym typeface="Times New Roman"/>
            </a:endParaRPr>
          </a:p>
          <a:p>
            <a:pPr marL="0" lvl="0" indent="0" algn="l" rtl="0">
              <a:spcBef>
                <a:spcPts val="10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body" idx="1"/>
          </p:nvPr>
        </p:nvSpPr>
        <p:spPr>
          <a:xfrm>
            <a:off x="311700" y="541925"/>
            <a:ext cx="8520600" cy="4026900"/>
          </a:xfrm>
          <a:prstGeom prst="rect">
            <a:avLst/>
          </a:prstGeom>
        </p:spPr>
        <p:txBody>
          <a:bodyPr spcFirstLastPara="1" wrap="square" lIns="91425" tIns="91425" rIns="91425" bIns="91425" anchor="t" anchorCtr="0">
            <a:normAutofit/>
          </a:bodyPr>
          <a:lstStyle/>
          <a:p>
            <a:pPr marL="457200" marR="0" lvl="0" indent="0" algn="l" rtl="0">
              <a:lnSpc>
                <a:spcPct val="150000"/>
              </a:lnSpc>
              <a:spcBef>
                <a:spcPts val="1000"/>
              </a:spcBef>
              <a:spcAft>
                <a:spcPts val="0"/>
              </a:spcAft>
              <a:buNone/>
            </a:pPr>
            <a:endParaRPr dirty="0"/>
          </a:p>
          <a:p>
            <a:pPr marL="457200" marR="0" lvl="0" indent="0" algn="l" rtl="0">
              <a:lnSpc>
                <a:spcPct val="150000"/>
              </a:lnSpc>
              <a:spcBef>
                <a:spcPts val="1000"/>
              </a:spcBef>
              <a:spcAft>
                <a:spcPts val="0"/>
              </a:spcAft>
              <a:buNone/>
            </a:pPr>
            <a:endParaRPr lang="en" dirty="0" smtClean="0"/>
          </a:p>
          <a:p>
            <a:pPr marL="457200" marR="0" lvl="0" indent="0" algn="l" rtl="0">
              <a:lnSpc>
                <a:spcPct val="150000"/>
              </a:lnSpc>
              <a:spcBef>
                <a:spcPts val="1000"/>
              </a:spcBef>
              <a:spcAft>
                <a:spcPts val="0"/>
              </a:spcAft>
              <a:buNone/>
            </a:pPr>
            <a:r>
              <a:rPr lang="en" dirty="0" smtClean="0"/>
              <a:t>Where</a:t>
            </a:r>
            <a:endParaRPr dirty="0"/>
          </a:p>
          <a:p>
            <a:pPr marL="457200" marR="0" lvl="0" indent="-325755" algn="l" rtl="0">
              <a:lnSpc>
                <a:spcPct val="150000"/>
              </a:lnSpc>
              <a:spcBef>
                <a:spcPts val="1000"/>
              </a:spcBef>
              <a:spcAft>
                <a:spcPts val="0"/>
              </a:spcAft>
              <a:buSzPct val="100000"/>
              <a:buChar char="●"/>
            </a:pPr>
            <a:r>
              <a:rPr lang="en" dirty="0"/>
              <a:t> v is the momentum term,</a:t>
            </a:r>
            <a:endParaRPr dirty="0"/>
          </a:p>
          <a:p>
            <a:pPr marL="457200" marR="0" lvl="0" indent="-325755" algn="l" rtl="0">
              <a:lnSpc>
                <a:spcPct val="150000"/>
              </a:lnSpc>
              <a:spcBef>
                <a:spcPts val="1000"/>
              </a:spcBef>
              <a:spcAft>
                <a:spcPts val="0"/>
              </a:spcAft>
              <a:buSzPct val="100000"/>
              <a:buChar char="●"/>
            </a:pPr>
            <a:r>
              <a:rPr lang="en" dirty="0"/>
              <a:t> m is the momentum hyperparameter (typically set to 0.9), </a:t>
            </a:r>
            <a:endParaRPr dirty="0"/>
          </a:p>
          <a:p>
            <a:pPr lvl="0" indent="-325755">
              <a:lnSpc>
                <a:spcPct val="150000"/>
              </a:lnSpc>
              <a:spcBef>
                <a:spcPts val="1000"/>
              </a:spcBef>
              <a:buSzPct val="100000"/>
            </a:pPr>
            <a:r>
              <a:rPr lang="en" dirty="0" smtClean="0"/>
              <a:t> </a:t>
            </a:r>
            <a:r>
              <a:rPr lang="el-GR" b="1" dirty="0" smtClean="0"/>
              <a:t>ε</a:t>
            </a:r>
            <a:r>
              <a:rPr lang="en-US" b="1" dirty="0" smtClean="0"/>
              <a:t>  </a:t>
            </a:r>
            <a:r>
              <a:rPr lang="en" dirty="0" smtClean="0"/>
              <a:t>is </a:t>
            </a:r>
            <a:r>
              <a:rPr lang="en" dirty="0"/>
              <a:t>the learning rate, </a:t>
            </a:r>
            <a:endParaRPr dirty="0"/>
          </a:p>
          <a:p>
            <a:pPr marL="457200" marR="0" lvl="0" indent="-325755" algn="l" rtl="0">
              <a:lnSpc>
                <a:spcPct val="150000"/>
              </a:lnSpc>
              <a:spcBef>
                <a:spcPts val="1000"/>
              </a:spcBef>
              <a:spcAft>
                <a:spcPts val="0"/>
              </a:spcAft>
              <a:buSzPct val="100000"/>
              <a:buChar char="●"/>
            </a:pPr>
            <a:r>
              <a:rPr lang="en-IN" dirty="0" smtClean="0"/>
              <a:t>g </a:t>
            </a:r>
            <a:r>
              <a:rPr lang="en" dirty="0" smtClean="0"/>
              <a:t>is </a:t>
            </a:r>
            <a:r>
              <a:rPr lang="en" dirty="0"/>
              <a:t>the gradient of the loss function to the weights.</a:t>
            </a:r>
            <a:endParaRPr dirty="0"/>
          </a:p>
          <a:p>
            <a:pPr marL="0" lvl="0" indent="0" algn="l" rtl="0">
              <a:spcBef>
                <a:spcPts val="1000"/>
              </a:spcBef>
              <a:spcAft>
                <a:spcPts val="1200"/>
              </a:spcAft>
              <a:buNone/>
            </a:pPr>
            <a:endParaRPr dirty="0"/>
          </a:p>
        </p:txBody>
      </p:sp>
      <p:pic>
        <p:nvPicPr>
          <p:cNvPr id="273" name="Google Shape;273;p47"/>
          <p:cNvPicPr preferRelativeResize="0"/>
          <p:nvPr/>
        </p:nvPicPr>
        <p:blipFill>
          <a:blip r:embed="rId3">
            <a:alphaModFix/>
          </a:blip>
          <a:stretch>
            <a:fillRect/>
          </a:stretch>
        </p:blipFill>
        <p:spPr>
          <a:xfrm>
            <a:off x="1530186" y="719476"/>
            <a:ext cx="2120487" cy="10677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311700" y="7944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exponentially weighted decay of past gradients-every update is computed by combining the update in the last iteration with the current gradient.</a:t>
            </a:r>
            <a:endParaRPr sz="2000" dirty="0"/>
          </a:p>
          <a:p>
            <a:pPr marL="0" lvl="0" indent="0" algn="l" rtl="0">
              <a:spcBef>
                <a:spcPts val="1200"/>
              </a:spcBef>
              <a:spcAft>
                <a:spcPts val="1200"/>
              </a:spcAft>
              <a:buNone/>
            </a:pPr>
            <a:endParaRPr dirty="0"/>
          </a:p>
        </p:txBody>
      </p:sp>
      <p:pic>
        <p:nvPicPr>
          <p:cNvPr id="279" name="Google Shape;279;p48"/>
          <p:cNvPicPr preferRelativeResize="0"/>
          <p:nvPr/>
        </p:nvPicPr>
        <p:blipFill>
          <a:blip r:embed="rId3">
            <a:alphaModFix/>
          </a:blip>
          <a:stretch>
            <a:fillRect/>
          </a:stretch>
        </p:blipFill>
        <p:spPr>
          <a:xfrm>
            <a:off x="1023488" y="2451099"/>
            <a:ext cx="2052221" cy="1047173"/>
          </a:xfrm>
          <a:prstGeom prst="rect">
            <a:avLst/>
          </a:prstGeom>
          <a:noFill/>
          <a:ln>
            <a:noFill/>
          </a:ln>
        </p:spPr>
      </p:pic>
      <p:sp>
        <p:nvSpPr>
          <p:cNvPr id="280" name="Google Shape;280;p48"/>
          <p:cNvSpPr txBox="1"/>
          <p:nvPr/>
        </p:nvSpPr>
        <p:spPr>
          <a:xfrm>
            <a:off x="3470564" y="2156925"/>
            <a:ext cx="5102836" cy="2123628"/>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Char char="●"/>
            </a:pPr>
            <a:r>
              <a:rPr lang="en" sz="1800" dirty="0">
                <a:solidFill>
                  <a:schemeClr val="dk2"/>
                </a:solidFill>
              </a:rPr>
              <a:t>m determines what fraction of the previous velocity to retain in the new update, and add this “memory” of past gradients to our current gradient. </a:t>
            </a:r>
            <a:endParaRPr lang="en" sz="1800" dirty="0" smtClean="0">
              <a:solidFill>
                <a:schemeClr val="dk2"/>
              </a:solidFill>
            </a:endParaRPr>
          </a:p>
          <a:p>
            <a:pPr marL="139700" lvl="0" algn="just" rtl="0">
              <a:spcBef>
                <a:spcPts val="0"/>
              </a:spcBef>
              <a:spcAft>
                <a:spcPts val="0"/>
              </a:spcAft>
              <a:buSzPts val="1400"/>
            </a:pPr>
            <a:endParaRPr sz="1800" dirty="0">
              <a:solidFill>
                <a:schemeClr val="dk2"/>
              </a:solidFill>
            </a:endParaRPr>
          </a:p>
          <a:p>
            <a:pPr marL="457200" lvl="0" indent="-317500" algn="just" rtl="0">
              <a:spcBef>
                <a:spcPts val="0"/>
              </a:spcBef>
              <a:spcAft>
                <a:spcPts val="0"/>
              </a:spcAft>
              <a:buSzPts val="1400"/>
              <a:buChar char="●"/>
            </a:pPr>
            <a:r>
              <a:rPr lang="en" sz="1800" dirty="0">
                <a:solidFill>
                  <a:schemeClr val="dk2"/>
                </a:solidFill>
              </a:rPr>
              <a:t>This approach is commonly referred to as momentum</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4705"/>
              <a:buFont typeface="Arial"/>
              <a:buNone/>
            </a:pPr>
            <a:r>
              <a:rPr lang="en" sz="1700" b="1">
                <a:highlight>
                  <a:srgbClr val="FAFBFC"/>
                </a:highlight>
              </a:rPr>
              <a:t>How does Momentum-Based Gradient Descent Work?</a:t>
            </a:r>
            <a:endParaRPr sz="1700" b="1">
              <a:highlight>
                <a:srgbClr val="FAFBFC"/>
              </a:highlight>
            </a:endParaRPr>
          </a:p>
          <a:p>
            <a:pPr marL="0" lvl="0" indent="0" algn="l" rtl="0">
              <a:spcBef>
                <a:spcPts val="400"/>
              </a:spcBef>
              <a:spcAft>
                <a:spcPts val="0"/>
              </a:spcAft>
              <a:buNone/>
            </a:pPr>
            <a:endParaRPr/>
          </a:p>
        </p:txBody>
      </p:sp>
      <p:sp>
        <p:nvSpPr>
          <p:cNvPr id="286" name="Google Shape;286;p49"/>
          <p:cNvSpPr txBox="1">
            <a:spLocks noGrp="1"/>
          </p:cNvSpPr>
          <p:nvPr>
            <p:ph type="body" idx="1"/>
          </p:nvPr>
        </p:nvSpPr>
        <p:spPr>
          <a:xfrm>
            <a:off x="311700" y="1152475"/>
            <a:ext cx="4209600" cy="3416400"/>
          </a:xfrm>
          <a:prstGeom prst="rect">
            <a:avLst/>
          </a:prstGeom>
        </p:spPr>
        <p:txBody>
          <a:bodyPr spcFirstLastPara="1" wrap="square" lIns="91425" tIns="91425" rIns="91425" bIns="91425" anchor="t" anchorCtr="0">
            <a:normAutofit/>
          </a:bodyPr>
          <a:lstStyle/>
          <a:p>
            <a:pPr marL="457200" marR="0" lvl="0" indent="-317500" algn="just" rtl="0">
              <a:lnSpc>
                <a:spcPct val="100000"/>
              </a:lnSpc>
              <a:spcBef>
                <a:spcPts val="0"/>
              </a:spcBef>
              <a:spcAft>
                <a:spcPts val="0"/>
              </a:spcAft>
              <a:buClr>
                <a:srgbClr val="000000"/>
              </a:buClr>
              <a:buSzPts val="1400"/>
              <a:buChar char="●"/>
            </a:pPr>
            <a:r>
              <a:rPr lang="en"/>
              <a:t>Gradient descent with momentum is an optimization algorithm that helps accelerate the convergence of gradient descent by adding a momentum term to the weight update. </a:t>
            </a:r>
            <a:endParaRPr/>
          </a:p>
          <a:p>
            <a:pPr marL="457200" marR="0" lvl="0" indent="-317500" algn="just" rtl="0">
              <a:lnSpc>
                <a:spcPct val="100000"/>
              </a:lnSpc>
              <a:spcBef>
                <a:spcPts val="0"/>
              </a:spcBef>
              <a:spcAft>
                <a:spcPts val="0"/>
              </a:spcAft>
              <a:buClr>
                <a:srgbClr val="000000"/>
              </a:buClr>
              <a:buSzPts val="1400"/>
              <a:buChar char="●"/>
            </a:pPr>
            <a:r>
              <a:rPr lang="en"/>
              <a:t>The momentum term is based on the previous weight update and helps the algorithm build momentum as it descends the loss function.</a:t>
            </a:r>
            <a:endParaRPr/>
          </a:p>
        </p:txBody>
      </p:sp>
      <p:pic>
        <p:nvPicPr>
          <p:cNvPr id="287" name="Google Shape;287;p49"/>
          <p:cNvPicPr preferRelativeResize="0"/>
          <p:nvPr/>
        </p:nvPicPr>
        <p:blipFill>
          <a:blip r:embed="rId3">
            <a:alphaModFix/>
          </a:blip>
          <a:stretch>
            <a:fillRect/>
          </a:stretch>
        </p:blipFill>
        <p:spPr>
          <a:xfrm>
            <a:off x="5012763" y="1384250"/>
            <a:ext cx="3819525" cy="1885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1321</Words>
  <Application>Microsoft Office PowerPoint</Application>
  <PresentationFormat>On-screen Show (16:9)</PresentationFormat>
  <Paragraphs>112</Paragraphs>
  <Slides>32</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Times New Roman</vt:lpstr>
      <vt:lpstr>Roboto</vt:lpstr>
      <vt:lpstr>Arial</vt:lpstr>
      <vt:lpstr>Simple Light</vt:lpstr>
      <vt:lpstr>20CSC71-DEEP LEARNING</vt:lpstr>
      <vt:lpstr>PowerPoint Presentation</vt:lpstr>
      <vt:lpstr>PowerPoint Presentation</vt:lpstr>
      <vt:lpstr>PowerPoint Presentation</vt:lpstr>
      <vt:lpstr>PowerPoint Presentation</vt:lpstr>
      <vt:lpstr>Gradient descent with momentum</vt:lpstr>
      <vt:lpstr>PowerPoint Presentation</vt:lpstr>
      <vt:lpstr>PowerPoint Presentation</vt:lpstr>
      <vt:lpstr>How does Momentum-Based Gradient Descent Work? </vt:lpstr>
      <vt:lpstr>PowerPoint Presentation</vt:lpstr>
      <vt:lpstr>PowerPoint Presentation</vt:lpstr>
      <vt:lpstr>Nesterov Accelerated Gradient (NAG)</vt:lpstr>
      <vt:lpstr>A Brief View of Second-Order Methods</vt:lpstr>
      <vt:lpstr>Conjugate gradient descent</vt:lpstr>
      <vt:lpstr>PowerPoint Presentation</vt:lpstr>
      <vt:lpstr>PowerPoint Presentation</vt:lpstr>
      <vt:lpstr>PowerPoint Presentation</vt:lpstr>
      <vt:lpstr>Broyden–Fletcher–Goldfarb–Shanno (BFGS) algorithm </vt:lpstr>
      <vt:lpstr>Learning Rate Adaptation</vt:lpstr>
      <vt:lpstr>PowerPoint Presentation</vt:lpstr>
      <vt:lpstr>PowerPoint Presentation</vt:lpstr>
      <vt:lpstr>AdaGrad—Accumulating Historical Gradients</vt:lpstr>
      <vt:lpstr>PowerPoint Presentation</vt:lpstr>
      <vt:lpstr>PowerPoint Presentation</vt:lpstr>
      <vt:lpstr>RMSProp—Exponentially Weighted Moving Average of Gradients</vt:lpstr>
      <vt:lpstr>PowerPoint Presentation</vt:lpstr>
      <vt:lpstr>PowerPoint Presentation</vt:lpstr>
      <vt:lpstr>PowerPoint Presentation</vt:lpstr>
      <vt:lpstr>Adam—Combining Momentum and RMSProp</vt:lpstr>
      <vt:lpstr>ADAM=Momentum +RMSProp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20CSC71-DEEP LEARNING</dc:title>
  <cp:lastModifiedBy>Admin</cp:lastModifiedBy>
  <cp:revision>38</cp:revision>
  <dcterms:modified xsi:type="dcterms:W3CDTF">2023-08-14T09:04:23Z</dcterms:modified>
</cp:coreProperties>
</file>