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7e9423f6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7e9423f6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7e9423f6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7e9423f6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7e9423f6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7e9423f6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7e9423f6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7e9423f6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7e9423f6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7e9423f6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a0363254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a036325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7e9423f6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7e9423f6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7e9423f6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7e9423f6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7e9423f6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7e9423f6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7e9423f6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7e9423f6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a05591dd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a05591dd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7e9423f6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7e9423f6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7e9423f6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7e9423f6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7e9423f6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7e9423f6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7e9423f6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7e9423f6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7e9423f6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7e9423f6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1bb235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41bb235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7e9423f6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7e9423f6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7e9423f6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7e9423f6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7e9423f6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7e9423f6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7e9423f6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7e9423f6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a0363254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a0363254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7e9423f6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7e9423f6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7e9423f6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7e9423f6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7e9423f6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7e9423f6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a036325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3a036325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a0363254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a0363254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a0363254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a0363254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a0363254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a0363254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3a0363254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3a0363254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a0363254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3a0363254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3a0363254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3a0363254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7e9423f6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7e9423f6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3a0363254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3a0363254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a0363254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3a0363254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3a0363254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3a0363254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a0363254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a0363254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7e9423f6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7e9423f6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3a0363254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3a0363254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a0363254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a0363254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d1bc007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3d1bc007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3a0363254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3a0363254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75a6bdde3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75a6bdde3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7e9423f6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7e9423f6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3d1bc007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3d1bc007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5a6bdde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75a6bdde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5a6bdde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75a6bdde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5a6bdde3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75a6bdde3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75a6bdde3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75a6bdde3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75a6bdde3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75a6bdde3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75a6bdde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75a6bdde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5a6bdde3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75a6bdde3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75a6bdde3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75a6bdde3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75a6bdde3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75a6bdde3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7e9423f6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7e9423f6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3a036325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3a036325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759f533e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759f533e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759f533ea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759f533ea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759f533e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759f533e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759f533e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759f533e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3a0363254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3a0363254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75a6bdde3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75a6bdde3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75a6bdde3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75a6bdde3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75a6bdde3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75a6bdde3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75a6bdde3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75a6bdde3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7e9423f6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7e9423f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75a6bdde3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75a6bdde3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75a6bdde3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75a6bdde3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7e9423f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7e9423f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7e9423f6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7e9423f6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hyperlink" Target="https://privacypros.io/tools/bitcoin-fee-estimator/" TargetMode="External"/><Relationship Id="rId5" Type="http://schemas.openxmlformats.org/officeDocument/2006/relationships/hyperlink" Target="https://buybitcoinworldwide.com/fee-calculato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bitcoin.org/bitcoin.pdf" TargetMode="External"/><Relationship Id="rId4" Type="http://schemas.openxmlformats.org/officeDocument/2006/relationships/hyperlink" Target="https://coinmarketcap.com/currencies/bitcoi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bitcoin/bitcoin/blob/master/src/chainparams.cp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18400"/>
            <a:ext cx="8520600" cy="2078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sz="4088"/>
              <a:t>UNIT- III</a:t>
            </a:r>
            <a:endParaRPr b="1" sz="4088"/>
          </a:p>
          <a:p>
            <a:pPr indent="0" lvl="0" marL="0" rtl="0" algn="ctr">
              <a:spcBef>
                <a:spcPts val="0"/>
              </a:spcBef>
              <a:spcAft>
                <a:spcPts val="0"/>
              </a:spcAft>
              <a:buNone/>
            </a:pPr>
            <a:r>
              <a:rPr lang="en" sz="4088"/>
              <a:t>Bitcoins and Alternative Coins</a:t>
            </a:r>
            <a:endParaRPr sz="4088"/>
          </a:p>
        </p:txBody>
      </p:sp>
      <p:sp>
        <p:nvSpPr>
          <p:cNvPr id="55" name="Google Shape;55;p13"/>
          <p:cNvSpPr txBox="1"/>
          <p:nvPr>
            <p:ph idx="1" type="subTitle"/>
          </p:nvPr>
        </p:nvSpPr>
        <p:spPr>
          <a:xfrm>
            <a:off x="420850" y="3584500"/>
            <a:ext cx="8520600" cy="7926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Clr>
                <a:schemeClr val="dk1"/>
              </a:buClr>
              <a:buSzPts val="688"/>
              <a:buFont typeface="Arial"/>
              <a:buNone/>
            </a:pPr>
            <a:r>
              <a:rPr lang="en" sz="5200">
                <a:solidFill>
                  <a:schemeClr val="dk1"/>
                </a:solidFill>
              </a:rPr>
              <a:t>20CSE15- BLOCKCHAIN TECHNOLOGIES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353875"/>
            <a:ext cx="5761200" cy="4215000"/>
          </a:xfrm>
          <a:prstGeom prst="rect">
            <a:avLst/>
          </a:prstGeom>
        </p:spPr>
        <p:txBody>
          <a:bodyPr anchorCtr="0" anchor="t" bIns="91425" lIns="91425" spcFirstLastPara="1" rIns="91425" wrap="square" tIns="91425">
            <a:normAutofit/>
          </a:bodyPr>
          <a:lstStyle/>
          <a:p>
            <a:pPr indent="-317500" lvl="0" marL="457200" marR="0" rtl="0" algn="just">
              <a:lnSpc>
                <a:spcPct val="150000"/>
              </a:lnSpc>
              <a:spcBef>
                <a:spcPts val="0"/>
              </a:spcBef>
              <a:spcAft>
                <a:spcPts val="0"/>
              </a:spcAft>
              <a:buClr>
                <a:schemeClr val="dk1"/>
              </a:buClr>
              <a:buSzPts val="1400"/>
              <a:buChar char="●"/>
            </a:pPr>
            <a:r>
              <a:rPr lang="en" sz="1400">
                <a:solidFill>
                  <a:schemeClr val="dk1"/>
                </a:solidFill>
              </a:rPr>
              <a:t>The sender either enters the receiver's address or scans the QR code that has the Bitcoin address, amount  and optional description encoded in it. The wallet application recognizes this QR code and decodes it into something like Please send &lt;Amount&gt; BTC to the Bitcoin address &lt;receiver's Bitcoin address&gt;.</a:t>
            </a:r>
            <a:endParaRPr sz="1400">
              <a:solidFill>
                <a:schemeClr val="dk1"/>
              </a:solidFill>
            </a:endParaRPr>
          </a:p>
          <a:p>
            <a:pPr indent="-317500" lvl="0" marL="457200" marR="0" rtl="0" algn="just">
              <a:lnSpc>
                <a:spcPct val="150000"/>
              </a:lnSpc>
              <a:spcBef>
                <a:spcPts val="1000"/>
              </a:spcBef>
              <a:spcAft>
                <a:spcPts val="1000"/>
              </a:spcAft>
              <a:buClr>
                <a:schemeClr val="dk1"/>
              </a:buClr>
              <a:buSzPts val="1400"/>
              <a:buChar char="●"/>
            </a:pPr>
            <a:r>
              <a:rPr lang="en" sz="1400">
                <a:solidFill>
                  <a:schemeClr val="dk1"/>
                </a:solidFill>
              </a:rPr>
              <a:t>This will look like as shown here with values: Please send 0.00033324 BTC to the Bitcoin address 1JzouJCVmMQBmTcd8K4Y5BP36gEFNn1ZJ3.</a:t>
            </a:r>
            <a:endParaRPr sz="1400">
              <a:solidFill>
                <a:schemeClr val="dk1"/>
              </a:solidFill>
            </a:endParaRPr>
          </a:p>
        </p:txBody>
      </p:sp>
      <p:pic>
        <p:nvPicPr>
          <p:cNvPr id="110" name="Google Shape;110;p22"/>
          <p:cNvPicPr preferRelativeResize="0"/>
          <p:nvPr/>
        </p:nvPicPr>
        <p:blipFill>
          <a:blip r:embed="rId3">
            <a:alphaModFix/>
          </a:blip>
          <a:stretch>
            <a:fillRect/>
          </a:stretch>
        </p:blipFill>
        <p:spPr>
          <a:xfrm>
            <a:off x="6225300" y="152400"/>
            <a:ext cx="2766300" cy="42426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311700" y="752675"/>
            <a:ext cx="6303300" cy="3816300"/>
          </a:xfrm>
          <a:prstGeom prst="rect">
            <a:avLst/>
          </a:prstGeom>
        </p:spPr>
        <p:txBody>
          <a:bodyPr anchorCtr="0" anchor="t" bIns="91425" lIns="91425" spcFirstLastPara="1" rIns="91425" wrap="square" tIns="91425">
            <a:normAutofit/>
          </a:bodyPr>
          <a:lstStyle/>
          <a:p>
            <a:pPr indent="-317500" lvl="0" marL="457200" marR="0" rtl="0" algn="just">
              <a:lnSpc>
                <a:spcPct val="150000"/>
              </a:lnSpc>
              <a:spcBef>
                <a:spcPts val="0"/>
              </a:spcBef>
              <a:spcAft>
                <a:spcPts val="0"/>
              </a:spcAft>
              <a:buClr>
                <a:schemeClr val="dk1"/>
              </a:buClr>
              <a:buSzPts val="1400"/>
              <a:buChar char="●"/>
            </a:pPr>
            <a:r>
              <a:rPr lang="en" sz="1400">
                <a:solidFill>
                  <a:schemeClr val="dk1"/>
                </a:solidFill>
              </a:rPr>
              <a:t>In the wallet application of the sender, this transaction is constructed by following some rules and broadcasted to the Bitcoin network. </a:t>
            </a:r>
            <a:endParaRPr sz="1400">
              <a:solidFill>
                <a:schemeClr val="dk1"/>
              </a:solidFill>
            </a:endParaRPr>
          </a:p>
          <a:p>
            <a:pPr indent="-317500" lvl="0" marL="457200" marR="0" rtl="0" algn="just">
              <a:lnSpc>
                <a:spcPct val="150000"/>
              </a:lnSpc>
              <a:spcBef>
                <a:spcPts val="1000"/>
              </a:spcBef>
              <a:spcAft>
                <a:spcPts val="0"/>
              </a:spcAft>
              <a:buClr>
                <a:schemeClr val="dk1"/>
              </a:buClr>
              <a:buSzPts val="1400"/>
              <a:buChar char="●"/>
            </a:pPr>
            <a:r>
              <a:rPr lang="en" sz="1400">
                <a:solidFill>
                  <a:schemeClr val="dk1"/>
                </a:solidFill>
              </a:rPr>
              <a:t>This transaction is digitally signed using the private key of the sender before broadcasting it. </a:t>
            </a:r>
            <a:endParaRPr sz="1400">
              <a:solidFill>
                <a:schemeClr val="dk1"/>
              </a:solidFill>
            </a:endParaRPr>
          </a:p>
          <a:p>
            <a:pPr indent="0" lvl="0" marL="457200" marR="0" rtl="0" algn="just">
              <a:lnSpc>
                <a:spcPct val="150000"/>
              </a:lnSpc>
              <a:spcBef>
                <a:spcPts val="1000"/>
              </a:spcBef>
              <a:spcAft>
                <a:spcPts val="0"/>
              </a:spcAft>
              <a:buNone/>
            </a:pPr>
            <a:r>
              <a:t/>
            </a:r>
            <a:endParaRPr/>
          </a:p>
          <a:p>
            <a:pPr indent="0" lvl="0" marL="0" rtl="0" algn="l">
              <a:spcBef>
                <a:spcPts val="1000"/>
              </a:spcBef>
              <a:spcAft>
                <a:spcPts val="1200"/>
              </a:spcAft>
              <a:buNone/>
            </a:pPr>
            <a:r>
              <a:t/>
            </a:r>
            <a:endParaRPr/>
          </a:p>
        </p:txBody>
      </p:sp>
      <p:pic>
        <p:nvPicPr>
          <p:cNvPr id="116" name="Google Shape;116;p23"/>
          <p:cNvPicPr preferRelativeResize="0"/>
          <p:nvPr/>
        </p:nvPicPr>
        <p:blipFill>
          <a:blip r:embed="rId3">
            <a:alphaModFix/>
          </a:blip>
          <a:stretch>
            <a:fillRect/>
          </a:stretch>
        </p:blipFill>
        <p:spPr>
          <a:xfrm>
            <a:off x="6767400" y="1170125"/>
            <a:ext cx="2224199" cy="320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311700" y="1152475"/>
            <a:ext cx="586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4"/>
          <p:cNvPicPr preferRelativeResize="0"/>
          <p:nvPr/>
        </p:nvPicPr>
        <p:blipFill>
          <a:blip r:embed="rId3">
            <a:alphaModFix/>
          </a:blip>
          <a:stretch>
            <a:fillRect/>
          </a:stretch>
        </p:blipFill>
        <p:spPr>
          <a:xfrm>
            <a:off x="6327600" y="1170125"/>
            <a:ext cx="2664000" cy="2946252"/>
          </a:xfrm>
          <a:prstGeom prst="rect">
            <a:avLst/>
          </a:prstGeom>
          <a:noFill/>
          <a:ln>
            <a:noFill/>
          </a:ln>
        </p:spPr>
      </p:pic>
      <p:pic>
        <p:nvPicPr>
          <p:cNvPr id="123" name="Google Shape;123;p24"/>
          <p:cNvPicPr preferRelativeResize="0"/>
          <p:nvPr/>
        </p:nvPicPr>
        <p:blipFill>
          <a:blip r:embed="rId4">
            <a:alphaModFix/>
          </a:blip>
          <a:stretch>
            <a:fillRect/>
          </a:stretch>
        </p:blipFill>
        <p:spPr>
          <a:xfrm>
            <a:off x="929800" y="728000"/>
            <a:ext cx="4325049" cy="368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5"/>
          <p:cNvPicPr preferRelativeResize="0"/>
          <p:nvPr/>
        </p:nvPicPr>
        <p:blipFill>
          <a:blip r:embed="rId3">
            <a:alphaModFix/>
          </a:blip>
          <a:stretch>
            <a:fillRect/>
          </a:stretch>
        </p:blipFill>
        <p:spPr>
          <a:xfrm>
            <a:off x="0" y="974962"/>
            <a:ext cx="9143999" cy="3193576"/>
          </a:xfrm>
          <a:prstGeom prst="rect">
            <a:avLst/>
          </a:prstGeom>
          <a:noFill/>
          <a:ln>
            <a:noFill/>
          </a:ln>
        </p:spPr>
      </p:pic>
      <p:sp>
        <p:nvSpPr>
          <p:cNvPr id="131" name="Google Shape;131;p25"/>
          <p:cNvSpPr txBox="1"/>
          <p:nvPr/>
        </p:nvSpPr>
        <p:spPr>
          <a:xfrm>
            <a:off x="2249650" y="4239575"/>
            <a:ext cx="49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summary view of various attributes of the transaction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311700" y="128925"/>
            <a:ext cx="8520600" cy="4755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725"/>
              <a:t>Important fields</a:t>
            </a:r>
            <a:endParaRPr b="1" sz="2725"/>
          </a:p>
          <a:p>
            <a:pPr indent="0" lvl="0" marL="0" rtl="0" algn="l">
              <a:spcBef>
                <a:spcPts val="1200"/>
              </a:spcBef>
              <a:spcAft>
                <a:spcPts val="0"/>
              </a:spcAft>
              <a:buClr>
                <a:schemeClr val="dk1"/>
              </a:buClr>
              <a:buSzPct val="61111"/>
              <a:buFont typeface="Arial"/>
              <a:buNone/>
            </a:pPr>
            <a:r>
              <a:rPr b="1" lang="en"/>
              <a:t>Size:</a:t>
            </a:r>
            <a:r>
              <a:rPr lang="en"/>
              <a:t> This is the size of the transaction in bytes.</a:t>
            </a:r>
            <a:endParaRPr/>
          </a:p>
          <a:p>
            <a:pPr indent="0" lvl="0" marL="0" rtl="0" algn="l">
              <a:spcBef>
                <a:spcPts val="1200"/>
              </a:spcBef>
              <a:spcAft>
                <a:spcPts val="0"/>
              </a:spcAft>
              <a:buClr>
                <a:schemeClr val="dk1"/>
              </a:buClr>
              <a:buSzPct val="61111"/>
              <a:buFont typeface="Arial"/>
              <a:buNone/>
            </a:pPr>
            <a:r>
              <a:rPr b="1" lang="en"/>
              <a:t>Weight:</a:t>
            </a:r>
            <a:r>
              <a:rPr lang="en"/>
              <a:t> This is the new metric given for block and transaction size since the introduction of Segregated Witness (SegWit) version of Bitcoin.</a:t>
            </a:r>
            <a:endParaRPr/>
          </a:p>
          <a:p>
            <a:pPr indent="0" lvl="0" marL="0" rtl="0" algn="l">
              <a:spcBef>
                <a:spcPts val="1200"/>
              </a:spcBef>
              <a:spcAft>
                <a:spcPts val="0"/>
              </a:spcAft>
              <a:buClr>
                <a:schemeClr val="dk1"/>
              </a:buClr>
              <a:buSzPct val="61111"/>
              <a:buFont typeface="Arial"/>
              <a:buNone/>
            </a:pPr>
            <a:r>
              <a:rPr b="1" lang="en"/>
              <a:t>Received Time: </a:t>
            </a:r>
            <a:r>
              <a:rPr lang="en"/>
              <a:t>This is the time when the transaction is received.</a:t>
            </a:r>
            <a:endParaRPr/>
          </a:p>
          <a:p>
            <a:pPr indent="0" lvl="0" marL="0" rtl="0" algn="l">
              <a:spcBef>
                <a:spcPts val="1200"/>
              </a:spcBef>
              <a:spcAft>
                <a:spcPts val="0"/>
              </a:spcAft>
              <a:buClr>
                <a:schemeClr val="dk1"/>
              </a:buClr>
              <a:buSzPct val="61111"/>
              <a:buFont typeface="Arial"/>
              <a:buNone/>
            </a:pPr>
            <a:r>
              <a:rPr b="1" lang="en"/>
              <a:t>Included In Blocks: </a:t>
            </a:r>
            <a:r>
              <a:rPr lang="en"/>
              <a:t>This shows the block number on the blockchain in which the transaction is included.</a:t>
            </a:r>
            <a:endParaRPr/>
          </a:p>
          <a:p>
            <a:pPr indent="0" lvl="0" marL="0" rtl="0" algn="l">
              <a:spcBef>
                <a:spcPts val="1200"/>
              </a:spcBef>
              <a:spcAft>
                <a:spcPts val="0"/>
              </a:spcAft>
              <a:buClr>
                <a:schemeClr val="dk1"/>
              </a:buClr>
              <a:buSzPct val="61111"/>
              <a:buFont typeface="Arial"/>
              <a:buNone/>
            </a:pPr>
            <a:r>
              <a:rPr b="1" lang="en"/>
              <a:t>Confirmations: </a:t>
            </a:r>
            <a:r>
              <a:rPr lang="en"/>
              <a:t>This is the number of confirmations by miners for this transaction.</a:t>
            </a:r>
            <a:endParaRPr/>
          </a:p>
          <a:p>
            <a:pPr indent="0" lvl="0" marL="0" rtl="0" algn="l">
              <a:spcBef>
                <a:spcPts val="1200"/>
              </a:spcBef>
              <a:spcAft>
                <a:spcPts val="0"/>
              </a:spcAft>
              <a:buClr>
                <a:schemeClr val="dk1"/>
              </a:buClr>
              <a:buSzPct val="61111"/>
              <a:buFont typeface="Arial"/>
              <a:buNone/>
            </a:pPr>
            <a:r>
              <a:rPr b="1" lang="en"/>
              <a:t>Total Input: </a:t>
            </a:r>
            <a:r>
              <a:rPr lang="en"/>
              <a:t>This is the number of total inputs in the transaction.</a:t>
            </a:r>
            <a:endParaRPr/>
          </a:p>
          <a:p>
            <a:pPr indent="0" lvl="0" marL="0" rtl="0" algn="l">
              <a:spcBef>
                <a:spcPts val="1200"/>
              </a:spcBef>
              <a:spcAft>
                <a:spcPts val="0"/>
              </a:spcAft>
              <a:buClr>
                <a:schemeClr val="dk1"/>
              </a:buClr>
              <a:buSzPct val="61111"/>
              <a:buFont typeface="Arial"/>
              <a:buNone/>
            </a:pPr>
            <a:r>
              <a:rPr b="1" lang="en"/>
              <a:t>Total Output: </a:t>
            </a:r>
            <a:r>
              <a:rPr lang="en"/>
              <a:t>This is the number of total outputs in the transaction.</a:t>
            </a:r>
            <a:endParaRPr/>
          </a:p>
          <a:p>
            <a:pPr indent="0" lvl="0" marL="0" rtl="0" algn="l">
              <a:spcBef>
                <a:spcPts val="1200"/>
              </a:spcBef>
              <a:spcAft>
                <a:spcPts val="0"/>
              </a:spcAft>
              <a:buClr>
                <a:schemeClr val="dk1"/>
              </a:buClr>
              <a:buSzPct val="61111"/>
              <a:buFont typeface="Arial"/>
              <a:buNone/>
            </a:pPr>
            <a:r>
              <a:rPr b="1" lang="en"/>
              <a:t>Fees:</a:t>
            </a:r>
            <a:r>
              <a:rPr lang="en"/>
              <a:t> This is the total fees charged.</a:t>
            </a:r>
            <a:endParaRPr/>
          </a:p>
          <a:p>
            <a:pPr indent="0" lvl="0" marL="0" rtl="0" algn="l">
              <a:spcBef>
                <a:spcPts val="1200"/>
              </a:spcBef>
              <a:spcAft>
                <a:spcPts val="0"/>
              </a:spcAft>
              <a:buClr>
                <a:schemeClr val="dk1"/>
              </a:buClr>
              <a:buSzPct val="61111"/>
              <a:buFont typeface="Arial"/>
              <a:buNone/>
            </a:pPr>
            <a:r>
              <a:rPr b="1" lang="en"/>
              <a:t>Fee per byte: </a:t>
            </a:r>
            <a:r>
              <a:rPr lang="en"/>
              <a:t>This field represents the total fee divided by the number of bytes in a transaction. For example 10 Satoshis per byte.</a:t>
            </a:r>
            <a:endParaRPr/>
          </a:p>
          <a:p>
            <a:pPr indent="0" lvl="0" marL="0" rtl="0" algn="l">
              <a:spcBef>
                <a:spcPts val="1200"/>
              </a:spcBef>
              <a:spcAft>
                <a:spcPts val="1200"/>
              </a:spcAft>
              <a:buNone/>
            </a:pPr>
            <a:r>
              <a:rPr b="1" lang="en"/>
              <a:t>Fee per weight unit:</a:t>
            </a:r>
            <a:r>
              <a:rPr lang="en"/>
              <a:t> For legacy transaction it is calculated using total number of bytes * 4. For SegWit transactions it is calculated by combining SegWit marker, flag, and witness field as one weight unit and each byte of other fields as four weight units.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Transactions</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lnSpc>
                <a:spcPct val="150000"/>
              </a:lnSpc>
              <a:spcBef>
                <a:spcPts val="0"/>
              </a:spcBef>
              <a:spcAft>
                <a:spcPts val="0"/>
              </a:spcAft>
              <a:buSzPts val="1800"/>
              <a:buChar char="●"/>
            </a:pPr>
            <a:r>
              <a:rPr lang="en"/>
              <a:t>core of the bitcoin ecosystem</a:t>
            </a:r>
            <a:endParaRPr/>
          </a:p>
          <a:p>
            <a:pPr indent="-342900" lvl="0" marL="457200" rtl="0" algn="just">
              <a:lnSpc>
                <a:spcPct val="150000"/>
              </a:lnSpc>
              <a:spcBef>
                <a:spcPts val="1000"/>
              </a:spcBef>
              <a:spcAft>
                <a:spcPts val="0"/>
              </a:spcAft>
              <a:buSzPts val="1800"/>
              <a:buChar char="●"/>
            </a:pPr>
            <a:r>
              <a:rPr lang="en"/>
              <a:t>sending some bitcoins to a bitcoin address, or it can be quite complex depending on the requirements</a:t>
            </a:r>
            <a:endParaRPr/>
          </a:p>
          <a:p>
            <a:pPr indent="-342900" lvl="0" marL="457200" rtl="0" algn="just">
              <a:lnSpc>
                <a:spcPct val="150000"/>
              </a:lnSpc>
              <a:spcBef>
                <a:spcPts val="1000"/>
              </a:spcBef>
              <a:spcAft>
                <a:spcPts val="0"/>
              </a:spcAft>
              <a:buSzPts val="1800"/>
              <a:buChar char="●"/>
            </a:pPr>
            <a:r>
              <a:rPr lang="en"/>
              <a:t>Each transaction is composed of at least one input and output</a:t>
            </a:r>
            <a:endParaRPr/>
          </a:p>
          <a:p>
            <a:pPr indent="-342900" lvl="0" marL="457200" rtl="0" algn="just">
              <a:lnSpc>
                <a:spcPct val="150000"/>
              </a:lnSpc>
              <a:spcBef>
                <a:spcPts val="1000"/>
              </a:spcBef>
              <a:spcAft>
                <a:spcPts val="0"/>
              </a:spcAft>
              <a:buSzPts val="1800"/>
              <a:buChar char="●"/>
            </a:pPr>
            <a:r>
              <a:rPr lang="en"/>
              <a:t>Inputs can be thought of as coins being spent that have been created in a previous transaction and outputs as coins being created</a:t>
            </a:r>
            <a:endParaRPr/>
          </a:p>
          <a:p>
            <a:pPr indent="0" lvl="0" marL="0" rtl="0" algn="l">
              <a:spcBef>
                <a:spcPts val="10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220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transaction life cycle</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8"/>
          <p:cNvPicPr preferRelativeResize="0"/>
          <p:nvPr/>
        </p:nvPicPr>
        <p:blipFill>
          <a:blip r:embed="rId3">
            <a:alphaModFix/>
          </a:blip>
          <a:stretch>
            <a:fillRect/>
          </a:stretch>
        </p:blipFill>
        <p:spPr>
          <a:xfrm>
            <a:off x="445796" y="1092977"/>
            <a:ext cx="7793203" cy="353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 fee</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Transaction fees are charged by the miners</a:t>
            </a:r>
            <a:endParaRPr/>
          </a:p>
          <a:p>
            <a:pPr indent="-342900" lvl="0" marL="457200" rtl="0" algn="just">
              <a:spcBef>
                <a:spcPts val="1000"/>
              </a:spcBef>
              <a:spcAft>
                <a:spcPts val="0"/>
              </a:spcAft>
              <a:buSzPts val="1800"/>
              <a:buChar char="●"/>
            </a:pPr>
            <a:r>
              <a:rPr lang="en"/>
              <a:t>The fee charged is dependent upon the size and weight of the transaction</a:t>
            </a:r>
            <a:endParaRPr/>
          </a:p>
          <a:p>
            <a:pPr indent="-342900" lvl="0" marL="457200" rtl="0" algn="just">
              <a:spcBef>
                <a:spcPts val="1000"/>
              </a:spcBef>
              <a:spcAft>
                <a:spcPts val="0"/>
              </a:spcAft>
              <a:buSzPts val="1800"/>
              <a:buChar char="●"/>
            </a:pPr>
            <a:r>
              <a:rPr lang="en"/>
              <a:t>Transaction fees are calculated by subtracting the sum of the inputs and the sum of the outputs</a:t>
            </a:r>
            <a:endParaRPr/>
          </a:p>
          <a:p>
            <a:pPr indent="0" lvl="0" marL="0" rtl="0" algn="l">
              <a:spcBef>
                <a:spcPts val="1000"/>
              </a:spcBef>
              <a:spcAft>
                <a:spcPts val="1200"/>
              </a:spcAft>
              <a:buNone/>
            </a:pPr>
            <a:r>
              <a:t/>
            </a:r>
            <a:endParaRPr/>
          </a:p>
        </p:txBody>
      </p:sp>
      <p:pic>
        <p:nvPicPr>
          <p:cNvPr id="156" name="Google Shape;156;p29"/>
          <p:cNvPicPr preferRelativeResize="0"/>
          <p:nvPr/>
        </p:nvPicPr>
        <p:blipFill>
          <a:blip r:embed="rId3">
            <a:alphaModFix/>
          </a:blip>
          <a:stretch>
            <a:fillRect/>
          </a:stretch>
        </p:blipFill>
        <p:spPr>
          <a:xfrm>
            <a:off x="2565675" y="2972700"/>
            <a:ext cx="2719825" cy="407975"/>
          </a:xfrm>
          <a:prstGeom prst="rect">
            <a:avLst/>
          </a:prstGeom>
          <a:noFill/>
          <a:ln>
            <a:noFill/>
          </a:ln>
        </p:spPr>
      </p:pic>
      <p:sp>
        <p:nvSpPr>
          <p:cNvPr id="157" name="Google Shape;157;p29"/>
          <p:cNvSpPr txBox="1"/>
          <p:nvPr/>
        </p:nvSpPr>
        <p:spPr>
          <a:xfrm>
            <a:off x="311700" y="37267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https://privacypros.io/tools/bitcoin-fee-estimator/</a:t>
            </a:r>
            <a:endParaRPr/>
          </a:p>
          <a:p>
            <a:pPr indent="0" lvl="0" marL="0" rtl="0" algn="l">
              <a:spcBef>
                <a:spcPts val="0"/>
              </a:spcBef>
              <a:spcAft>
                <a:spcPts val="0"/>
              </a:spcAft>
              <a:buNone/>
            </a:pPr>
            <a:r>
              <a:t/>
            </a:r>
            <a:endParaRPr/>
          </a:p>
        </p:txBody>
      </p:sp>
      <p:sp>
        <p:nvSpPr>
          <p:cNvPr id="158" name="Google Shape;158;p29"/>
          <p:cNvSpPr txBox="1"/>
          <p:nvPr/>
        </p:nvSpPr>
        <p:spPr>
          <a:xfrm>
            <a:off x="5626025" y="36188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https://buybitcoinworldwide.com/fee-calculator/</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 type="body"/>
          </p:nvPr>
        </p:nvSpPr>
        <p:spPr>
          <a:xfrm>
            <a:off x="311700" y="384550"/>
            <a:ext cx="8520600" cy="4184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 fees are used as an </a:t>
            </a:r>
            <a:r>
              <a:rPr b="1" lang="en"/>
              <a:t>incentive</a:t>
            </a:r>
            <a:r>
              <a:rPr lang="en"/>
              <a:t> for miners to encourage them to include a user transaction in the block the miners are creating.</a:t>
            </a:r>
            <a:endParaRPr/>
          </a:p>
          <a:p>
            <a:pPr indent="-342900" lvl="0" marL="457200" rtl="0" algn="just">
              <a:spcBef>
                <a:spcPts val="1000"/>
              </a:spcBef>
              <a:spcAft>
                <a:spcPts val="0"/>
              </a:spcAft>
              <a:buSzPts val="1800"/>
              <a:buChar char="●"/>
            </a:pPr>
            <a:r>
              <a:rPr lang="en"/>
              <a:t>All transactions end up in the </a:t>
            </a:r>
            <a:r>
              <a:rPr b="1" lang="en"/>
              <a:t>memory pool</a:t>
            </a:r>
            <a:r>
              <a:rPr lang="en"/>
              <a:t>, from where miners pick up </a:t>
            </a:r>
            <a:r>
              <a:rPr lang="en"/>
              <a:t>t</a:t>
            </a:r>
            <a:r>
              <a:rPr lang="en"/>
              <a:t>ransactions based on their priority to include them in the proposed block.</a:t>
            </a:r>
            <a:endParaRPr/>
          </a:p>
          <a:p>
            <a:pPr indent="-342900" lvl="0" marL="457200" rtl="0" algn="just">
              <a:spcBef>
                <a:spcPts val="1000"/>
              </a:spcBef>
              <a:spcAft>
                <a:spcPts val="0"/>
              </a:spcAft>
              <a:buSzPts val="1800"/>
              <a:buChar char="●"/>
            </a:pPr>
            <a:r>
              <a:rPr lang="en"/>
              <a:t>Fees are not fixed by the Bitcoin protocol, if you pay a higher fee then your transaction is more likely to be picked by miners first due to additional incentive of the higher fee.</a:t>
            </a:r>
            <a:endParaRPr/>
          </a:p>
          <a:p>
            <a:pPr indent="0" lvl="0" marL="0" rtl="0" algn="l">
              <a:spcBef>
                <a:spcPts val="10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 pools/ memory pools</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these pools are basically created in local memory (computer RAM) by nodes in order to maintain a </a:t>
            </a:r>
            <a:r>
              <a:rPr b="1" lang="en"/>
              <a:t>temporary list of transactions</a:t>
            </a:r>
            <a:r>
              <a:rPr lang="en"/>
              <a:t> that are not yet confirmed in a block</a:t>
            </a:r>
            <a:endParaRPr/>
          </a:p>
          <a:p>
            <a:pPr indent="-342900" lvl="0" marL="457200" rtl="0" algn="just">
              <a:spcBef>
                <a:spcPts val="1000"/>
              </a:spcBef>
              <a:spcAft>
                <a:spcPts val="0"/>
              </a:spcAft>
              <a:buSzPts val="1800"/>
              <a:buChar char="●"/>
            </a:pPr>
            <a:r>
              <a:rPr lang="en"/>
              <a:t>Transactions are included in a block after passing verification and based on their priority</a:t>
            </a:r>
            <a:endParaRPr/>
          </a:p>
          <a:p>
            <a:pPr indent="0" lvl="0" marL="0" rtl="0" algn="l">
              <a:spcBef>
                <a:spcPts val="10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Bitcoins and Alternative Coins</a:t>
            </a:r>
            <a:endParaRPr/>
          </a:p>
        </p:txBody>
      </p:sp>
      <p:sp>
        <p:nvSpPr>
          <p:cNvPr id="61" name="Google Shape;61;p14"/>
          <p:cNvSpPr txBox="1"/>
          <p:nvPr>
            <p:ph idx="1" type="body"/>
          </p:nvPr>
        </p:nvSpPr>
        <p:spPr>
          <a:xfrm>
            <a:off x="311700" y="1599100"/>
            <a:ext cx="8520600" cy="296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t>Bitcoin – Transactions – Blockchain - Bitcoin payments - Alternative Coins - Theoretical foundations - Bitcoin limitations – Namecoin - Litecoin – Primecoin – Zcash - Smart Contracts.</a:t>
            </a:r>
            <a:endParaRPr/>
          </a:p>
          <a:p>
            <a:pPr indent="0" lvl="0" marL="0" rtl="0" algn="just">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2"/>
          <p:cNvPicPr preferRelativeResize="0"/>
          <p:nvPr/>
        </p:nvPicPr>
        <p:blipFill>
          <a:blip r:embed="rId3">
            <a:alphaModFix/>
          </a:blip>
          <a:stretch>
            <a:fillRect/>
          </a:stretch>
        </p:blipFill>
        <p:spPr>
          <a:xfrm>
            <a:off x="2411599" y="288925"/>
            <a:ext cx="6468203" cy="5143500"/>
          </a:xfrm>
          <a:prstGeom prst="rect">
            <a:avLst/>
          </a:prstGeom>
          <a:noFill/>
          <a:ln>
            <a:noFill/>
          </a:ln>
        </p:spPr>
      </p:pic>
      <p:sp>
        <p:nvSpPr>
          <p:cNvPr id="175" name="Google Shape;175;p32"/>
          <p:cNvSpPr txBox="1"/>
          <p:nvPr/>
        </p:nvSpPr>
        <p:spPr>
          <a:xfrm>
            <a:off x="0" y="0"/>
            <a:ext cx="201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a:t>
            </a:r>
            <a:r>
              <a:rPr b="1" lang="en"/>
              <a:t>ransaction data structure</a:t>
            </a:r>
            <a:endParaRPr b="1"/>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idx="1" type="body"/>
          </p:nvPr>
        </p:nvSpPr>
        <p:spPr>
          <a:xfrm>
            <a:off x="260575" y="415250"/>
            <a:ext cx="8520600" cy="4509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2100">
                <a:solidFill>
                  <a:schemeClr val="dk1"/>
                </a:solidFill>
              </a:rPr>
              <a:t>Metadata</a:t>
            </a:r>
            <a:r>
              <a:rPr lang="en" sz="2800">
                <a:solidFill>
                  <a:schemeClr val="dk1"/>
                </a:solidFill>
              </a:rPr>
              <a:t>-</a:t>
            </a:r>
            <a:r>
              <a:rPr lang="en"/>
              <a:t>contains some values such as the size of the transaction, the number of inputs and outputs, the hash of the transaction, and a lock_time field</a:t>
            </a:r>
            <a:endParaRPr/>
          </a:p>
          <a:p>
            <a:pPr indent="0" lvl="0" marL="0" rtl="0" algn="just">
              <a:lnSpc>
                <a:spcPct val="150000"/>
              </a:lnSpc>
              <a:spcBef>
                <a:spcPts val="1000"/>
              </a:spcBef>
              <a:spcAft>
                <a:spcPts val="0"/>
              </a:spcAft>
              <a:buNone/>
            </a:pPr>
            <a:r>
              <a:t/>
            </a:r>
            <a:endParaRPr/>
          </a:p>
          <a:p>
            <a:pPr indent="0" lvl="0" marL="0" rtl="0" algn="just">
              <a:lnSpc>
                <a:spcPct val="150000"/>
              </a:lnSpc>
              <a:spcBef>
                <a:spcPts val="1000"/>
              </a:spcBef>
              <a:spcAft>
                <a:spcPts val="0"/>
              </a:spcAft>
              <a:buNone/>
            </a:pPr>
            <a:r>
              <a:rPr lang="en" sz="2100">
                <a:solidFill>
                  <a:schemeClr val="dk1"/>
                </a:solidFill>
              </a:rPr>
              <a:t>Inputs-</a:t>
            </a:r>
            <a:r>
              <a:rPr lang="en" sz="2800">
                <a:solidFill>
                  <a:schemeClr val="dk1"/>
                </a:solidFill>
              </a:rPr>
              <a:t> </a:t>
            </a:r>
            <a:r>
              <a:rPr lang="en"/>
              <a:t>each input spends a previous output. Each output is considered as Unspent Transaction Output (UTXO) until an input consumes it.  UTXO can be spent as an input to a new transaction</a:t>
            </a:r>
            <a:endParaRPr/>
          </a:p>
          <a:p>
            <a:pPr indent="0" lvl="0" marL="0" rtl="0" algn="just">
              <a:lnSpc>
                <a:spcPct val="150000"/>
              </a:lnSpc>
              <a:spcBef>
                <a:spcPts val="1000"/>
              </a:spcBef>
              <a:spcAft>
                <a:spcPts val="0"/>
              </a:spcAft>
              <a:buNone/>
            </a:pPr>
            <a:r>
              <a:t/>
            </a:r>
            <a:endParaRPr/>
          </a:p>
          <a:p>
            <a:pPr indent="0" lvl="0" marL="0" rtl="0" algn="just">
              <a:lnSpc>
                <a:spcPct val="150000"/>
              </a:lnSpc>
              <a:spcBef>
                <a:spcPts val="1000"/>
              </a:spcBef>
              <a:spcAft>
                <a:spcPts val="1000"/>
              </a:spcAft>
              <a:buNone/>
            </a:pPr>
            <a:r>
              <a:rPr lang="en" sz="2100">
                <a:solidFill>
                  <a:schemeClr val="dk1"/>
                </a:solidFill>
              </a:rPr>
              <a:t>Verification-</a:t>
            </a:r>
            <a:r>
              <a:rPr lang="en"/>
              <a:t> Verification is performed using Bitcoin's scripting language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4"/>
          <p:cNvPicPr preferRelativeResize="0"/>
          <p:nvPr/>
        </p:nvPicPr>
        <p:blipFill>
          <a:blip r:embed="rId3">
            <a:alphaModFix/>
          </a:blip>
          <a:stretch>
            <a:fillRect/>
          </a:stretch>
        </p:blipFill>
        <p:spPr>
          <a:xfrm>
            <a:off x="1181100" y="619125"/>
            <a:ext cx="6781800" cy="3905250"/>
          </a:xfrm>
          <a:prstGeom prst="rect">
            <a:avLst/>
          </a:prstGeom>
          <a:noFill/>
          <a:ln>
            <a:noFill/>
          </a:ln>
        </p:spPr>
      </p:pic>
      <p:sp>
        <p:nvSpPr>
          <p:cNvPr id="188" name="Google Shape;188;p34"/>
          <p:cNvSpPr txBox="1"/>
          <p:nvPr/>
        </p:nvSpPr>
        <p:spPr>
          <a:xfrm>
            <a:off x="3129050" y="4524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Transaction input data structure</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4" name="Google Shape;19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35"/>
          <p:cNvPicPr preferRelativeResize="0"/>
          <p:nvPr/>
        </p:nvPicPr>
        <p:blipFill>
          <a:blip r:embed="rId3">
            <a:alphaModFix/>
          </a:blip>
          <a:stretch>
            <a:fillRect/>
          </a:stretch>
        </p:blipFill>
        <p:spPr>
          <a:xfrm>
            <a:off x="1709738" y="1300163"/>
            <a:ext cx="5724525" cy="2543175"/>
          </a:xfrm>
          <a:prstGeom prst="rect">
            <a:avLst/>
          </a:prstGeom>
          <a:noFill/>
          <a:ln>
            <a:noFill/>
          </a:ln>
        </p:spPr>
      </p:pic>
      <p:sp>
        <p:nvSpPr>
          <p:cNvPr id="196" name="Google Shape;196;p35"/>
          <p:cNvSpPr txBox="1"/>
          <p:nvPr/>
        </p:nvSpPr>
        <p:spPr>
          <a:xfrm>
            <a:off x="2944975" y="3843350"/>
            <a:ext cx="352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Transaction output data structure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The script language</a:t>
            </a:r>
            <a:endParaRPr>
              <a:solidFill>
                <a:srgbClr val="FF0000"/>
              </a:solidFill>
            </a:endParaRPr>
          </a:p>
          <a:p>
            <a:pPr indent="0" lvl="0" marL="0" rtl="0" algn="l">
              <a:spcBef>
                <a:spcPts val="0"/>
              </a:spcBef>
              <a:spcAft>
                <a:spcPts val="0"/>
              </a:spcAft>
              <a:buNone/>
            </a:pPr>
            <a:r>
              <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Bitcoin uses a simple stack-based language called script to describe how bitcoins can be spent and transferred</a:t>
            </a:r>
            <a:endParaRPr/>
          </a:p>
          <a:p>
            <a:pPr indent="-342900" lvl="0" marL="457200" rtl="0" algn="just">
              <a:spcBef>
                <a:spcPts val="1000"/>
              </a:spcBef>
              <a:spcAft>
                <a:spcPts val="0"/>
              </a:spcAft>
              <a:buSzPts val="1800"/>
              <a:buChar char="●"/>
            </a:pPr>
            <a:r>
              <a:rPr lang="en"/>
              <a:t>It is </a:t>
            </a:r>
            <a:r>
              <a:rPr b="1" lang="en"/>
              <a:t>not Turing complete</a:t>
            </a:r>
            <a:r>
              <a:rPr lang="en"/>
              <a:t> and has</a:t>
            </a:r>
            <a:r>
              <a:rPr b="1" lang="en"/>
              <a:t> no loops</a:t>
            </a:r>
            <a:r>
              <a:rPr lang="en"/>
              <a:t> to avoid any undesirable effects of long-running/hung scripts on the Bitcoin network</a:t>
            </a:r>
            <a:endParaRPr/>
          </a:p>
          <a:p>
            <a:pPr indent="-342900" lvl="0" marL="457200" rtl="0" algn="just">
              <a:spcBef>
                <a:spcPts val="1000"/>
              </a:spcBef>
              <a:spcAft>
                <a:spcPts val="1000"/>
              </a:spcAft>
              <a:buSzPts val="1800"/>
              <a:buChar char="●"/>
            </a:pPr>
            <a:r>
              <a:rPr lang="en"/>
              <a:t>Scripts use various opcodes or instructions to define their operation. Opcodes are also known as words,commands, or functions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idx="1" type="body"/>
          </p:nvPr>
        </p:nvSpPr>
        <p:spPr>
          <a:xfrm>
            <a:off x="311700" y="334700"/>
            <a:ext cx="8520600" cy="42342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Clr>
                <a:schemeClr val="dk1"/>
              </a:buClr>
              <a:buSzPts val="852"/>
              <a:buFont typeface="Arial"/>
              <a:buNone/>
            </a:pPr>
            <a:r>
              <a:rPr lang="en" sz="1535"/>
              <a:t>A transaction script is evaluated by combining ScriptSig and ScriptPubKey. </a:t>
            </a:r>
            <a:r>
              <a:rPr b="1" lang="en" sz="1535"/>
              <a:t>ScriptSig is the unlocking script,</a:t>
            </a:r>
            <a:r>
              <a:rPr lang="en" sz="1535"/>
              <a:t> whereas </a:t>
            </a:r>
            <a:r>
              <a:rPr b="1" lang="en" sz="1535"/>
              <a:t>ScriptPubKey is the locking script</a:t>
            </a:r>
            <a:r>
              <a:rPr lang="en" sz="1535"/>
              <a:t>. This is how a transaction to be spent is evaluated:</a:t>
            </a:r>
            <a:endParaRPr sz="1535"/>
          </a:p>
          <a:p>
            <a:pPr indent="0" lvl="0" marL="0" rtl="0" algn="just">
              <a:lnSpc>
                <a:spcPct val="95000"/>
              </a:lnSpc>
              <a:spcBef>
                <a:spcPts val="1200"/>
              </a:spcBef>
              <a:spcAft>
                <a:spcPts val="0"/>
              </a:spcAft>
              <a:buClr>
                <a:schemeClr val="dk1"/>
              </a:buClr>
              <a:buSzPts val="852"/>
              <a:buFont typeface="Arial"/>
              <a:buNone/>
            </a:pPr>
            <a:r>
              <a:rPr lang="en" sz="1535"/>
              <a:t>1. First, it is unlocked and then it is spent</a:t>
            </a:r>
            <a:endParaRPr sz="1535"/>
          </a:p>
          <a:p>
            <a:pPr indent="0" lvl="0" marL="0" rtl="0" algn="just">
              <a:lnSpc>
                <a:spcPct val="95000"/>
              </a:lnSpc>
              <a:spcBef>
                <a:spcPts val="1200"/>
              </a:spcBef>
              <a:spcAft>
                <a:spcPts val="0"/>
              </a:spcAft>
              <a:buClr>
                <a:schemeClr val="dk1"/>
              </a:buClr>
              <a:buSzPts val="852"/>
              <a:buFont typeface="Arial"/>
              <a:buNone/>
            </a:pPr>
            <a:r>
              <a:rPr lang="en" sz="1535"/>
              <a:t>2. ScriptSig is provided by the user who wishes to unlock the transaction</a:t>
            </a:r>
            <a:endParaRPr sz="1535"/>
          </a:p>
          <a:p>
            <a:pPr indent="0" lvl="0" marL="0" rtl="0" algn="just">
              <a:lnSpc>
                <a:spcPct val="95000"/>
              </a:lnSpc>
              <a:spcBef>
                <a:spcPts val="1200"/>
              </a:spcBef>
              <a:spcAft>
                <a:spcPts val="0"/>
              </a:spcAft>
              <a:buClr>
                <a:schemeClr val="dk1"/>
              </a:buClr>
              <a:buSzPts val="852"/>
              <a:buFont typeface="Arial"/>
              <a:buNone/>
            </a:pPr>
            <a:r>
              <a:rPr lang="en" sz="1535"/>
              <a:t>3. ScriptPubkey is part of the transaction output and specifies the conditions that need to be fulfilled in order to spend the output</a:t>
            </a:r>
            <a:endParaRPr sz="1535"/>
          </a:p>
          <a:p>
            <a:pPr indent="0" lvl="0" marL="0" rtl="0" algn="just">
              <a:lnSpc>
                <a:spcPct val="95000"/>
              </a:lnSpc>
              <a:spcBef>
                <a:spcPts val="1200"/>
              </a:spcBef>
              <a:spcAft>
                <a:spcPts val="1200"/>
              </a:spcAft>
              <a:buClr>
                <a:schemeClr val="dk1"/>
              </a:buClr>
              <a:buSzPts val="852"/>
              <a:buFont typeface="Arial"/>
              <a:buNone/>
            </a:pPr>
            <a:r>
              <a:rPr lang="en" sz="1535"/>
              <a:t>4. In other words, outputs are locked by ScriptPubKey that contains the conditions, when met will unlock the output, and coins can then be redeemed</a:t>
            </a:r>
            <a:endParaRPr sz="8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1885800" cy="15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Commonly used opcodes</a:t>
            </a:r>
            <a:endParaRPr/>
          </a:p>
        </p:txBody>
      </p:sp>
      <p:pic>
        <p:nvPicPr>
          <p:cNvPr id="213" name="Google Shape;213;p38"/>
          <p:cNvPicPr preferRelativeResize="0"/>
          <p:nvPr/>
        </p:nvPicPr>
        <p:blipFill>
          <a:blip r:embed="rId3">
            <a:alphaModFix/>
          </a:blip>
          <a:stretch>
            <a:fillRect/>
          </a:stretch>
        </p:blipFill>
        <p:spPr>
          <a:xfrm>
            <a:off x="2276777" y="92025"/>
            <a:ext cx="6737795"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transactions</a:t>
            </a:r>
            <a:endParaRPr/>
          </a:p>
        </p:txBody>
      </p:sp>
      <p:sp>
        <p:nvSpPr>
          <p:cNvPr id="219" name="Google Shape;219;p3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t>Standard transactions are evaluated using IsStandard() and IsStandardTx() tests and only standard transactions that pass the test are generally allowed to be mined or broadcasted on the Bitcoin network.</a:t>
            </a:r>
            <a:endParaRPr/>
          </a:p>
          <a:p>
            <a:pPr indent="0" lvl="0" marL="0" rtl="0" algn="just">
              <a:spcBef>
                <a:spcPts val="1200"/>
              </a:spcBef>
              <a:spcAft>
                <a:spcPts val="0"/>
              </a:spcAft>
              <a:buNone/>
            </a:pPr>
            <a:r>
              <a:rPr b="1" lang="en"/>
              <a:t>Pay to Public Key Hash (P2PKH):</a:t>
            </a:r>
            <a:r>
              <a:rPr lang="en"/>
              <a:t> P2PKH is the most commonly used transaction type and is used to send transactions to the bitcoin addresses.</a:t>
            </a:r>
            <a:endParaRPr/>
          </a:p>
          <a:p>
            <a:pPr indent="0" lvl="0" marL="0" rtl="0" algn="just">
              <a:spcBef>
                <a:spcPts val="1200"/>
              </a:spcBef>
              <a:spcAft>
                <a:spcPts val="0"/>
              </a:spcAft>
              <a:buNone/>
            </a:pPr>
            <a:r>
              <a:rPr b="1" lang="en"/>
              <a:t>Pay to Script Hash (P2SH): </a:t>
            </a:r>
            <a:r>
              <a:rPr lang="en"/>
              <a:t>P2SH is used in order to send transactions to a script hash (that is, the addresses starting with 3) and was standardized in BIP16. </a:t>
            </a:r>
            <a:endParaRPr/>
          </a:p>
          <a:p>
            <a:pPr indent="0" lvl="0" marL="0" rtl="0" algn="just">
              <a:spcBef>
                <a:spcPts val="1200"/>
              </a:spcBef>
              <a:spcAft>
                <a:spcPts val="1200"/>
              </a:spcAft>
              <a:buNone/>
            </a:pPr>
            <a:r>
              <a:rPr b="1" lang="en"/>
              <a:t>Null data/OP_RETURN: </a:t>
            </a:r>
            <a:r>
              <a:rPr lang="en"/>
              <a:t>This script is used to store arbitrary data on the blockchain for a fee. The limit of the message is 40 bytes.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25" name="Google Shape;225;p40"/>
          <p:cNvSpPr txBox="1"/>
          <p:nvPr>
            <p:ph idx="1" type="body"/>
          </p:nvPr>
        </p:nvSpPr>
        <p:spPr>
          <a:xfrm>
            <a:off x="311700" y="0"/>
            <a:ext cx="8520600" cy="45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MultiSig (Pay to MultiSig)</a:t>
            </a:r>
            <a:endParaRPr b="1"/>
          </a:p>
          <a:p>
            <a:pPr indent="-342900" lvl="0" marL="457200" rtl="0" algn="just">
              <a:spcBef>
                <a:spcPts val="1200"/>
              </a:spcBef>
              <a:spcAft>
                <a:spcPts val="0"/>
              </a:spcAft>
              <a:buSzPts val="1800"/>
              <a:buChar char="●"/>
            </a:pPr>
            <a:r>
              <a:rPr lang="en"/>
              <a:t>M-of-N MultiSig transaction script is a complex type of script where it is possible to construct a script that required multiple signatures to be valid in order to redeem a transaction. </a:t>
            </a:r>
            <a:endParaRPr/>
          </a:p>
          <a:p>
            <a:pPr indent="-342900" lvl="0" marL="457200" rtl="0" algn="just">
              <a:spcBef>
                <a:spcPts val="0"/>
              </a:spcBef>
              <a:spcAft>
                <a:spcPts val="0"/>
              </a:spcAft>
              <a:buSzPts val="1800"/>
              <a:buChar char="●"/>
            </a:pPr>
            <a:r>
              <a:rPr lang="en"/>
              <a:t>Various complex transactions such as escrow and deposits can be built using this script.</a:t>
            </a:r>
            <a:endParaRPr/>
          </a:p>
          <a:p>
            <a:pPr indent="0" lvl="0" marL="0" rtl="0" algn="l">
              <a:spcBef>
                <a:spcPts val="1200"/>
              </a:spcBef>
              <a:spcAft>
                <a:spcPts val="0"/>
              </a:spcAft>
              <a:buNone/>
            </a:pPr>
            <a:r>
              <a:rPr b="1" lang="en"/>
              <a:t>Pay to Pubkey: </a:t>
            </a:r>
            <a:endParaRPr b="1"/>
          </a:p>
          <a:p>
            <a:pPr indent="-342900" lvl="0" marL="457200" rtl="0" algn="just">
              <a:spcBef>
                <a:spcPts val="1200"/>
              </a:spcBef>
              <a:spcAft>
                <a:spcPts val="0"/>
              </a:spcAft>
              <a:buSzPts val="1800"/>
              <a:buChar char="●"/>
            </a:pPr>
            <a:r>
              <a:rPr lang="en"/>
              <a:t>This script is a very simple script that is commonly used in coinbase transactions. It is now obsolete and was used in an old version of bitcoin. </a:t>
            </a:r>
            <a:endParaRPr/>
          </a:p>
          <a:p>
            <a:pPr indent="-342900" lvl="0" marL="457200" rtl="0" algn="just">
              <a:spcBef>
                <a:spcPts val="1000"/>
              </a:spcBef>
              <a:spcAft>
                <a:spcPts val="1000"/>
              </a:spcAft>
              <a:buSzPts val="1800"/>
              <a:buChar char="●"/>
            </a:pPr>
            <a:r>
              <a:rPr lang="en"/>
              <a:t>The public key is stored within the script in this case, and the unlocking script is required to sign the transaction with the private key.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178750" y="291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Coinbase transactions</a:t>
            </a:r>
            <a:endParaRPr/>
          </a:p>
        </p:txBody>
      </p:sp>
      <p:sp>
        <p:nvSpPr>
          <p:cNvPr id="231" name="Google Shape;231;p41"/>
          <p:cNvSpPr txBox="1"/>
          <p:nvPr>
            <p:ph idx="1" type="body"/>
          </p:nvPr>
        </p:nvSpPr>
        <p:spPr>
          <a:xfrm>
            <a:off x="311700" y="1152475"/>
            <a:ext cx="4135200" cy="3416400"/>
          </a:xfrm>
          <a:prstGeom prst="rect">
            <a:avLst/>
          </a:prstGeom>
        </p:spPr>
        <p:txBody>
          <a:bodyPr anchorCtr="0" anchor="t" bIns="91425" lIns="91425" spcFirstLastPara="1" rIns="91425" wrap="square" tIns="91425">
            <a:normAutofit lnSpcReduction="10000"/>
          </a:bodyPr>
          <a:lstStyle/>
          <a:p>
            <a:pPr indent="-342900" lvl="0" marL="457200" rtl="0" algn="just">
              <a:lnSpc>
                <a:spcPct val="150000"/>
              </a:lnSpc>
              <a:spcBef>
                <a:spcPts val="0"/>
              </a:spcBef>
              <a:spcAft>
                <a:spcPts val="0"/>
              </a:spcAft>
              <a:buSzPts val="1800"/>
              <a:buChar char="●"/>
            </a:pPr>
            <a:r>
              <a:rPr lang="en"/>
              <a:t>A coinbase transaction or generation transaction is always created by a miner and is the first transaction in a block. </a:t>
            </a:r>
            <a:endParaRPr/>
          </a:p>
          <a:p>
            <a:pPr indent="-342900" lvl="0" marL="457200" rtl="0" algn="just">
              <a:lnSpc>
                <a:spcPct val="150000"/>
              </a:lnSpc>
              <a:spcBef>
                <a:spcPts val="1000"/>
              </a:spcBef>
              <a:spcAft>
                <a:spcPts val="0"/>
              </a:spcAft>
              <a:buSzPts val="1800"/>
              <a:buChar char="●"/>
            </a:pPr>
            <a:r>
              <a:rPr lang="en"/>
              <a:t>It is used to create new coins.</a:t>
            </a:r>
            <a:endParaRPr/>
          </a:p>
          <a:p>
            <a:pPr indent="-342900" lvl="0" marL="457200" rtl="0" algn="just">
              <a:lnSpc>
                <a:spcPct val="150000"/>
              </a:lnSpc>
              <a:spcBef>
                <a:spcPts val="1000"/>
              </a:spcBef>
              <a:spcAft>
                <a:spcPts val="1000"/>
              </a:spcAft>
              <a:buSzPts val="1800"/>
              <a:buChar char="●"/>
            </a:pPr>
            <a:r>
              <a:rPr lang="en"/>
              <a:t>It includes a special field, also called coinbase, which acts as an input to the coinbase transaction.</a:t>
            </a:r>
            <a:endParaRPr/>
          </a:p>
        </p:txBody>
      </p:sp>
      <p:pic>
        <p:nvPicPr>
          <p:cNvPr id="232" name="Google Shape;232;p41"/>
          <p:cNvPicPr preferRelativeResize="0"/>
          <p:nvPr/>
        </p:nvPicPr>
        <p:blipFill>
          <a:blip r:embed="rId3">
            <a:alphaModFix/>
          </a:blip>
          <a:stretch>
            <a:fillRect/>
          </a:stretch>
        </p:blipFill>
        <p:spPr>
          <a:xfrm>
            <a:off x="4638648" y="781050"/>
            <a:ext cx="4193650" cy="294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dk1"/>
              </a:buClr>
              <a:buSzPts val="1400"/>
              <a:buChar char="●"/>
            </a:pPr>
            <a:r>
              <a:rPr lang="en" sz="1400">
                <a:solidFill>
                  <a:schemeClr val="dk1"/>
                </a:solidFill>
              </a:rPr>
              <a:t>first application of blockchain technology.</a:t>
            </a:r>
            <a:endParaRPr sz="1400">
              <a:solidFill>
                <a:schemeClr val="dk1"/>
              </a:solidFill>
            </a:endParaRPr>
          </a:p>
          <a:p>
            <a:pPr indent="-317500" lvl="0" marL="457200" rtl="0" algn="just">
              <a:spcBef>
                <a:spcPts val="1000"/>
              </a:spcBef>
              <a:spcAft>
                <a:spcPts val="0"/>
              </a:spcAft>
              <a:buClr>
                <a:schemeClr val="dk1"/>
              </a:buClr>
              <a:buSzPts val="1400"/>
              <a:buChar char="●"/>
            </a:pPr>
            <a:r>
              <a:rPr lang="en" sz="1400">
                <a:solidFill>
                  <a:schemeClr val="dk1"/>
                </a:solidFill>
              </a:rPr>
              <a:t>In 2008, Bitcoin was introduced through a paper called, </a:t>
            </a:r>
            <a:r>
              <a:rPr b="1" lang="en" sz="1400">
                <a:solidFill>
                  <a:schemeClr val="dk1"/>
                </a:solidFill>
              </a:rPr>
              <a:t>Bitcoin: A Peer-to-Peer Electronic Cash System </a:t>
            </a:r>
            <a:r>
              <a:rPr lang="en" sz="1400">
                <a:solidFill>
                  <a:schemeClr val="dk1"/>
                </a:solidFill>
              </a:rPr>
              <a:t> (</a:t>
            </a:r>
            <a:r>
              <a:rPr lang="en" sz="1400" u="sng">
                <a:solidFill>
                  <a:schemeClr val="dk1"/>
                </a:solidFill>
                <a:hlinkClick r:id="rId3">
                  <a:extLst>
                    <a:ext uri="{A12FA001-AC4F-418D-AE19-62706E023703}">
                      <ahyp:hlinkClr val="tx"/>
                    </a:ext>
                  </a:extLst>
                </a:hlinkClick>
              </a:rPr>
              <a:t>https://bitcoin.org/bitcoin.pdf</a:t>
            </a:r>
            <a:r>
              <a:rPr lang="en" sz="1400">
                <a:solidFill>
                  <a:schemeClr val="dk1"/>
                </a:solidFill>
              </a:rPr>
              <a:t>)</a:t>
            </a:r>
            <a:endParaRPr sz="1400">
              <a:solidFill>
                <a:schemeClr val="dk1"/>
              </a:solidFill>
            </a:endParaRPr>
          </a:p>
          <a:p>
            <a:pPr indent="-317500" lvl="0" marL="457200" rtl="0" algn="just">
              <a:spcBef>
                <a:spcPts val="1000"/>
              </a:spcBef>
              <a:spcAft>
                <a:spcPts val="0"/>
              </a:spcAft>
              <a:buClr>
                <a:schemeClr val="dk1"/>
              </a:buClr>
              <a:buSzPts val="1400"/>
              <a:buChar char="●"/>
            </a:pPr>
            <a:r>
              <a:rPr lang="en" sz="1400">
                <a:solidFill>
                  <a:schemeClr val="dk1"/>
                </a:solidFill>
              </a:rPr>
              <a:t>The name of the Bitcoin inventor </a:t>
            </a:r>
            <a:r>
              <a:rPr b="1" lang="en" sz="1400">
                <a:solidFill>
                  <a:schemeClr val="dk1"/>
                </a:solidFill>
              </a:rPr>
              <a:t>Satoshi Nakamoto</a:t>
            </a:r>
            <a:r>
              <a:rPr lang="en" sz="1400">
                <a:solidFill>
                  <a:schemeClr val="dk1"/>
                </a:solidFill>
              </a:rPr>
              <a:t> is believed to be a pseudonym, as the true identity of Bitcoin inventor is unknown.</a:t>
            </a:r>
            <a:endParaRPr sz="1400">
              <a:solidFill>
                <a:schemeClr val="dk1"/>
              </a:solidFill>
            </a:endParaRPr>
          </a:p>
          <a:p>
            <a:pPr indent="-317500" lvl="0" marL="457200" rtl="0" algn="just">
              <a:spcBef>
                <a:spcPts val="1000"/>
              </a:spcBef>
              <a:spcAft>
                <a:spcPts val="0"/>
              </a:spcAft>
              <a:buClr>
                <a:schemeClr val="dk1"/>
              </a:buClr>
              <a:buSzPts val="1400"/>
              <a:buChar char="●"/>
            </a:pPr>
            <a:r>
              <a:rPr lang="en" sz="1400">
                <a:solidFill>
                  <a:schemeClr val="dk1"/>
                </a:solidFill>
              </a:rPr>
              <a:t>Bitcoin is built on decades of cryptographic research such as the research in Merkle trees, hash functions, public key cryptography, and digital signatures.</a:t>
            </a:r>
            <a:endParaRPr sz="1400">
              <a:solidFill>
                <a:schemeClr val="dk1"/>
              </a:solidFill>
            </a:endParaRPr>
          </a:p>
          <a:p>
            <a:pPr indent="-317500" lvl="0" marL="457200" rtl="0" algn="just">
              <a:spcBef>
                <a:spcPts val="1000"/>
              </a:spcBef>
              <a:spcAft>
                <a:spcPts val="1000"/>
              </a:spcAft>
              <a:buSzPts val="1400"/>
              <a:buChar char="●"/>
            </a:pPr>
            <a:r>
              <a:rPr lang="en" sz="1400">
                <a:solidFill>
                  <a:schemeClr val="dk1"/>
                </a:solidFill>
              </a:rPr>
              <a:t>The key issue that has been addressed in Bitcoin is an elegant solution to the </a:t>
            </a:r>
            <a:r>
              <a:rPr b="1" lang="en" sz="1400">
                <a:solidFill>
                  <a:schemeClr val="dk1"/>
                </a:solidFill>
              </a:rPr>
              <a:t>Byzantine Generals' Problem</a:t>
            </a:r>
            <a:r>
              <a:rPr lang="en" sz="1400">
                <a:solidFill>
                  <a:schemeClr val="dk1"/>
                </a:solidFill>
              </a:rPr>
              <a:t> along with a practical solution of the </a:t>
            </a:r>
            <a:r>
              <a:rPr b="1" lang="en" sz="1400">
                <a:solidFill>
                  <a:schemeClr val="dk1"/>
                </a:solidFill>
              </a:rPr>
              <a:t>doublespend problem</a:t>
            </a:r>
            <a:r>
              <a:rPr lang="en" sz="1400"/>
              <a:t>.</a:t>
            </a:r>
            <a:endParaRPr sz="1400"/>
          </a:p>
        </p:txBody>
      </p:sp>
      <p:sp>
        <p:nvSpPr>
          <p:cNvPr id="68" name="Google Shape;68;p15"/>
          <p:cNvSpPr txBox="1"/>
          <p:nvPr/>
        </p:nvSpPr>
        <p:spPr>
          <a:xfrm>
            <a:off x="1065375" y="4418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9" name="Google Shape;69;p15"/>
          <p:cNvSpPr txBox="1"/>
          <p:nvPr/>
        </p:nvSpPr>
        <p:spPr>
          <a:xfrm>
            <a:off x="2413250" y="41618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https://coinmarketcap.com/currencies/bitcoin/</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Transaction verification</a:t>
            </a:r>
            <a:endParaRPr b="1"/>
          </a:p>
        </p:txBody>
      </p:sp>
      <p:pic>
        <p:nvPicPr>
          <p:cNvPr id="238" name="Google Shape;238;p42"/>
          <p:cNvPicPr preferRelativeResize="0"/>
          <p:nvPr/>
        </p:nvPicPr>
        <p:blipFill>
          <a:blip r:embed="rId3">
            <a:alphaModFix/>
          </a:blip>
          <a:stretch>
            <a:fillRect/>
          </a:stretch>
        </p:blipFill>
        <p:spPr>
          <a:xfrm>
            <a:off x="1052100" y="1338275"/>
            <a:ext cx="7091776" cy="2874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Transaction verification</a:t>
            </a:r>
            <a:endParaRPr b="1"/>
          </a:p>
        </p:txBody>
      </p:sp>
      <p:pic>
        <p:nvPicPr>
          <p:cNvPr id="244" name="Google Shape;244;p43"/>
          <p:cNvPicPr preferRelativeResize="0"/>
          <p:nvPr/>
        </p:nvPicPr>
        <p:blipFill>
          <a:blip r:embed="rId3">
            <a:alphaModFix/>
          </a:blip>
          <a:stretch>
            <a:fillRect/>
          </a:stretch>
        </p:blipFill>
        <p:spPr>
          <a:xfrm>
            <a:off x="801926" y="1400538"/>
            <a:ext cx="7300674" cy="2920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 malleability</a:t>
            </a:r>
            <a:endParaRPr/>
          </a:p>
        </p:txBody>
      </p:sp>
      <p:sp>
        <p:nvSpPr>
          <p:cNvPr id="250" name="Google Shape;25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Transaction malleability in Bitcoin was introduced due to a bug in the bitcoin implementation</a:t>
            </a:r>
            <a:endParaRPr/>
          </a:p>
          <a:p>
            <a:pPr indent="-342900" lvl="0" marL="457200" rtl="0" algn="just">
              <a:spcBef>
                <a:spcPts val="1000"/>
              </a:spcBef>
              <a:spcAft>
                <a:spcPts val="0"/>
              </a:spcAft>
              <a:buSzPts val="1800"/>
              <a:buChar char="●"/>
            </a:pPr>
            <a:r>
              <a:rPr lang="en"/>
              <a:t>this bug allows the changing of the unique ID of a Bitcoin transaction before it is confirmed</a:t>
            </a:r>
            <a:endParaRPr/>
          </a:p>
          <a:p>
            <a:pPr indent="-342900" lvl="0" marL="457200" rtl="0" algn="just">
              <a:spcBef>
                <a:spcPts val="1000"/>
              </a:spcBef>
              <a:spcAft>
                <a:spcPts val="0"/>
              </a:spcAft>
              <a:buSzPts val="1800"/>
              <a:buChar char="●"/>
            </a:pPr>
            <a:r>
              <a:rPr lang="en"/>
              <a:t>If the ID is changed before confirmation, it would seem that the transaction did not occur at all which can then allow these attacks</a:t>
            </a:r>
            <a:endParaRPr/>
          </a:p>
          <a:p>
            <a:pPr indent="0" lvl="0" marL="0" rtl="0" algn="l">
              <a:spcBef>
                <a:spcPts val="10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Blockchain</a:t>
            </a:r>
            <a:endParaRPr b="1"/>
          </a:p>
        </p:txBody>
      </p:sp>
      <p:sp>
        <p:nvSpPr>
          <p:cNvPr id="256" name="Google Shape;25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Blockchain is a public ledger of a timestamped, ordered, and immutable list of all transactions</a:t>
            </a:r>
            <a:endParaRPr/>
          </a:p>
          <a:p>
            <a:pPr indent="-342900" lvl="0" marL="457200" rtl="0" algn="just">
              <a:spcBef>
                <a:spcPts val="1000"/>
              </a:spcBef>
              <a:spcAft>
                <a:spcPts val="0"/>
              </a:spcAft>
              <a:buSzPts val="1800"/>
              <a:buChar char="●"/>
            </a:pPr>
            <a:r>
              <a:rPr lang="en"/>
              <a:t> Each block is identified by a hash in the chain and is linked to its previous block by referencing the previous block's hash</a:t>
            </a:r>
            <a:endParaRPr/>
          </a:p>
          <a:p>
            <a:pPr indent="0" lvl="0" marL="0" rtl="0" algn="l">
              <a:spcBef>
                <a:spcPts val="10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structure of a block</a:t>
            </a:r>
            <a:endParaRPr b="1"/>
          </a:p>
        </p:txBody>
      </p:sp>
      <p:sp>
        <p:nvSpPr>
          <p:cNvPr id="262" name="Google Shape;26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3" name="Google Shape;263;p46"/>
          <p:cNvPicPr preferRelativeResize="0"/>
          <p:nvPr/>
        </p:nvPicPr>
        <p:blipFill>
          <a:blip r:embed="rId3">
            <a:alphaModFix/>
          </a:blip>
          <a:stretch>
            <a:fillRect/>
          </a:stretch>
        </p:blipFill>
        <p:spPr>
          <a:xfrm>
            <a:off x="1096963" y="1193800"/>
            <a:ext cx="6810375" cy="3333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174300"/>
            <a:ext cx="1895700" cy="248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 structure of a block header</a:t>
            </a:r>
            <a:endParaRPr b="1"/>
          </a:p>
        </p:txBody>
      </p:sp>
      <p:sp>
        <p:nvSpPr>
          <p:cNvPr id="269" name="Google Shape;269;p47"/>
          <p:cNvSpPr txBox="1"/>
          <p:nvPr/>
        </p:nvSpPr>
        <p:spPr>
          <a:xfrm>
            <a:off x="87325" y="-89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70" name="Google Shape;270;p47"/>
          <p:cNvPicPr preferRelativeResize="0"/>
          <p:nvPr/>
        </p:nvPicPr>
        <p:blipFill>
          <a:blip r:embed="rId3">
            <a:alphaModFix/>
          </a:blip>
          <a:stretch>
            <a:fillRect/>
          </a:stretch>
        </p:blipFill>
        <p:spPr>
          <a:xfrm>
            <a:off x="2822750" y="152400"/>
            <a:ext cx="5734050" cy="4838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8"/>
          <p:cNvPicPr preferRelativeResize="0"/>
          <p:nvPr/>
        </p:nvPicPr>
        <p:blipFill>
          <a:blip r:embed="rId3">
            <a:alphaModFix/>
          </a:blip>
          <a:stretch>
            <a:fillRect/>
          </a:stretch>
        </p:blipFill>
        <p:spPr>
          <a:xfrm>
            <a:off x="2404814" y="0"/>
            <a:ext cx="4334371" cy="5143498"/>
          </a:xfrm>
          <a:prstGeom prst="rect">
            <a:avLst/>
          </a:prstGeom>
          <a:noFill/>
          <a:ln>
            <a:noFill/>
          </a:ln>
        </p:spPr>
      </p:pic>
      <p:sp>
        <p:nvSpPr>
          <p:cNvPr id="276" name="Google Shape;276;p48"/>
          <p:cNvSpPr txBox="1"/>
          <p:nvPr/>
        </p:nvSpPr>
        <p:spPr>
          <a:xfrm>
            <a:off x="270700" y="602550"/>
            <a:ext cx="18930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t>A visualization of the blockchain, block, block header, transactions and scripts</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genesis block</a:t>
            </a:r>
            <a:endParaRPr b="1"/>
          </a:p>
        </p:txBody>
      </p:sp>
      <p:sp>
        <p:nvSpPr>
          <p:cNvPr id="282" name="Google Shape;282;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first block in the Bitcoin blockchain</a:t>
            </a:r>
            <a:endParaRPr/>
          </a:p>
          <a:p>
            <a:pPr indent="0" lvl="0" marL="0" rtl="0" algn="l">
              <a:spcBef>
                <a:spcPts val="1200"/>
              </a:spcBef>
              <a:spcAft>
                <a:spcPts val="0"/>
              </a:spcAft>
              <a:buClr>
                <a:schemeClr val="dk1"/>
              </a:buClr>
              <a:buSzPts val="1100"/>
              <a:buFont typeface="Arial"/>
              <a:buNone/>
            </a:pPr>
            <a:r>
              <a:rPr lang="en"/>
              <a:t>Bitcoin provides protection against double spending by enforcing strict rules on transaction verification and via mining</a:t>
            </a:r>
            <a:endParaRPr/>
          </a:p>
          <a:p>
            <a:pPr indent="0" lvl="0" marL="0" rtl="0" algn="l">
              <a:spcBef>
                <a:spcPts val="1200"/>
              </a:spcBef>
              <a:spcAft>
                <a:spcPts val="0"/>
              </a:spcAft>
              <a:buNone/>
            </a:pPr>
            <a:r>
              <a:rPr lang="en"/>
              <a:t>Block height is the number of blocks before a particular block in the blockchain</a:t>
            </a:r>
            <a:endParaRPr/>
          </a:p>
          <a:p>
            <a:pPr indent="0" lvl="0" marL="0" rtl="0" algn="l">
              <a:spcBef>
                <a:spcPts val="1200"/>
              </a:spcBef>
              <a:spcAft>
                <a:spcPts val="0"/>
              </a:spcAft>
              <a:buNone/>
            </a:pPr>
            <a:r>
              <a:rPr lang="en"/>
              <a:t>PoW is used to secure the blockchain</a:t>
            </a:r>
            <a:endParaRPr/>
          </a:p>
          <a:p>
            <a:pPr indent="0" lvl="0" marL="0" rtl="0" algn="l">
              <a:spcBef>
                <a:spcPts val="1200"/>
              </a:spcBef>
              <a:spcAft>
                <a:spcPts val="1200"/>
              </a:spcAft>
              <a:buNone/>
            </a:pPr>
            <a:r>
              <a:t/>
            </a:r>
            <a:endParaRPr/>
          </a:p>
        </p:txBody>
      </p:sp>
      <p:sp>
        <p:nvSpPr>
          <p:cNvPr id="283" name="Google Shape;283;p49"/>
          <p:cNvSpPr txBox="1"/>
          <p:nvPr/>
        </p:nvSpPr>
        <p:spPr>
          <a:xfrm>
            <a:off x="1682550" y="4165450"/>
            <a:ext cx="577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t>
            </a:r>
            <a:r>
              <a:rPr lang="en"/>
              <a:t>itcoin’s genesis block (</a:t>
            </a:r>
            <a:r>
              <a:rPr lang="en" u="sng">
                <a:solidFill>
                  <a:schemeClr val="hlink"/>
                </a:solidFill>
                <a:hlinkClick r:id="rId3"/>
              </a:rPr>
              <a:t>https://github.com/bitcoin/bitcoin/blob/master/src/chainparams.cpp</a:t>
            </a:r>
            <a:r>
              <a:rPr lang="en"/>
              <a:t>)</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idx="1" type="body"/>
          </p:nvPr>
        </p:nvSpPr>
        <p:spPr>
          <a:xfrm>
            <a:off x="311700" y="498275"/>
            <a:ext cx="8520600" cy="4070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n"/>
              <a:t>Stale blocks</a:t>
            </a:r>
            <a:r>
              <a:rPr lang="en"/>
              <a:t> are created when a block is solved and every other miner who is still working to find a solution to the hash puzzle is working on that block</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b="1" lang="en"/>
              <a:t>Orphan blocks</a:t>
            </a:r>
            <a:r>
              <a:rPr lang="en"/>
              <a:t> are also called </a:t>
            </a:r>
            <a:r>
              <a:rPr b="1" lang="en"/>
              <a:t>detached blocks </a:t>
            </a:r>
            <a:r>
              <a:rPr lang="en"/>
              <a:t>and were accepted at one point in time by the network as valid blocks , rejected when a proven longer chain was created that did not include this initially accepted block.</a:t>
            </a:r>
            <a:endParaRPr/>
          </a:p>
          <a:p>
            <a:pPr indent="0" lvl="0" marL="0" rtl="0" algn="just">
              <a:spcBef>
                <a:spcPts val="1200"/>
              </a:spcBef>
              <a:spcAft>
                <a:spcPts val="0"/>
              </a:spcAft>
              <a:buClr>
                <a:schemeClr val="dk1"/>
              </a:buClr>
              <a:buSzPts val="1100"/>
              <a:buFont typeface="Arial"/>
              <a:buNone/>
            </a:pPr>
            <a:r>
              <a:rPr lang="en"/>
              <a:t>They are not part of the main chain and can occur at times when two miners manage to produce the blocks at the same time.</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idx="1" type="body"/>
          </p:nvPr>
        </p:nvSpPr>
        <p:spPr>
          <a:xfrm>
            <a:off x="311700" y="419675"/>
            <a:ext cx="8520600" cy="4149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b="1" lang="en"/>
              <a:t>Forks</a:t>
            </a:r>
            <a:r>
              <a:rPr lang="en"/>
              <a:t>- </a:t>
            </a:r>
            <a:r>
              <a:rPr lang="en"/>
              <a:t>In cases where two nodes simultaneously announce a valid block can result in a situation where there are two blockchains with different transactions</a:t>
            </a:r>
            <a:endParaRPr/>
          </a:p>
          <a:p>
            <a:pPr indent="-342900" lvl="0" marL="457200" rtl="0" algn="just">
              <a:spcBef>
                <a:spcPts val="1000"/>
              </a:spcBef>
              <a:spcAft>
                <a:spcPts val="0"/>
              </a:spcAft>
              <a:buSzPts val="1800"/>
              <a:buChar char="●"/>
            </a:pPr>
            <a:r>
              <a:rPr lang="en"/>
              <a:t>addressed by the Bitcoin network only by accepting the longest chain, the smaller chain will be considered orphaned</a:t>
            </a:r>
            <a:endParaRPr/>
          </a:p>
          <a:p>
            <a:pPr indent="-342900" lvl="0" marL="457200" rtl="0" algn="just">
              <a:spcBef>
                <a:spcPts val="1000"/>
              </a:spcBef>
              <a:spcAft>
                <a:spcPts val="0"/>
              </a:spcAft>
              <a:buSzPts val="1800"/>
              <a:buChar char="●"/>
            </a:pPr>
            <a:r>
              <a:rPr lang="en"/>
              <a:t>Forks in blockchain can also occur with the introduction of changes in the Bitcoin protocol.</a:t>
            </a:r>
            <a:endParaRPr/>
          </a:p>
          <a:p>
            <a:pPr indent="0" lvl="0" marL="0" rtl="0" algn="l">
              <a:spcBef>
                <a:spcPts val="10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240125" y="272075"/>
            <a:ext cx="8520600" cy="42969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dk1"/>
              </a:buClr>
              <a:buSzPts val="1400"/>
              <a:buChar char="●"/>
            </a:pPr>
            <a:r>
              <a:rPr lang="en" sz="1400">
                <a:solidFill>
                  <a:schemeClr val="dk1"/>
                </a:solidFill>
              </a:rPr>
              <a:t>The original idea behind Bitcoin was to develop an </a:t>
            </a:r>
            <a:r>
              <a:rPr b="1" lang="en" sz="1400">
                <a:solidFill>
                  <a:schemeClr val="dk1"/>
                </a:solidFill>
              </a:rPr>
              <a:t>e-cash system</a:t>
            </a:r>
            <a:r>
              <a:rPr lang="en" sz="1400">
                <a:solidFill>
                  <a:schemeClr val="dk1"/>
                </a:solidFill>
              </a:rPr>
              <a:t> which requires no trusted third party and users can be Anonymous.</a:t>
            </a:r>
            <a:endParaRPr sz="1400">
              <a:solidFill>
                <a:schemeClr val="dk1"/>
              </a:solidFill>
            </a:endParaRPr>
          </a:p>
          <a:p>
            <a:pPr indent="-317500" lvl="0" marL="457200" rtl="0" algn="just">
              <a:lnSpc>
                <a:spcPct val="150000"/>
              </a:lnSpc>
              <a:spcBef>
                <a:spcPts val="1000"/>
              </a:spcBef>
              <a:spcAft>
                <a:spcPts val="0"/>
              </a:spcAft>
              <a:buClr>
                <a:schemeClr val="dk1"/>
              </a:buClr>
              <a:buSzPts val="1400"/>
              <a:buChar char="●"/>
            </a:pPr>
            <a:r>
              <a:rPr lang="en" sz="1400">
                <a:solidFill>
                  <a:schemeClr val="dk1"/>
                </a:solidFill>
              </a:rPr>
              <a:t>There are now many initiatives being taken to regulate Bitcoin, </a:t>
            </a:r>
            <a:r>
              <a:rPr lang="en" sz="1400">
                <a:solidFill>
                  <a:schemeClr val="dk1"/>
                </a:solidFill>
              </a:rPr>
              <a:t>c</a:t>
            </a:r>
            <a:r>
              <a:rPr lang="en" sz="1400">
                <a:solidFill>
                  <a:schemeClr val="dk1"/>
                </a:solidFill>
              </a:rPr>
              <a:t>ryptocurrencies and related activities such as ICOs. </a:t>
            </a:r>
            <a:endParaRPr sz="1400">
              <a:solidFill>
                <a:schemeClr val="dk1"/>
              </a:solidFill>
            </a:endParaRPr>
          </a:p>
          <a:p>
            <a:pPr indent="-317500" lvl="0" marL="457200" rtl="0" algn="just">
              <a:lnSpc>
                <a:spcPct val="150000"/>
              </a:lnSpc>
              <a:spcBef>
                <a:spcPts val="1000"/>
              </a:spcBef>
              <a:spcAft>
                <a:spcPts val="0"/>
              </a:spcAft>
              <a:buClr>
                <a:schemeClr val="dk1"/>
              </a:buClr>
              <a:buSzPts val="1400"/>
              <a:buChar char="●"/>
            </a:pPr>
            <a:r>
              <a:rPr lang="en" sz="1400">
                <a:solidFill>
                  <a:schemeClr val="dk1"/>
                </a:solidFill>
              </a:rPr>
              <a:t>Securities and Exchange Commission (SEC) has recently announced that digital tokens, coins and relevant activities such as Initial Coin Offerings (ICOs) fall under the category of securities. </a:t>
            </a:r>
            <a:endParaRPr sz="1400">
              <a:solidFill>
                <a:schemeClr val="dk1"/>
              </a:solidFill>
            </a:endParaRPr>
          </a:p>
          <a:p>
            <a:pPr indent="-317500" lvl="0" marL="457200" rtl="0" algn="just">
              <a:lnSpc>
                <a:spcPct val="150000"/>
              </a:lnSpc>
              <a:spcBef>
                <a:spcPts val="1000"/>
              </a:spcBef>
              <a:spcAft>
                <a:spcPts val="1000"/>
              </a:spcAft>
              <a:buClr>
                <a:schemeClr val="dk1"/>
              </a:buClr>
              <a:buSzPts val="1400"/>
              <a:buChar char="●"/>
            </a:pPr>
            <a:r>
              <a:rPr lang="en" sz="1400">
                <a:solidFill>
                  <a:schemeClr val="dk1"/>
                </a:solidFill>
              </a:rPr>
              <a:t>This means that any digital currency trading platforms will need to be registered with SEC and will have all relevant securities laws and regulations applicable to them. This impacted the Bitcoin price directly and it fell almost 10% on the day this announcement was made</a:t>
            </a:r>
            <a:endParaRPr sz="1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idx="1" type="body"/>
          </p:nvPr>
        </p:nvSpPr>
        <p:spPr>
          <a:xfrm>
            <a:off x="241825" y="392750"/>
            <a:ext cx="8520600" cy="4332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a:t>Soft fork</a:t>
            </a:r>
            <a:endParaRPr b="1"/>
          </a:p>
          <a:p>
            <a:pPr indent="-342900" lvl="0" marL="457200" rtl="0" algn="just">
              <a:lnSpc>
                <a:spcPct val="150000"/>
              </a:lnSpc>
              <a:spcBef>
                <a:spcPts val="0"/>
              </a:spcBef>
              <a:spcAft>
                <a:spcPts val="0"/>
              </a:spcAft>
              <a:buSzPts val="1800"/>
              <a:buChar char="●"/>
            </a:pPr>
            <a:r>
              <a:rPr lang="en"/>
              <a:t>a client which chooses not to upgrade to the latest version supporting the updated protocol will still be able to work and operate normally</a:t>
            </a:r>
            <a:endParaRPr/>
          </a:p>
          <a:p>
            <a:pPr indent="-342900" lvl="0" marL="457200" rtl="0" algn="just">
              <a:lnSpc>
                <a:spcPct val="150000"/>
              </a:lnSpc>
              <a:spcBef>
                <a:spcPts val="0"/>
              </a:spcBef>
              <a:spcAft>
                <a:spcPts val="0"/>
              </a:spcAft>
              <a:buSzPts val="1800"/>
              <a:buChar char="●"/>
            </a:pPr>
            <a:r>
              <a:rPr lang="en"/>
              <a:t>previous and new blocks are both acceptable, thus making soft fork </a:t>
            </a:r>
            <a:r>
              <a:rPr b="1" lang="en"/>
              <a:t>backwards compatible</a:t>
            </a:r>
            <a:endParaRPr b="1"/>
          </a:p>
          <a:p>
            <a:pPr indent="-342900" lvl="0" marL="457200" rtl="0" algn="just">
              <a:lnSpc>
                <a:spcPct val="150000"/>
              </a:lnSpc>
              <a:spcBef>
                <a:spcPts val="0"/>
              </a:spcBef>
              <a:spcAft>
                <a:spcPts val="0"/>
              </a:spcAft>
              <a:buSzPts val="1800"/>
              <a:buChar char="●"/>
            </a:pPr>
            <a:r>
              <a:rPr lang="en"/>
              <a:t>only miners are required to upgrade to the new client software in order to make use of the new protocol rules</a:t>
            </a:r>
            <a:endParaRPr/>
          </a:p>
          <a:p>
            <a:pPr indent="0" lvl="0" marL="457200" rtl="0" algn="just">
              <a:lnSpc>
                <a:spcPct val="150000"/>
              </a:lnSpc>
              <a:spcBef>
                <a:spcPts val="0"/>
              </a:spcBef>
              <a:spcAft>
                <a:spcPts val="0"/>
              </a:spcAft>
              <a:buNone/>
            </a:pPr>
            <a:r>
              <a:t/>
            </a:r>
            <a:endParaRPr/>
          </a:p>
          <a:p>
            <a:pPr indent="0" lvl="0" marL="0" rtl="0" algn="just">
              <a:spcBef>
                <a:spcPts val="0"/>
              </a:spcBef>
              <a:spcAft>
                <a:spcPts val="0"/>
              </a:spcAft>
              <a:buNone/>
            </a:pPr>
            <a:r>
              <a:rPr b="1" lang="en"/>
              <a:t>Hard fork</a:t>
            </a:r>
            <a:endParaRPr/>
          </a:p>
          <a:p>
            <a:pPr indent="0" lvl="0" marL="0" rtl="0" algn="just">
              <a:spcBef>
                <a:spcPts val="1200"/>
              </a:spcBef>
              <a:spcAft>
                <a:spcPts val="1200"/>
              </a:spcAft>
              <a:buNone/>
            </a:pPr>
            <a:r>
              <a:rPr lang="en"/>
              <a:t>invalidates previously valid blocks and requires all users to upgrade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4" name="Google Shape;304;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5" name="Google Shape;305;p53"/>
          <p:cNvPicPr preferRelativeResize="0"/>
          <p:nvPr/>
        </p:nvPicPr>
        <p:blipFill>
          <a:blip r:embed="rId3">
            <a:alphaModFix/>
          </a:blip>
          <a:stretch>
            <a:fillRect/>
          </a:stretch>
        </p:blipFill>
        <p:spPr>
          <a:xfrm>
            <a:off x="1853150" y="190500"/>
            <a:ext cx="4762500" cy="4762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1" name="Google Shape;311;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2" name="Google Shape;312;p54"/>
          <p:cNvPicPr preferRelativeResize="0"/>
          <p:nvPr/>
        </p:nvPicPr>
        <p:blipFill>
          <a:blip r:embed="rId3">
            <a:alphaModFix/>
          </a:blip>
          <a:stretch>
            <a:fillRect/>
          </a:stretch>
        </p:blipFill>
        <p:spPr>
          <a:xfrm>
            <a:off x="1000125" y="1176338"/>
            <a:ext cx="7143750" cy="27908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idx="1" type="body"/>
          </p:nvPr>
        </p:nvSpPr>
        <p:spPr>
          <a:xfrm>
            <a:off x="311700" y="576875"/>
            <a:ext cx="8520600" cy="399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blocks are added to the blockchain approximately every 10 minutes </a:t>
            </a:r>
            <a:endParaRPr/>
          </a:p>
          <a:p>
            <a:pPr indent="0" lvl="0" marL="0" rtl="0" algn="l">
              <a:spcBef>
                <a:spcPts val="1200"/>
              </a:spcBef>
              <a:spcAft>
                <a:spcPts val="0"/>
              </a:spcAft>
              <a:buClr>
                <a:schemeClr val="dk1"/>
              </a:buClr>
              <a:buSzPts val="1100"/>
              <a:buFont typeface="Arial"/>
              <a:buNone/>
            </a:pPr>
            <a:r>
              <a:rPr lang="en"/>
              <a:t>network difficulty is adjusted dynamically every 2016 blocks in order to maintain a steady addition of new blocks to the network</a:t>
            </a:r>
            <a:endParaRPr/>
          </a:p>
          <a:p>
            <a:pPr indent="0" lvl="0" marL="0" rtl="0" algn="l">
              <a:spcBef>
                <a:spcPts val="1200"/>
              </a:spcBef>
              <a:spcAft>
                <a:spcPts val="1200"/>
              </a:spcAft>
              <a:buNone/>
            </a:pPr>
            <a:r>
              <a:t/>
            </a:r>
            <a:endParaRPr/>
          </a:p>
        </p:txBody>
      </p:sp>
      <p:pic>
        <p:nvPicPr>
          <p:cNvPr id="318" name="Google Shape;318;p55"/>
          <p:cNvPicPr preferRelativeResize="0"/>
          <p:nvPr/>
        </p:nvPicPr>
        <p:blipFill>
          <a:blip r:embed="rId3">
            <a:alphaModFix/>
          </a:blip>
          <a:stretch>
            <a:fillRect/>
          </a:stretch>
        </p:blipFill>
        <p:spPr>
          <a:xfrm>
            <a:off x="1327078" y="2397950"/>
            <a:ext cx="6336925" cy="763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payments</a:t>
            </a:r>
            <a:endParaRPr/>
          </a:p>
        </p:txBody>
      </p:sp>
      <p:sp>
        <p:nvSpPr>
          <p:cNvPr id="324" name="Google Shape;324;p56"/>
          <p:cNvSpPr txBox="1"/>
          <p:nvPr>
            <p:ph idx="1" type="body"/>
          </p:nvPr>
        </p:nvSpPr>
        <p:spPr>
          <a:xfrm>
            <a:off x="311700" y="1152475"/>
            <a:ext cx="592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Various payment solutions, such as XBTerminal and 34 Bytes bitcoin Point of Sale (POS) terminal are available commercially.</a:t>
            </a:r>
            <a:endParaRPr/>
          </a:p>
          <a:p>
            <a:pPr indent="0" lvl="0" marL="0" rtl="0" algn="l">
              <a:spcBef>
                <a:spcPts val="1200"/>
              </a:spcBef>
              <a:spcAft>
                <a:spcPts val="1200"/>
              </a:spcAft>
              <a:buNone/>
            </a:pPr>
            <a:r>
              <a:t/>
            </a:r>
            <a:endParaRPr/>
          </a:p>
        </p:txBody>
      </p:sp>
      <p:pic>
        <p:nvPicPr>
          <p:cNvPr id="325" name="Google Shape;325;p56"/>
          <p:cNvPicPr preferRelativeResize="0"/>
          <p:nvPr/>
        </p:nvPicPr>
        <p:blipFill>
          <a:blip r:embed="rId3">
            <a:alphaModFix/>
          </a:blip>
          <a:stretch>
            <a:fillRect/>
          </a:stretch>
        </p:blipFill>
        <p:spPr>
          <a:xfrm>
            <a:off x="6877828" y="190500"/>
            <a:ext cx="2089950" cy="2985675"/>
          </a:xfrm>
          <a:prstGeom prst="rect">
            <a:avLst/>
          </a:prstGeom>
          <a:noFill/>
          <a:ln>
            <a:noFill/>
          </a:ln>
        </p:spPr>
      </p:pic>
      <p:pic>
        <p:nvPicPr>
          <p:cNvPr id="326" name="Google Shape;326;p56"/>
          <p:cNvPicPr preferRelativeResize="0"/>
          <p:nvPr/>
        </p:nvPicPr>
        <p:blipFill>
          <a:blip r:embed="rId4">
            <a:alphaModFix/>
          </a:blip>
          <a:stretch>
            <a:fillRect/>
          </a:stretch>
        </p:blipFill>
        <p:spPr>
          <a:xfrm>
            <a:off x="166125" y="2571750"/>
            <a:ext cx="6848475" cy="1843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7"/>
          <p:cNvSpPr txBox="1"/>
          <p:nvPr>
            <p:ph idx="1" type="body"/>
          </p:nvPr>
        </p:nvSpPr>
        <p:spPr>
          <a:xfrm>
            <a:off x="311700" y="343650"/>
            <a:ext cx="8520600" cy="42252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Clr>
                <a:schemeClr val="dk1"/>
              </a:buClr>
              <a:buSzPts val="1500"/>
              <a:buChar char="●"/>
            </a:pPr>
            <a:r>
              <a:rPr lang="en" sz="1500">
                <a:solidFill>
                  <a:schemeClr val="dk1"/>
                </a:solidFill>
              </a:rPr>
              <a:t>Bitcoin Improvement Proposals (BIPs) - to introduce and standardize bitcoin payments.</a:t>
            </a:r>
            <a:endParaRPr sz="1500">
              <a:solidFill>
                <a:schemeClr val="dk1"/>
              </a:solidFill>
            </a:endParaRPr>
          </a:p>
          <a:p>
            <a:pPr indent="-323850" lvl="0" marL="457200" rtl="0" algn="just">
              <a:lnSpc>
                <a:spcPct val="150000"/>
              </a:lnSpc>
              <a:spcBef>
                <a:spcPts val="1000"/>
              </a:spcBef>
              <a:spcAft>
                <a:spcPts val="0"/>
              </a:spcAft>
              <a:buClr>
                <a:schemeClr val="dk1"/>
              </a:buClr>
              <a:buSzPts val="1500"/>
              <a:buChar char="●"/>
            </a:pPr>
            <a:r>
              <a:rPr lang="en" sz="1500">
                <a:solidFill>
                  <a:schemeClr val="dk1"/>
                </a:solidFill>
              </a:rPr>
              <a:t>BIP 70 (Payment Protocol)-protocol for secure communication between a merchant and customers.</a:t>
            </a:r>
            <a:endParaRPr sz="1500">
              <a:solidFill>
                <a:schemeClr val="dk1"/>
              </a:solidFill>
            </a:endParaRPr>
          </a:p>
          <a:p>
            <a:pPr indent="-323850" lvl="1" marL="914400" rtl="0" algn="just">
              <a:lnSpc>
                <a:spcPct val="150000"/>
              </a:lnSpc>
              <a:spcBef>
                <a:spcPts val="1000"/>
              </a:spcBef>
              <a:spcAft>
                <a:spcPts val="0"/>
              </a:spcAft>
              <a:buClr>
                <a:schemeClr val="dk1"/>
              </a:buClr>
              <a:buSzPts val="1500"/>
              <a:buChar char="○"/>
            </a:pPr>
            <a:r>
              <a:rPr lang="en" sz="1500">
                <a:solidFill>
                  <a:schemeClr val="dk1"/>
                </a:solidFill>
              </a:rPr>
              <a:t>uses X.509 certificates for authentication and runs over HTTP and HTTPS</a:t>
            </a:r>
            <a:endParaRPr sz="1500">
              <a:solidFill>
                <a:schemeClr val="dk1"/>
              </a:solidFill>
            </a:endParaRPr>
          </a:p>
          <a:p>
            <a:pPr indent="-323850" lvl="1" marL="914400" rtl="0" algn="just">
              <a:lnSpc>
                <a:spcPct val="150000"/>
              </a:lnSpc>
              <a:spcBef>
                <a:spcPts val="0"/>
              </a:spcBef>
              <a:spcAft>
                <a:spcPts val="0"/>
              </a:spcAft>
              <a:buClr>
                <a:schemeClr val="dk1"/>
              </a:buClr>
              <a:buSzPts val="1500"/>
              <a:buChar char="○"/>
            </a:pPr>
            <a:r>
              <a:rPr lang="en" sz="1500">
                <a:solidFill>
                  <a:schemeClr val="dk1"/>
                </a:solidFill>
              </a:rPr>
              <a:t>There are three messages in this protocol: PaymentRequest, Payment, and PaymentACK</a:t>
            </a:r>
            <a:endParaRPr sz="1500">
              <a:solidFill>
                <a:schemeClr val="dk1"/>
              </a:solidFill>
            </a:endParaRPr>
          </a:p>
          <a:p>
            <a:pPr indent="-323850" lvl="1" marL="914400" marR="0" rtl="0" algn="just">
              <a:lnSpc>
                <a:spcPct val="150000"/>
              </a:lnSpc>
              <a:spcBef>
                <a:spcPts val="0"/>
              </a:spcBef>
              <a:spcAft>
                <a:spcPts val="0"/>
              </a:spcAft>
              <a:buClr>
                <a:schemeClr val="dk1"/>
              </a:buClr>
              <a:buSzPts val="1500"/>
              <a:buChar char="○"/>
            </a:pPr>
            <a:r>
              <a:rPr lang="en" sz="1500">
                <a:solidFill>
                  <a:schemeClr val="dk1"/>
                </a:solidFill>
              </a:rPr>
              <a:t>key features of this proposal - defense against man-in-the-middle attacks and secure proof of payment</a:t>
            </a:r>
            <a:endParaRPr sz="1500">
              <a:solidFill>
                <a:schemeClr val="dk1"/>
              </a:solidFill>
            </a:endParaRPr>
          </a:p>
          <a:p>
            <a:pPr indent="-323850" lvl="0" marL="457200" marR="0" rtl="0" algn="just">
              <a:lnSpc>
                <a:spcPct val="150000"/>
              </a:lnSpc>
              <a:spcBef>
                <a:spcPts val="1000"/>
              </a:spcBef>
              <a:spcAft>
                <a:spcPts val="1000"/>
              </a:spcAft>
              <a:buClr>
                <a:schemeClr val="dk1"/>
              </a:buClr>
              <a:buSzPts val="1500"/>
              <a:buChar char="●"/>
            </a:pPr>
            <a:r>
              <a:rPr lang="en" sz="1500">
                <a:solidFill>
                  <a:schemeClr val="dk1"/>
                </a:solidFill>
              </a:rPr>
              <a:t>other BIPs -BIP 71 (Payment Protocol MIME types) and BIP 72 (URI extensions for Payment Protocol)</a:t>
            </a:r>
            <a:endParaRPr sz="15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Coins</a:t>
            </a:r>
            <a:endParaRPr/>
          </a:p>
        </p:txBody>
      </p:sp>
      <p:sp>
        <p:nvSpPr>
          <p:cNvPr id="337" name="Google Shape;337;p58"/>
          <p:cNvSpPr txBox="1"/>
          <p:nvPr>
            <p:ph idx="1" type="body"/>
          </p:nvPr>
        </p:nvSpPr>
        <p:spPr>
          <a:xfrm>
            <a:off x="311700" y="1152475"/>
            <a:ext cx="8520600" cy="3750900"/>
          </a:xfrm>
          <a:prstGeom prst="rect">
            <a:avLst/>
          </a:prstGeom>
        </p:spPr>
        <p:txBody>
          <a:bodyPr anchorCtr="0" anchor="t" bIns="91425" lIns="91425" spcFirstLastPara="1" rIns="91425" wrap="square" tIns="91425">
            <a:normAutofit fontScale="77500"/>
          </a:bodyPr>
          <a:lstStyle/>
          <a:p>
            <a:pPr indent="-317182" lvl="0" marL="457200" rtl="0" algn="just">
              <a:lnSpc>
                <a:spcPct val="150000"/>
              </a:lnSpc>
              <a:spcBef>
                <a:spcPts val="0"/>
              </a:spcBef>
              <a:spcAft>
                <a:spcPts val="0"/>
              </a:spcAft>
              <a:buSzPct val="100000"/>
              <a:buChar char="●"/>
            </a:pPr>
            <a:r>
              <a:rPr lang="en"/>
              <a:t>Bitcoin was released in 2009, and the first alternative coin project (named Namecoin) was introduced in 2011. </a:t>
            </a:r>
            <a:endParaRPr/>
          </a:p>
          <a:p>
            <a:pPr indent="-317182" lvl="0" marL="457200" rtl="0" algn="just">
              <a:lnSpc>
                <a:spcPct val="150000"/>
              </a:lnSpc>
              <a:spcBef>
                <a:spcPts val="1000"/>
              </a:spcBef>
              <a:spcAft>
                <a:spcPts val="0"/>
              </a:spcAft>
              <a:buSzPct val="100000"/>
              <a:buChar char="●"/>
            </a:pPr>
            <a:r>
              <a:rPr lang="en"/>
              <a:t>In 2013 and 2014, the alternative coins (altcoin) market grew exponentially,</a:t>
            </a:r>
            <a:endParaRPr/>
          </a:p>
          <a:p>
            <a:pPr indent="0" lvl="0" marL="457200" rtl="0" algn="just">
              <a:lnSpc>
                <a:spcPct val="150000"/>
              </a:lnSpc>
              <a:spcBef>
                <a:spcPts val="1000"/>
              </a:spcBef>
              <a:spcAft>
                <a:spcPts val="0"/>
              </a:spcAft>
              <a:buNone/>
            </a:pPr>
            <a:r>
              <a:t/>
            </a:r>
            <a:endParaRPr/>
          </a:p>
          <a:p>
            <a:pPr indent="0" lvl="0" marL="0" rtl="0" algn="just">
              <a:lnSpc>
                <a:spcPct val="150000"/>
              </a:lnSpc>
              <a:spcBef>
                <a:spcPts val="1000"/>
              </a:spcBef>
              <a:spcAft>
                <a:spcPts val="0"/>
              </a:spcAft>
              <a:buNone/>
            </a:pPr>
            <a:r>
              <a:rPr lang="en"/>
              <a:t>Alternative approaches to bitcoin can be divided broadly into two categories, based on the primary purpose of their development-,</a:t>
            </a:r>
            <a:endParaRPr/>
          </a:p>
          <a:p>
            <a:pPr indent="-317182" lvl="0" marL="457200" rtl="0" algn="just">
              <a:lnSpc>
                <a:spcPct val="150000"/>
              </a:lnSpc>
              <a:spcBef>
                <a:spcPts val="1000"/>
              </a:spcBef>
              <a:spcAft>
                <a:spcPts val="0"/>
              </a:spcAft>
              <a:buSzPct val="100000"/>
              <a:buChar char="●"/>
            </a:pPr>
            <a:r>
              <a:rPr lang="en"/>
              <a:t>If the primary goal is to build a decentralized blockchain platform, they are called </a:t>
            </a:r>
            <a:r>
              <a:rPr b="1" lang="en"/>
              <a:t>alternative chains</a:t>
            </a:r>
            <a:endParaRPr b="1"/>
          </a:p>
          <a:p>
            <a:pPr indent="-317182" lvl="0" marL="457200" rtl="0" algn="just">
              <a:lnSpc>
                <a:spcPct val="150000"/>
              </a:lnSpc>
              <a:spcBef>
                <a:spcPts val="1000"/>
              </a:spcBef>
              <a:spcAft>
                <a:spcPts val="1000"/>
              </a:spcAft>
              <a:buSzPct val="100000"/>
              <a:buChar char="●"/>
            </a:pPr>
            <a:r>
              <a:rPr lang="en"/>
              <a:t>if the sole purpose of the alternative project is to introduce a new virtual currency, it is called an </a:t>
            </a:r>
            <a:r>
              <a:rPr b="1" lang="en"/>
              <a:t>altcoin</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9"/>
          <p:cNvSpPr txBox="1"/>
          <p:nvPr>
            <p:ph idx="1" type="body"/>
          </p:nvPr>
        </p:nvSpPr>
        <p:spPr>
          <a:xfrm>
            <a:off x="311700" y="365500"/>
            <a:ext cx="8520600" cy="4203300"/>
          </a:xfrm>
          <a:prstGeom prst="rect">
            <a:avLst/>
          </a:prstGeom>
        </p:spPr>
        <p:txBody>
          <a:bodyPr anchorCtr="0" anchor="t" bIns="91425" lIns="91425" spcFirstLastPara="1" rIns="91425" wrap="square" tIns="91425">
            <a:normAutofit/>
          </a:bodyPr>
          <a:lstStyle/>
          <a:p>
            <a:pPr indent="-330200" lvl="0" marL="457200" rtl="0" algn="just">
              <a:lnSpc>
                <a:spcPct val="130000"/>
              </a:lnSpc>
              <a:spcBef>
                <a:spcPts val="0"/>
              </a:spcBef>
              <a:spcAft>
                <a:spcPts val="0"/>
              </a:spcAft>
              <a:buSzPts val="1600"/>
              <a:buChar char="●"/>
            </a:pPr>
            <a:r>
              <a:rPr b="1" lang="en" sz="1600"/>
              <a:t>Zcash</a:t>
            </a:r>
            <a:r>
              <a:rPr lang="en" sz="1600"/>
              <a:t> is a more successful altcoin introduced in 2016</a:t>
            </a:r>
            <a:endParaRPr sz="1600"/>
          </a:p>
          <a:p>
            <a:pPr indent="-330200" lvl="0" marL="457200" rtl="0" algn="just">
              <a:lnSpc>
                <a:spcPct val="130000"/>
              </a:lnSpc>
              <a:spcBef>
                <a:spcPts val="1000"/>
              </a:spcBef>
              <a:spcAft>
                <a:spcPts val="0"/>
              </a:spcAft>
              <a:buSzPts val="1600"/>
              <a:buChar char="●"/>
            </a:pPr>
            <a:r>
              <a:rPr b="1" lang="en" sz="1600"/>
              <a:t>Primecoin</a:t>
            </a:r>
            <a:r>
              <a:rPr lang="en" sz="1600"/>
              <a:t> did not gain much popularity however it is still used.</a:t>
            </a:r>
            <a:endParaRPr sz="1600"/>
          </a:p>
          <a:p>
            <a:pPr indent="-330200" lvl="0" marL="457200" rtl="0" algn="just">
              <a:lnSpc>
                <a:spcPct val="130000"/>
              </a:lnSpc>
              <a:spcBef>
                <a:spcPts val="1000"/>
              </a:spcBef>
              <a:spcAft>
                <a:spcPts val="0"/>
              </a:spcAft>
              <a:buSzPts val="1600"/>
              <a:buChar char="●"/>
            </a:pPr>
            <a:r>
              <a:rPr lang="en" sz="1600"/>
              <a:t>Many of these alternative projects are direct forks of Bitcoin source code although some of those have been written from scratch.</a:t>
            </a:r>
            <a:endParaRPr sz="1600"/>
          </a:p>
          <a:p>
            <a:pPr indent="0" lvl="0" marL="457200" rtl="0" algn="just">
              <a:lnSpc>
                <a:spcPct val="130000"/>
              </a:lnSpc>
              <a:spcBef>
                <a:spcPts val="1000"/>
              </a:spcBef>
              <a:spcAft>
                <a:spcPts val="0"/>
              </a:spcAft>
              <a:buNone/>
            </a:pPr>
            <a:r>
              <a:t/>
            </a:r>
            <a:endParaRPr sz="1600"/>
          </a:p>
          <a:p>
            <a:pPr indent="-330200" lvl="0" marL="457200" rtl="0" algn="just">
              <a:lnSpc>
                <a:spcPct val="130000"/>
              </a:lnSpc>
              <a:spcBef>
                <a:spcPts val="1000"/>
              </a:spcBef>
              <a:spcAft>
                <a:spcPts val="0"/>
              </a:spcAft>
              <a:buSzPts val="1600"/>
              <a:buChar char="●"/>
            </a:pPr>
            <a:r>
              <a:rPr lang="en" sz="1600"/>
              <a:t>an altcoin is generated in the case of a hard fork.</a:t>
            </a:r>
            <a:endParaRPr sz="1600"/>
          </a:p>
          <a:p>
            <a:pPr indent="-330200" lvl="0" marL="457200" rtl="0" algn="just">
              <a:lnSpc>
                <a:spcPct val="130000"/>
              </a:lnSpc>
              <a:spcBef>
                <a:spcPts val="1000"/>
              </a:spcBef>
              <a:spcAft>
                <a:spcPts val="0"/>
              </a:spcAft>
              <a:buSzPts val="1600"/>
              <a:buChar char="●"/>
            </a:pPr>
            <a:r>
              <a:rPr lang="en" sz="1600"/>
              <a:t>hard fork caused a new currency Ethereum Classic (ETC) to come into existence in addition to the Ethereum (ETH) currency.</a:t>
            </a:r>
            <a:endParaRPr sz="1600"/>
          </a:p>
          <a:p>
            <a:pPr indent="0" lvl="0" marL="0" rtl="0" algn="l">
              <a:lnSpc>
                <a:spcPct val="95000"/>
              </a:lnSpc>
              <a:spcBef>
                <a:spcPts val="10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Theoretical foundations </a:t>
            </a:r>
            <a:endParaRPr/>
          </a:p>
        </p:txBody>
      </p:sp>
      <p:sp>
        <p:nvSpPr>
          <p:cNvPr id="348" name="Google Shape;348;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Alternatives to Proof of Work</a:t>
            </a:r>
            <a:endParaRPr b="1"/>
          </a:p>
          <a:p>
            <a:pPr indent="-342900" lvl="0" marL="457200" rtl="0" algn="just">
              <a:lnSpc>
                <a:spcPct val="150000"/>
              </a:lnSpc>
              <a:spcBef>
                <a:spcPts val="1200"/>
              </a:spcBef>
              <a:spcAft>
                <a:spcPts val="0"/>
              </a:spcAft>
              <a:buSzPts val="1800"/>
              <a:buChar char="●"/>
            </a:pPr>
            <a:r>
              <a:rPr lang="en"/>
              <a:t>PoW is the primary vehicle in Bitcoin for providing decentralized distributed consensus. </a:t>
            </a:r>
            <a:endParaRPr/>
          </a:p>
          <a:p>
            <a:pPr indent="-342900" lvl="0" marL="457200" rtl="0" algn="just">
              <a:lnSpc>
                <a:spcPct val="150000"/>
              </a:lnSpc>
              <a:spcBef>
                <a:spcPts val="1000"/>
              </a:spcBef>
              <a:spcAft>
                <a:spcPts val="0"/>
              </a:spcAft>
              <a:buSzPts val="1800"/>
              <a:buChar char="●"/>
            </a:pPr>
            <a:r>
              <a:rPr lang="en"/>
              <a:t>PoW schemes are required to have a much-desired property called </a:t>
            </a:r>
            <a:r>
              <a:rPr b="1" lang="en"/>
              <a:t>progress freeness</a:t>
            </a:r>
            <a:r>
              <a:rPr lang="en"/>
              <a:t>, which means that the reward for consuming computational resources should be random and proportional to the contribution made by the miners</a:t>
            </a:r>
            <a:endParaRPr/>
          </a:p>
          <a:p>
            <a:pPr indent="0" lvl="0" marL="0" rtl="0" algn="l">
              <a:spcBef>
                <a:spcPts val="10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44">
                <a:solidFill>
                  <a:schemeClr val="dk2"/>
                </a:solidFill>
              </a:rPr>
              <a:t>Other requirements for mining computational puzzles</a:t>
            </a:r>
            <a:r>
              <a:rPr lang="en" sz="1800">
                <a:solidFill>
                  <a:schemeClr val="dk2"/>
                </a:solidFill>
              </a:rPr>
              <a:t> </a:t>
            </a:r>
            <a:endParaRPr/>
          </a:p>
        </p:txBody>
      </p:sp>
      <p:sp>
        <p:nvSpPr>
          <p:cNvPr id="354" name="Google Shape;354;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Adjustable difficulty ensures that the difficulty target for mining on the blockchain is regulated in response to increased hashing power and the number of users.</a:t>
            </a:r>
            <a:endParaRPr/>
          </a:p>
          <a:p>
            <a:pPr indent="0" lvl="0" marL="457200" rtl="0" algn="just">
              <a:spcBef>
                <a:spcPts val="1200"/>
              </a:spcBef>
              <a:spcAft>
                <a:spcPts val="0"/>
              </a:spcAft>
              <a:buNone/>
            </a:pPr>
            <a:r>
              <a:t/>
            </a:r>
            <a:endParaRPr/>
          </a:p>
          <a:p>
            <a:pPr indent="-342900" lvl="0" marL="457200" rtl="0" algn="just">
              <a:spcBef>
                <a:spcPts val="1200"/>
              </a:spcBef>
              <a:spcAft>
                <a:spcPts val="0"/>
              </a:spcAft>
              <a:buSzPts val="1800"/>
              <a:buChar char="●"/>
            </a:pPr>
            <a:r>
              <a:rPr lang="en"/>
              <a:t>Quick verification is a property which means that mining computational puzzles should be easy and quick to verify.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466375"/>
            <a:ext cx="8520600" cy="4102500"/>
          </a:xfrm>
          <a:prstGeom prst="rect">
            <a:avLst/>
          </a:prstGeom>
        </p:spPr>
        <p:txBody>
          <a:bodyPr anchorCtr="0" anchor="t" bIns="91425" lIns="91425" spcFirstLastPara="1" rIns="91425" wrap="square" tIns="91425">
            <a:normAutofit/>
          </a:bodyPr>
          <a:lstStyle/>
          <a:p>
            <a:pPr indent="-317500" lvl="0" marL="457200" marR="0" rtl="0" algn="just">
              <a:lnSpc>
                <a:spcPct val="150000"/>
              </a:lnSpc>
              <a:spcBef>
                <a:spcPts val="0"/>
              </a:spcBef>
              <a:spcAft>
                <a:spcPts val="0"/>
              </a:spcAft>
              <a:buClr>
                <a:schemeClr val="dk1"/>
              </a:buClr>
              <a:buSzPts val="1400"/>
              <a:buChar char="●"/>
            </a:pPr>
            <a:r>
              <a:rPr lang="en" sz="1400">
                <a:solidFill>
                  <a:schemeClr val="dk1"/>
                </a:solidFill>
              </a:rPr>
              <a:t>The growth of Bitcoin is also due to so-called network effect. </a:t>
            </a:r>
            <a:endParaRPr sz="1400">
              <a:solidFill>
                <a:schemeClr val="dk1"/>
              </a:solidFill>
            </a:endParaRPr>
          </a:p>
          <a:p>
            <a:pPr indent="-317500" lvl="0" marL="457200" marR="0" rtl="0" algn="just">
              <a:lnSpc>
                <a:spcPct val="150000"/>
              </a:lnSpc>
              <a:spcBef>
                <a:spcPts val="1000"/>
              </a:spcBef>
              <a:spcAft>
                <a:spcPts val="0"/>
              </a:spcAft>
              <a:buClr>
                <a:schemeClr val="dk1"/>
              </a:buClr>
              <a:buSzPts val="1400"/>
              <a:buChar char="●"/>
            </a:pPr>
            <a:r>
              <a:rPr lang="en" sz="1400">
                <a:solidFill>
                  <a:schemeClr val="dk1"/>
                </a:solidFill>
              </a:rPr>
              <a:t>Also called demand-side economies of scale, it is a concept that basically means more users who use the network, the more valuable it becomes.</a:t>
            </a:r>
            <a:endParaRPr sz="1400">
              <a:solidFill>
                <a:schemeClr val="dk1"/>
              </a:solidFill>
            </a:endParaRPr>
          </a:p>
          <a:p>
            <a:pPr indent="-317500" lvl="0" marL="457200" marR="0" rtl="0" algn="just">
              <a:lnSpc>
                <a:spcPct val="150000"/>
              </a:lnSpc>
              <a:spcBef>
                <a:spcPts val="1000"/>
              </a:spcBef>
              <a:spcAft>
                <a:spcPts val="0"/>
              </a:spcAft>
              <a:buClr>
                <a:schemeClr val="dk1"/>
              </a:buClr>
              <a:buSzPts val="1400"/>
              <a:buChar char="●"/>
            </a:pPr>
            <a:r>
              <a:rPr lang="en" sz="1400">
                <a:solidFill>
                  <a:schemeClr val="dk1"/>
                </a:solidFill>
              </a:rPr>
              <a:t>The scarcity of Bitcoin and built-in inflation control mechanism gives it value as there are only 21 million bitcoins that can ever be mined and in addition the miner reward halves every four years.</a:t>
            </a:r>
            <a:endParaRPr/>
          </a:p>
          <a:p>
            <a:pPr indent="0" lvl="0" marL="0" rtl="0" algn="l">
              <a:spcBef>
                <a:spcPts val="10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0" name="Google Shape;360;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1" name="Google Shape;361;p62"/>
          <p:cNvPicPr preferRelativeResize="0"/>
          <p:nvPr/>
        </p:nvPicPr>
        <p:blipFill>
          <a:blip r:embed="rId3">
            <a:alphaModFix/>
          </a:blip>
          <a:stretch>
            <a:fillRect/>
          </a:stretch>
        </p:blipFill>
        <p:spPr>
          <a:xfrm>
            <a:off x="714375" y="0"/>
            <a:ext cx="7715250" cy="5143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 of Storage</a:t>
            </a:r>
            <a:endParaRPr/>
          </a:p>
        </p:txBody>
      </p:sp>
      <p:sp>
        <p:nvSpPr>
          <p:cNvPr id="367" name="Google Shape;367;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a:t>Also known as </a:t>
            </a:r>
            <a:r>
              <a:rPr b="1" lang="en"/>
              <a:t>proof of retrievability</a:t>
            </a:r>
            <a:endParaRPr b="1"/>
          </a:p>
          <a:p>
            <a:pPr indent="-342900" lvl="0" marL="457200" rtl="0" algn="just">
              <a:lnSpc>
                <a:spcPct val="150000"/>
              </a:lnSpc>
              <a:spcBef>
                <a:spcPts val="1000"/>
              </a:spcBef>
              <a:spcAft>
                <a:spcPts val="0"/>
              </a:spcAft>
              <a:buSzPts val="1800"/>
              <a:buChar char="●"/>
            </a:pPr>
            <a:r>
              <a:rPr lang="en"/>
              <a:t>requires storage of a large amount of data</a:t>
            </a:r>
            <a:endParaRPr/>
          </a:p>
          <a:p>
            <a:pPr indent="-342900" lvl="0" marL="457200" rtl="0" algn="just">
              <a:lnSpc>
                <a:spcPct val="150000"/>
              </a:lnSpc>
              <a:spcBef>
                <a:spcPts val="1000"/>
              </a:spcBef>
              <a:spcAft>
                <a:spcPts val="0"/>
              </a:spcAft>
              <a:buSzPts val="1800"/>
              <a:buChar char="●"/>
            </a:pPr>
            <a:r>
              <a:rPr lang="en"/>
              <a:t>Miners are required to store a pseudo, randomly-selected subset of large data to perform mining</a:t>
            </a:r>
            <a:endParaRPr/>
          </a:p>
          <a:p>
            <a:pPr indent="0" lvl="0" marL="0" rtl="0" algn="l">
              <a:spcBef>
                <a:spcPts val="10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 of Stake (PoS)  (virtual mining)</a:t>
            </a:r>
            <a:endParaRPr/>
          </a:p>
        </p:txBody>
      </p:sp>
      <p:sp>
        <p:nvSpPr>
          <p:cNvPr id="373" name="Google Shape;373;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a:t>first proposed in Peercoin in August 2012</a:t>
            </a:r>
            <a:endParaRPr/>
          </a:p>
          <a:p>
            <a:pPr indent="-342900" lvl="0" marL="457200" rtl="0" algn="just">
              <a:lnSpc>
                <a:spcPct val="150000"/>
              </a:lnSpc>
              <a:spcBef>
                <a:spcPts val="1000"/>
              </a:spcBef>
              <a:spcAft>
                <a:spcPts val="0"/>
              </a:spcAft>
              <a:buSzPts val="1800"/>
              <a:buChar char="●"/>
            </a:pPr>
            <a:r>
              <a:rPr lang="en"/>
              <a:t>The users are required to demonstrate possession of a certain amount of currency (coins) thus proving that they have a stake in the coin.</a:t>
            </a:r>
            <a:endParaRPr/>
          </a:p>
          <a:p>
            <a:pPr indent="-342900" lvl="0" marL="457200" rtl="0" algn="just">
              <a:lnSpc>
                <a:spcPct val="150000"/>
              </a:lnSpc>
              <a:spcBef>
                <a:spcPts val="1000"/>
              </a:spcBef>
              <a:spcAft>
                <a:spcPts val="0"/>
              </a:spcAft>
              <a:buSzPts val="1800"/>
              <a:buChar char="●"/>
            </a:pPr>
            <a:r>
              <a:rPr lang="en"/>
              <a:t>The benefits of this scheme are twofold;</a:t>
            </a:r>
            <a:endParaRPr/>
          </a:p>
          <a:p>
            <a:pPr indent="-317500" lvl="1" marL="914400" rtl="0" algn="just">
              <a:lnSpc>
                <a:spcPct val="150000"/>
              </a:lnSpc>
              <a:spcBef>
                <a:spcPts val="1000"/>
              </a:spcBef>
              <a:spcAft>
                <a:spcPts val="0"/>
              </a:spcAft>
              <a:buSzPts val="1400"/>
              <a:buChar char="○"/>
            </a:pPr>
            <a:r>
              <a:rPr lang="en"/>
              <a:t>first acquiring large amounts of digital currency is relatively difficult as compared to buying high-end ASIC devices and </a:t>
            </a:r>
            <a:endParaRPr/>
          </a:p>
          <a:p>
            <a:pPr indent="-317500" lvl="1" marL="914400" rtl="0" algn="just">
              <a:lnSpc>
                <a:spcPct val="150000"/>
              </a:lnSpc>
              <a:spcBef>
                <a:spcPts val="1000"/>
              </a:spcBef>
              <a:spcAft>
                <a:spcPts val="1000"/>
              </a:spcAft>
              <a:buSzPts val="1400"/>
              <a:buChar char="○"/>
            </a:pPr>
            <a:r>
              <a:rPr lang="en"/>
              <a:t>second it results in saving computational resources.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Various stake types</a:t>
            </a:r>
            <a:endParaRPr/>
          </a:p>
        </p:txBody>
      </p:sp>
      <p:sp>
        <p:nvSpPr>
          <p:cNvPr id="379" name="Google Shape;379;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Proof of coinage</a:t>
            </a:r>
            <a:endParaRPr/>
          </a:p>
          <a:p>
            <a:pPr indent="0" lvl="0" marL="0" rtl="0" algn="l">
              <a:spcBef>
                <a:spcPts val="1200"/>
              </a:spcBef>
              <a:spcAft>
                <a:spcPts val="0"/>
              </a:spcAft>
              <a:buNone/>
            </a:pPr>
            <a:r>
              <a:rPr lang="en"/>
              <a:t>Proof of Deposit (PoD)</a:t>
            </a:r>
            <a:endParaRPr/>
          </a:p>
          <a:p>
            <a:pPr indent="0" lvl="0" marL="0" rtl="0" algn="l">
              <a:spcBef>
                <a:spcPts val="1200"/>
              </a:spcBef>
              <a:spcAft>
                <a:spcPts val="0"/>
              </a:spcAft>
              <a:buClr>
                <a:schemeClr val="dk1"/>
              </a:buClr>
              <a:buSzPts val="1100"/>
              <a:buFont typeface="Arial"/>
              <a:buNone/>
            </a:pPr>
            <a:r>
              <a:rPr lang="en"/>
              <a:t>Proof of Burn</a:t>
            </a:r>
            <a:endParaRPr/>
          </a:p>
          <a:p>
            <a:pPr indent="0" lvl="0" marL="0" rtl="0" algn="l">
              <a:spcBef>
                <a:spcPts val="1200"/>
              </a:spcBef>
              <a:spcAft>
                <a:spcPts val="0"/>
              </a:spcAft>
              <a:buNone/>
            </a:pPr>
            <a:r>
              <a:rPr lang="en"/>
              <a:t>Proof of Activity (PoA)</a:t>
            </a:r>
            <a:endParaRPr/>
          </a:p>
          <a:p>
            <a:pPr indent="0" lvl="0" marL="0" rtl="0" algn="l">
              <a:spcBef>
                <a:spcPts val="1200"/>
              </a:spcBef>
              <a:spcAft>
                <a:spcPts val="1200"/>
              </a:spcAft>
              <a:buNone/>
            </a:pPr>
            <a:r>
              <a:rPr lang="en"/>
              <a:t>Nonoutsourceable puzzles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6"/>
          <p:cNvSpPr txBox="1"/>
          <p:nvPr>
            <p:ph type="title"/>
          </p:nvPr>
        </p:nvSpPr>
        <p:spPr>
          <a:xfrm>
            <a:off x="311700" y="17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Difficulty adjustment and retargeting algorithms</a:t>
            </a:r>
            <a:endParaRPr/>
          </a:p>
        </p:txBody>
      </p:sp>
      <p:sp>
        <p:nvSpPr>
          <p:cNvPr id="385" name="Google Shape;385;p66"/>
          <p:cNvSpPr txBox="1"/>
          <p:nvPr>
            <p:ph idx="1" type="body"/>
          </p:nvPr>
        </p:nvSpPr>
        <p:spPr>
          <a:xfrm>
            <a:off x="311700" y="1831625"/>
            <a:ext cx="8520600" cy="2969100"/>
          </a:xfrm>
          <a:prstGeom prst="rect">
            <a:avLst/>
          </a:prstGeom>
        </p:spPr>
        <p:txBody>
          <a:bodyPr anchorCtr="0" anchor="t" bIns="91425" lIns="91425" spcFirstLastPara="1" rIns="91425" wrap="square" tIns="91425">
            <a:normAutofit lnSpcReduction="10000"/>
          </a:bodyPr>
          <a:lstStyle/>
          <a:p>
            <a:pPr indent="-342900" lvl="0" marL="457200" rtl="0" algn="just">
              <a:lnSpc>
                <a:spcPct val="150000"/>
              </a:lnSpc>
              <a:spcBef>
                <a:spcPts val="0"/>
              </a:spcBef>
              <a:spcAft>
                <a:spcPts val="0"/>
              </a:spcAft>
              <a:buSzPts val="1800"/>
              <a:buChar char="●"/>
            </a:pPr>
            <a:r>
              <a:rPr lang="en"/>
              <a:t>generation of 2016 blocks should take roughly around two weeks</a:t>
            </a:r>
            <a:endParaRPr/>
          </a:p>
          <a:p>
            <a:pPr indent="-342900" lvl="0" marL="457200" rtl="0" algn="just">
              <a:lnSpc>
                <a:spcPct val="150000"/>
              </a:lnSpc>
              <a:spcBef>
                <a:spcPts val="1000"/>
              </a:spcBef>
              <a:spcAft>
                <a:spcPts val="0"/>
              </a:spcAft>
              <a:buSzPts val="1800"/>
              <a:buChar char="●"/>
            </a:pPr>
            <a:r>
              <a:rPr lang="en"/>
              <a:t>longer than two weeks to mine 2016 blocks- Difficulty decreases </a:t>
            </a:r>
            <a:endParaRPr/>
          </a:p>
          <a:p>
            <a:pPr indent="-342900" lvl="0" marL="457200" rtl="0" algn="just">
              <a:lnSpc>
                <a:spcPct val="150000"/>
              </a:lnSpc>
              <a:spcBef>
                <a:spcPts val="1000"/>
              </a:spcBef>
              <a:spcAft>
                <a:spcPts val="0"/>
              </a:spcAft>
              <a:buSzPts val="1800"/>
              <a:buChar char="●"/>
            </a:pPr>
            <a:r>
              <a:rPr lang="en"/>
              <a:t>shorter</a:t>
            </a:r>
            <a:r>
              <a:rPr lang="en"/>
              <a:t> than two weeks to mine 2016 blocks- Difficulty increases</a:t>
            </a:r>
            <a:endParaRPr/>
          </a:p>
          <a:p>
            <a:pPr indent="-342900" lvl="0" marL="457200" rtl="0" algn="just">
              <a:lnSpc>
                <a:spcPct val="150000"/>
              </a:lnSpc>
              <a:spcBef>
                <a:spcPts val="1000"/>
              </a:spcBef>
              <a:spcAft>
                <a:spcPts val="0"/>
              </a:spcAft>
              <a:buSzPts val="1800"/>
              <a:buChar char="●"/>
            </a:pPr>
            <a:r>
              <a:rPr lang="en"/>
              <a:t>ASIC is introduced, difficulty increases exponentially → mining power centralization </a:t>
            </a:r>
            <a:endParaRPr/>
          </a:p>
          <a:p>
            <a:pPr indent="0" lvl="0" marL="0" rtl="0" algn="l">
              <a:spcBef>
                <a:spcPts val="1000"/>
              </a:spcBef>
              <a:spcAft>
                <a:spcPts val="1200"/>
              </a:spcAft>
              <a:buNone/>
            </a:pPr>
            <a:r>
              <a:t/>
            </a:r>
            <a:endParaRPr/>
          </a:p>
        </p:txBody>
      </p:sp>
      <p:pic>
        <p:nvPicPr>
          <p:cNvPr id="386" name="Google Shape;386;p66"/>
          <p:cNvPicPr preferRelativeResize="0"/>
          <p:nvPr/>
        </p:nvPicPr>
        <p:blipFill>
          <a:blip r:embed="rId3">
            <a:alphaModFix/>
          </a:blip>
          <a:stretch>
            <a:fillRect/>
          </a:stretch>
        </p:blipFill>
        <p:spPr>
          <a:xfrm>
            <a:off x="1306553" y="909325"/>
            <a:ext cx="6336925" cy="763775"/>
          </a:xfrm>
          <a:prstGeom prst="rect">
            <a:avLst/>
          </a:prstGeom>
          <a:noFill/>
          <a:ln>
            <a:noFill/>
          </a:ln>
        </p:spPr>
      </p:pic>
      <p:sp>
        <p:nvSpPr>
          <p:cNvPr id="387" name="Google Shape;387;p66"/>
          <p:cNvSpPr txBox="1"/>
          <p:nvPr/>
        </p:nvSpPr>
        <p:spPr>
          <a:xfrm>
            <a:off x="5738925" y="4004500"/>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D5156"/>
                </a:solidFill>
                <a:highlight>
                  <a:srgbClr val="FFFFFF"/>
                </a:highlight>
              </a:rPr>
              <a:t>An </a:t>
            </a:r>
            <a:r>
              <a:rPr lang="en" sz="1200">
                <a:solidFill>
                  <a:srgbClr val="040C28"/>
                </a:solidFill>
              </a:rPr>
              <a:t>application-specific integrated circuit</a:t>
            </a:r>
            <a:r>
              <a:rPr lang="en" sz="1200">
                <a:solidFill>
                  <a:srgbClr val="4D5156"/>
                </a:solidFill>
                <a:highlight>
                  <a:srgbClr val="FFFFFF"/>
                </a:highlight>
              </a:rPr>
              <a:t> (ASIC) is generally optimized to compute just a single function or set of related functions.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idx="1" type="body"/>
          </p:nvPr>
        </p:nvSpPr>
        <p:spPr>
          <a:xfrm>
            <a:off x="311700" y="324425"/>
            <a:ext cx="8520600" cy="4244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a:t>if a new coin starts now with the same PoW based on SHA-256 as bitcoin uses, then it would be easy for a malicious user to just simply use an ASIC miner and control the entire network.</a:t>
            </a:r>
            <a:endParaRPr/>
          </a:p>
          <a:p>
            <a:pPr indent="-342900" lvl="0" marL="457200" rtl="0" algn="just">
              <a:lnSpc>
                <a:spcPct val="150000"/>
              </a:lnSpc>
              <a:spcBef>
                <a:spcPts val="1000"/>
              </a:spcBef>
              <a:spcAft>
                <a:spcPts val="0"/>
              </a:spcAft>
              <a:buSzPts val="1800"/>
              <a:buChar char="●"/>
            </a:pPr>
            <a:r>
              <a:rPr lang="en"/>
              <a:t>multipools pose a more significant threat where a group of miners can  </a:t>
            </a:r>
            <a:r>
              <a:rPr lang="en"/>
              <a:t>a</a:t>
            </a:r>
            <a:r>
              <a:rPr lang="en"/>
              <a:t>utomatically switch to the currency that is becoming profitable (known as </a:t>
            </a:r>
            <a:r>
              <a:rPr b="1" lang="en"/>
              <a:t>pool hopping</a:t>
            </a:r>
            <a:r>
              <a:rPr lang="en"/>
              <a: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8"/>
          <p:cNvSpPr txBox="1"/>
          <p:nvPr>
            <p:ph type="title"/>
          </p:nvPr>
        </p:nvSpPr>
        <p:spPr>
          <a:xfrm>
            <a:off x="393825" y="56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Kimoto Gravity Well</a:t>
            </a:r>
            <a:endParaRPr/>
          </a:p>
        </p:txBody>
      </p:sp>
      <p:sp>
        <p:nvSpPr>
          <p:cNvPr id="398" name="Google Shape;398;p68"/>
          <p:cNvSpPr txBox="1"/>
          <p:nvPr>
            <p:ph idx="1" type="body"/>
          </p:nvPr>
        </p:nvSpPr>
        <p:spPr>
          <a:xfrm>
            <a:off x="229575" y="1521050"/>
            <a:ext cx="8520600" cy="34803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Char char="●"/>
            </a:pPr>
            <a:r>
              <a:rPr lang="en"/>
              <a:t>first introduced in Megacoin</a:t>
            </a:r>
            <a:endParaRPr/>
          </a:p>
          <a:p>
            <a:pPr indent="-325755" lvl="0" marL="457200" rtl="0" algn="l">
              <a:lnSpc>
                <a:spcPct val="150000"/>
              </a:lnSpc>
              <a:spcBef>
                <a:spcPts val="1000"/>
              </a:spcBef>
              <a:spcAft>
                <a:spcPts val="0"/>
              </a:spcAft>
              <a:buSzPct val="100000"/>
              <a:buChar char="●"/>
            </a:pPr>
            <a:r>
              <a:rPr lang="en"/>
              <a:t>used to adjust the difficulty of the network every block adaptively</a:t>
            </a:r>
            <a:endParaRPr/>
          </a:p>
          <a:p>
            <a:pPr indent="-325755" lvl="0" marL="457200" rtl="0" algn="l">
              <a:lnSpc>
                <a:spcPct val="150000"/>
              </a:lnSpc>
              <a:spcBef>
                <a:spcPts val="1000"/>
              </a:spcBef>
              <a:spcAft>
                <a:spcPts val="0"/>
              </a:spcAft>
              <a:buSzPct val="100000"/>
              <a:buChar char="●"/>
            </a:pPr>
            <a:r>
              <a:rPr lang="en"/>
              <a:t>ensures that the time between blocks remains approximately the same. </a:t>
            </a:r>
            <a:endParaRPr/>
          </a:p>
          <a:p>
            <a:pPr indent="-325755" lvl="0" marL="457200" rtl="0" algn="l">
              <a:lnSpc>
                <a:spcPct val="150000"/>
              </a:lnSpc>
              <a:spcBef>
                <a:spcPts val="1000"/>
              </a:spcBef>
              <a:spcAft>
                <a:spcPts val="0"/>
              </a:spcAft>
              <a:buSzPct val="100000"/>
              <a:buChar char="●"/>
            </a:pPr>
            <a:r>
              <a:rPr lang="en"/>
              <a:t>In Bitcoin, the difficulty is adjusted every 2016 blocks, but in KGW the difficulty is adjusted at every block.</a:t>
            </a:r>
            <a:endParaRPr/>
          </a:p>
          <a:p>
            <a:pPr indent="-325755" lvl="0" marL="457200" rtl="0" algn="l">
              <a:lnSpc>
                <a:spcPct val="150000"/>
              </a:lnSpc>
              <a:spcBef>
                <a:spcPts val="1000"/>
              </a:spcBef>
              <a:spcAft>
                <a:spcPts val="0"/>
              </a:spcAft>
              <a:buSzPct val="100000"/>
              <a:buChar char="●"/>
            </a:pPr>
            <a:r>
              <a:rPr lang="en"/>
              <a:t>vulnerable to t</a:t>
            </a:r>
            <a:r>
              <a:rPr b="1" lang="en"/>
              <a:t>ime warp attacks</a:t>
            </a:r>
            <a:r>
              <a:rPr lang="en"/>
              <a:t>, which, allow an attacker to enjoy less difficulty in creating new blocks temporarily. </a:t>
            </a:r>
            <a:endParaRPr/>
          </a:p>
          <a:p>
            <a:pPr indent="-325755" lvl="0" marL="457200" rtl="0" algn="l">
              <a:lnSpc>
                <a:spcPct val="150000"/>
              </a:lnSpc>
              <a:spcBef>
                <a:spcPts val="1000"/>
              </a:spcBef>
              <a:spcAft>
                <a:spcPts val="1000"/>
              </a:spcAft>
              <a:buSzPct val="100000"/>
              <a:buChar char="●"/>
            </a:pPr>
            <a:r>
              <a:rPr lang="en"/>
              <a:t>This attack allows a time window where the difficulty becomes low, and the attacker can quickly generate many coins at a fast rate.</a:t>
            </a:r>
            <a:endParaRPr/>
          </a:p>
        </p:txBody>
      </p:sp>
      <p:pic>
        <p:nvPicPr>
          <p:cNvPr id="399" name="Google Shape;399;p68"/>
          <p:cNvPicPr preferRelativeResize="0"/>
          <p:nvPr/>
        </p:nvPicPr>
        <p:blipFill>
          <a:blip r:embed="rId3">
            <a:alphaModFix/>
          </a:blip>
          <a:stretch>
            <a:fillRect/>
          </a:stretch>
        </p:blipFill>
        <p:spPr>
          <a:xfrm>
            <a:off x="1248972" y="825125"/>
            <a:ext cx="6646053" cy="5727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Dark Gravity Wave</a:t>
            </a:r>
            <a:endParaRPr/>
          </a:p>
        </p:txBody>
      </p:sp>
      <p:sp>
        <p:nvSpPr>
          <p:cNvPr id="405" name="Google Shape;405;p69"/>
          <p:cNvSpPr txBox="1"/>
          <p:nvPr>
            <p:ph idx="1" type="body"/>
          </p:nvPr>
        </p:nvSpPr>
        <p:spPr>
          <a:xfrm>
            <a:off x="352775"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a:t>first introduced in Dash, previously known as Darkcoin</a:t>
            </a:r>
            <a:endParaRPr/>
          </a:p>
          <a:p>
            <a:pPr indent="-342900" lvl="0" marL="457200" rtl="0" algn="just">
              <a:lnSpc>
                <a:spcPct val="150000"/>
              </a:lnSpc>
              <a:spcBef>
                <a:spcPts val="0"/>
              </a:spcBef>
              <a:spcAft>
                <a:spcPts val="0"/>
              </a:spcAft>
              <a:buSzPts val="1800"/>
              <a:buChar char="●"/>
            </a:pPr>
            <a:r>
              <a:rPr lang="en"/>
              <a:t>address certain flaws such as the time warp attack</a:t>
            </a:r>
            <a:endParaRPr/>
          </a:p>
          <a:p>
            <a:pPr indent="-342900" lvl="0" marL="457200" rtl="0" algn="just">
              <a:lnSpc>
                <a:spcPct val="150000"/>
              </a:lnSpc>
              <a:spcBef>
                <a:spcPts val="0"/>
              </a:spcBef>
              <a:spcAft>
                <a:spcPts val="0"/>
              </a:spcAft>
              <a:buSzPts val="1800"/>
              <a:buChar char="●"/>
            </a:pPr>
            <a:r>
              <a:rPr lang="en"/>
              <a:t>This formula is implemented in Dash coin, Bitcoin SegWit2X and various other altcoins as a mechanism to readjust difficulty.</a:t>
            </a:r>
            <a:endParaRPr/>
          </a:p>
        </p:txBody>
      </p:sp>
      <p:pic>
        <p:nvPicPr>
          <p:cNvPr id="406" name="Google Shape;406;p69"/>
          <p:cNvPicPr preferRelativeResize="0"/>
          <p:nvPr/>
        </p:nvPicPr>
        <p:blipFill>
          <a:blip r:embed="rId3">
            <a:alphaModFix/>
          </a:blip>
          <a:stretch>
            <a:fillRect/>
          </a:stretch>
        </p:blipFill>
        <p:spPr>
          <a:xfrm>
            <a:off x="2020925" y="3108150"/>
            <a:ext cx="4133100" cy="5220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DigiShield</a:t>
            </a:r>
            <a:endParaRPr/>
          </a:p>
        </p:txBody>
      </p:sp>
      <p:sp>
        <p:nvSpPr>
          <p:cNvPr id="412" name="Google Shape;412;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works by going through a fixed number of previous blocks to calculate the time they took to be generated and then readjusts the difficulty</a:t>
            </a:r>
            <a:endParaRPr/>
          </a:p>
        </p:txBody>
      </p:sp>
      <p:pic>
        <p:nvPicPr>
          <p:cNvPr id="413" name="Google Shape;413;p70"/>
          <p:cNvPicPr preferRelativeResize="0"/>
          <p:nvPr/>
        </p:nvPicPr>
        <p:blipFill>
          <a:blip r:embed="rId3">
            <a:alphaModFix/>
          </a:blip>
          <a:stretch>
            <a:fillRect/>
          </a:stretch>
        </p:blipFill>
        <p:spPr>
          <a:xfrm>
            <a:off x="1446450" y="2395291"/>
            <a:ext cx="6364699" cy="3529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MIDAS (Multi-Interval Difficulty Adjustment System)</a:t>
            </a:r>
            <a:endParaRPr/>
          </a:p>
        </p:txBody>
      </p:sp>
      <p:sp>
        <p:nvSpPr>
          <p:cNvPr id="419" name="Google Shape;419;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more complex than the algorithms discussed previously due to number of parameters it uses</a:t>
            </a:r>
            <a:endParaRPr/>
          </a:p>
          <a:p>
            <a:pPr indent="-342900" lvl="0" marL="457200" rtl="0" algn="l">
              <a:lnSpc>
                <a:spcPct val="150000"/>
              </a:lnSpc>
              <a:spcBef>
                <a:spcPts val="1000"/>
              </a:spcBef>
              <a:spcAft>
                <a:spcPts val="0"/>
              </a:spcAft>
              <a:buSzPts val="1800"/>
              <a:buChar char="●"/>
            </a:pPr>
            <a:r>
              <a:rPr lang="en"/>
              <a:t>responds much more rapidly to abrupt changes in hash rates</a:t>
            </a:r>
            <a:endParaRPr/>
          </a:p>
          <a:p>
            <a:pPr indent="-342900" lvl="0" marL="457200" rtl="0" algn="l">
              <a:lnSpc>
                <a:spcPct val="150000"/>
              </a:lnSpc>
              <a:spcBef>
                <a:spcPts val="1000"/>
              </a:spcBef>
              <a:spcAft>
                <a:spcPts val="0"/>
              </a:spcAft>
              <a:buSzPts val="1800"/>
              <a:buChar char="●"/>
            </a:pPr>
            <a:r>
              <a:rPr lang="en"/>
              <a:t>protects against time warp attacks</a:t>
            </a:r>
            <a:endParaRPr/>
          </a:p>
          <a:p>
            <a:pPr indent="0" lvl="0" marL="0" rtl="0" algn="l">
              <a:spcBef>
                <a:spcPts val="10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definition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marR="0" rtl="0" algn="just">
              <a:lnSpc>
                <a:spcPct val="150000"/>
              </a:lnSpc>
              <a:spcBef>
                <a:spcPts val="0"/>
              </a:spcBef>
              <a:spcAft>
                <a:spcPts val="0"/>
              </a:spcAft>
              <a:buClr>
                <a:schemeClr val="dk1"/>
              </a:buClr>
              <a:buSzPts val="1400"/>
              <a:buChar char="●"/>
            </a:pPr>
            <a:r>
              <a:rPr lang="en" sz="1400">
                <a:solidFill>
                  <a:schemeClr val="dk1"/>
                </a:solidFill>
              </a:rPr>
              <a:t>Bitcoin- it's a protocol, a digital currency, and a platform</a:t>
            </a:r>
            <a:endParaRPr sz="1400">
              <a:solidFill>
                <a:schemeClr val="dk1"/>
              </a:solidFill>
            </a:endParaRPr>
          </a:p>
          <a:p>
            <a:pPr indent="-317500" lvl="0" marL="457200" marR="0" rtl="0" algn="just">
              <a:lnSpc>
                <a:spcPct val="150000"/>
              </a:lnSpc>
              <a:spcBef>
                <a:spcPts val="1000"/>
              </a:spcBef>
              <a:spcAft>
                <a:spcPts val="0"/>
              </a:spcAft>
              <a:buClr>
                <a:schemeClr val="dk1"/>
              </a:buClr>
              <a:buSzPts val="1400"/>
              <a:buChar char="●"/>
            </a:pPr>
            <a:r>
              <a:rPr lang="en" sz="1400">
                <a:solidFill>
                  <a:schemeClr val="dk1"/>
                </a:solidFill>
              </a:rPr>
              <a:t>It is a combination of peer-to-peer network, protocols, software that facilitate the creation and usage of the digital currency named bitcoin. </a:t>
            </a:r>
            <a:endParaRPr sz="1400">
              <a:solidFill>
                <a:schemeClr val="dk1"/>
              </a:solidFill>
            </a:endParaRPr>
          </a:p>
          <a:p>
            <a:pPr indent="-317500" lvl="0" marL="457200" marR="0" rtl="0" algn="just">
              <a:lnSpc>
                <a:spcPct val="150000"/>
              </a:lnSpc>
              <a:spcBef>
                <a:spcPts val="1000"/>
              </a:spcBef>
              <a:spcAft>
                <a:spcPts val="1000"/>
              </a:spcAft>
              <a:buClr>
                <a:schemeClr val="dk1"/>
              </a:buClr>
              <a:buSzPts val="1400"/>
              <a:buChar char="●"/>
            </a:pPr>
            <a:r>
              <a:rPr lang="en" sz="1400">
                <a:solidFill>
                  <a:schemeClr val="dk1"/>
                </a:solidFill>
              </a:rPr>
              <a:t>Nodes in this peer-to-peer network talk to each other using the Bitcoin protocol.</a:t>
            </a:r>
            <a:endParaRPr sz="14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2"/>
          <p:cNvSpPr txBox="1"/>
          <p:nvPr>
            <p:ph type="title"/>
          </p:nvPr>
        </p:nvSpPr>
        <p:spPr>
          <a:xfrm>
            <a:off x="311700" y="23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limitations  </a:t>
            </a:r>
            <a:endParaRPr/>
          </a:p>
        </p:txBody>
      </p:sp>
      <p:sp>
        <p:nvSpPr>
          <p:cNvPr id="425" name="Google Shape;425;p72"/>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Privacy and anonymity</a:t>
            </a:r>
            <a:endParaRPr b="1"/>
          </a:p>
          <a:p>
            <a:pPr indent="-342900" lvl="0" marL="457200" rtl="0" algn="l">
              <a:spcBef>
                <a:spcPts val="1200"/>
              </a:spcBef>
              <a:spcAft>
                <a:spcPts val="0"/>
              </a:spcAft>
              <a:buSzPts val="1800"/>
              <a:buChar char="●"/>
            </a:pPr>
            <a:r>
              <a:rPr lang="en"/>
              <a:t>As the blockchain is a public ledger of all transactions and is openly available, it becomes trivial to analyze it.</a:t>
            </a:r>
            <a:endParaRPr/>
          </a:p>
          <a:p>
            <a:pPr indent="-342900" lvl="0" marL="457200" rtl="0" algn="l">
              <a:spcBef>
                <a:spcPts val="1000"/>
              </a:spcBef>
              <a:spcAft>
                <a:spcPts val="0"/>
              </a:spcAft>
              <a:buSzPts val="1800"/>
              <a:buChar char="●"/>
            </a:pPr>
            <a:r>
              <a:rPr lang="en"/>
              <a:t>Combined with traffic analyses, transactions can be linked back to their source IP addresses, thus possibly revealing a transaction's originator.</a:t>
            </a:r>
            <a:endParaRPr/>
          </a:p>
          <a:p>
            <a:pPr indent="0" lvl="0" marL="0" rtl="0" algn="l">
              <a:spcBef>
                <a:spcPts val="1000"/>
              </a:spcBef>
              <a:spcAft>
                <a:spcPts val="1200"/>
              </a:spcAft>
              <a:buNone/>
            </a:pPr>
            <a:r>
              <a:t/>
            </a:r>
            <a:endParaRPr/>
          </a:p>
        </p:txBody>
      </p:sp>
      <p:sp>
        <p:nvSpPr>
          <p:cNvPr id="426" name="Google Shape;426;p72"/>
          <p:cNvSpPr txBox="1"/>
          <p:nvPr/>
        </p:nvSpPr>
        <p:spPr>
          <a:xfrm>
            <a:off x="657050" y="3059400"/>
            <a:ext cx="7698900" cy="189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Various proposals have been made to address the privacy issue in Bitcoin. These proposals fall into three categories,</a:t>
            </a:r>
            <a:endParaRPr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en" sz="1800">
                <a:solidFill>
                  <a:schemeClr val="dk2"/>
                </a:solidFill>
              </a:rPr>
              <a:t>mixing protocols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third-party mixing networks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inherent anonymity</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3"/>
          <p:cNvSpPr txBox="1"/>
          <p:nvPr>
            <p:ph idx="1" type="body"/>
          </p:nvPr>
        </p:nvSpPr>
        <p:spPr>
          <a:xfrm>
            <a:off x="311700" y="478425"/>
            <a:ext cx="8520600" cy="40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t>Mixing protocols</a:t>
            </a:r>
            <a:endParaRPr b="1" sz="2000"/>
          </a:p>
        </p:txBody>
      </p:sp>
      <p:pic>
        <p:nvPicPr>
          <p:cNvPr id="432" name="Google Shape;432;p73"/>
          <p:cNvPicPr preferRelativeResize="0"/>
          <p:nvPr/>
        </p:nvPicPr>
        <p:blipFill>
          <a:blip r:embed="rId3">
            <a:alphaModFix/>
          </a:blip>
          <a:stretch>
            <a:fillRect/>
          </a:stretch>
        </p:blipFill>
        <p:spPr>
          <a:xfrm>
            <a:off x="955625" y="1119025"/>
            <a:ext cx="6558325" cy="3863274"/>
          </a:xfrm>
          <a:prstGeom prst="rect">
            <a:avLst/>
          </a:prstGeom>
          <a:noFill/>
          <a:ln>
            <a:noFill/>
          </a:ln>
        </p:spPr>
      </p:pic>
      <p:sp>
        <p:nvSpPr>
          <p:cNvPr id="433" name="Google Shape;433;p73"/>
          <p:cNvSpPr txBox="1"/>
          <p:nvPr/>
        </p:nvSpPr>
        <p:spPr>
          <a:xfrm>
            <a:off x="133475" y="4301650"/>
            <a:ext cx="520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CoinJoin transaction with three users joining their transaction into a single larger CoinJoin transaction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4"/>
          <p:cNvSpPr txBox="1"/>
          <p:nvPr>
            <p:ph idx="1" type="body"/>
          </p:nvPr>
        </p:nvSpPr>
        <p:spPr>
          <a:xfrm>
            <a:off x="311700" y="776150"/>
            <a:ext cx="8520600" cy="3792900"/>
          </a:xfrm>
          <a:prstGeom prst="rect">
            <a:avLst/>
          </a:prstGeom>
        </p:spPr>
        <p:txBody>
          <a:bodyPr anchorCtr="0" anchor="t" bIns="91425" lIns="91425" spcFirstLastPara="1" rIns="91425" wrap="square" tIns="91425">
            <a:normAutofit/>
          </a:bodyPr>
          <a:lstStyle/>
          <a:p>
            <a:pPr indent="-330200" lvl="0" marL="457200" rtl="0" algn="just">
              <a:lnSpc>
                <a:spcPct val="150000"/>
              </a:lnSpc>
              <a:spcBef>
                <a:spcPts val="0"/>
              </a:spcBef>
              <a:spcAft>
                <a:spcPts val="0"/>
              </a:spcAft>
              <a:buSzPts val="1600"/>
              <a:buChar char="●"/>
            </a:pPr>
            <a:r>
              <a:rPr lang="en" sz="1600"/>
              <a:t>a </a:t>
            </a:r>
            <a:r>
              <a:rPr b="1" lang="en" sz="1600"/>
              <a:t>mixing service provider</a:t>
            </a:r>
            <a:r>
              <a:rPr lang="en" sz="1600"/>
              <a:t> (an intermediary or a shared wallet) is used</a:t>
            </a:r>
            <a:endParaRPr sz="1600"/>
          </a:p>
          <a:p>
            <a:pPr indent="-330200" lvl="0" marL="457200" rtl="0" algn="just">
              <a:lnSpc>
                <a:spcPct val="150000"/>
              </a:lnSpc>
              <a:spcBef>
                <a:spcPts val="1000"/>
              </a:spcBef>
              <a:spcAft>
                <a:spcPts val="0"/>
              </a:spcAft>
              <a:buSzPts val="1600"/>
              <a:buChar char="●"/>
            </a:pPr>
            <a:r>
              <a:rPr lang="en" sz="1600"/>
              <a:t>Users send coins to this shared wallet as a deposit, and then, the shared wallet can send some other coins (of the same value deposited by some other users) to the destination.</a:t>
            </a:r>
            <a:endParaRPr sz="1600"/>
          </a:p>
          <a:p>
            <a:pPr indent="-330200" lvl="0" marL="457200" rtl="0" algn="just">
              <a:lnSpc>
                <a:spcPct val="150000"/>
              </a:lnSpc>
              <a:spcBef>
                <a:spcPts val="1000"/>
              </a:spcBef>
              <a:spcAft>
                <a:spcPts val="0"/>
              </a:spcAft>
              <a:buSzPts val="1600"/>
              <a:buChar char="●"/>
            </a:pPr>
            <a:r>
              <a:rPr lang="en" sz="1600"/>
              <a:t>Users can also receive coins that were sent by others via this intermediary.</a:t>
            </a:r>
            <a:endParaRPr sz="1600"/>
          </a:p>
          <a:p>
            <a:pPr indent="-330200" lvl="0" marL="457200" rtl="0" algn="just">
              <a:lnSpc>
                <a:spcPct val="150000"/>
              </a:lnSpc>
              <a:spcBef>
                <a:spcPts val="1000"/>
              </a:spcBef>
              <a:spcAft>
                <a:spcPts val="0"/>
              </a:spcAft>
              <a:buSzPts val="1600"/>
              <a:buChar char="●"/>
            </a:pPr>
            <a:r>
              <a:rPr lang="en" sz="1600"/>
              <a:t>This technique improves privacy for all participants involved in the transactions.</a:t>
            </a:r>
            <a:endParaRPr sz="1600"/>
          </a:p>
          <a:p>
            <a:pPr indent="0" lvl="0" marL="0" rtl="0" algn="l">
              <a:spcBef>
                <a:spcPts val="10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5"/>
          <p:cNvSpPr txBox="1"/>
          <p:nvPr>
            <p:ph idx="1" type="body"/>
          </p:nvPr>
        </p:nvSpPr>
        <p:spPr>
          <a:xfrm>
            <a:off x="352775" y="488700"/>
            <a:ext cx="8520600" cy="4041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232"/>
              <a:t>Third-party mixing protocols</a:t>
            </a:r>
            <a:endParaRPr b="1" sz="2232"/>
          </a:p>
          <a:p>
            <a:pPr indent="-334327" lvl="0" marL="457200" rtl="0" algn="just">
              <a:lnSpc>
                <a:spcPct val="150000"/>
              </a:lnSpc>
              <a:spcBef>
                <a:spcPts val="1200"/>
              </a:spcBef>
              <a:spcAft>
                <a:spcPts val="0"/>
              </a:spcAft>
              <a:buSzPct val="100000"/>
              <a:buChar char="●"/>
            </a:pPr>
            <a:r>
              <a:rPr lang="en"/>
              <a:t>Various third-party mixing services are available, but if the service is centralized, then it poses the threat of tracing the mapping between senders and receivers because the mixing service knows about all inputs and outputs.</a:t>
            </a:r>
            <a:endParaRPr/>
          </a:p>
          <a:p>
            <a:pPr indent="-334327" lvl="0" marL="457200" rtl="0" algn="just">
              <a:lnSpc>
                <a:spcPct val="150000"/>
              </a:lnSpc>
              <a:spcBef>
                <a:spcPts val="1000"/>
              </a:spcBef>
              <a:spcAft>
                <a:spcPts val="0"/>
              </a:spcAft>
              <a:buSzPct val="100000"/>
              <a:buChar char="●"/>
            </a:pPr>
            <a:r>
              <a:rPr lang="en"/>
              <a:t>pose the risk of the administrators of the service stealing the coins.</a:t>
            </a:r>
            <a:endParaRPr/>
          </a:p>
          <a:p>
            <a:pPr indent="-334327" lvl="0" marL="457200" rtl="0" algn="just">
              <a:lnSpc>
                <a:spcPct val="150000"/>
              </a:lnSpc>
              <a:spcBef>
                <a:spcPts val="1000"/>
              </a:spcBef>
              <a:spcAft>
                <a:spcPts val="0"/>
              </a:spcAft>
              <a:buSzPct val="100000"/>
              <a:buChar char="●"/>
            </a:pPr>
            <a:r>
              <a:rPr lang="en"/>
              <a:t>Various services, with varying degrees of complexity, such as CoinShuffle, Coinmux, and Darksend in Dash (coin) are available</a:t>
            </a:r>
            <a:endParaRPr/>
          </a:p>
          <a:p>
            <a:pPr indent="0" lvl="0" marL="0" rtl="0" algn="l">
              <a:spcBef>
                <a:spcPts val="1000"/>
              </a:spcBef>
              <a:spcAft>
                <a:spcPts val="0"/>
              </a:spcAft>
              <a:buClr>
                <a:schemeClr val="dk1"/>
              </a:buClr>
              <a:buSzPct val="61111"/>
              <a:buFont typeface="Arial"/>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6"/>
          <p:cNvSpPr txBox="1"/>
          <p:nvPr>
            <p:ph idx="1" type="body"/>
          </p:nvPr>
        </p:nvSpPr>
        <p:spPr>
          <a:xfrm>
            <a:off x="311700" y="509225"/>
            <a:ext cx="8520600" cy="40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Inherent anonymity</a:t>
            </a:r>
            <a:endParaRPr b="1"/>
          </a:p>
          <a:p>
            <a:pPr indent="-342900" lvl="0" marL="457200" rtl="0" algn="just">
              <a:spcBef>
                <a:spcPts val="1200"/>
              </a:spcBef>
              <a:spcAft>
                <a:spcPts val="0"/>
              </a:spcAft>
              <a:buSzPts val="1800"/>
              <a:buChar char="●"/>
            </a:pPr>
            <a:r>
              <a:rPr lang="en"/>
              <a:t>coins that support privacy inherently and is built into the design of the currency</a:t>
            </a:r>
            <a:endParaRPr/>
          </a:p>
          <a:p>
            <a:pPr indent="-342900" lvl="0" marL="457200" rtl="0" algn="just">
              <a:spcBef>
                <a:spcPts val="1000"/>
              </a:spcBef>
              <a:spcAft>
                <a:spcPts val="0"/>
              </a:spcAft>
              <a:buSzPts val="1800"/>
              <a:buChar char="●"/>
            </a:pPr>
            <a:r>
              <a:rPr lang="en"/>
              <a:t>Zcash, which uses Zero-Knowledge Proofs (ZKP) to achieve anonymity</a:t>
            </a:r>
            <a:endParaRPr/>
          </a:p>
          <a:p>
            <a:pPr indent="-342900" lvl="0" marL="457200" rtl="0" algn="just">
              <a:spcBef>
                <a:spcPts val="1000"/>
              </a:spcBef>
              <a:spcAft>
                <a:spcPts val="0"/>
              </a:spcAft>
              <a:buSzPts val="1800"/>
              <a:buChar char="●"/>
            </a:pPr>
            <a:r>
              <a:rPr lang="en"/>
              <a:t>Monero, which makes use of ring signatures to provide anonymous services</a:t>
            </a:r>
            <a:endParaRPr/>
          </a:p>
          <a:p>
            <a:pPr indent="0" lvl="0" marL="0" rtl="0" algn="l">
              <a:spcBef>
                <a:spcPts val="1000"/>
              </a:spcBef>
              <a:spcAft>
                <a:spcPts val="1200"/>
              </a:spcAft>
              <a:buNone/>
            </a:pPr>
            <a:r>
              <a:t/>
            </a:r>
            <a:endParaRPr b="1"/>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Smart Contracts</a:t>
            </a:r>
            <a:endParaRPr/>
          </a:p>
          <a:p>
            <a:pPr indent="0" lvl="0" marL="0" rtl="0" algn="l">
              <a:spcBef>
                <a:spcPts val="0"/>
              </a:spcBef>
              <a:spcAft>
                <a:spcPts val="0"/>
              </a:spcAft>
              <a:buNone/>
            </a:pPr>
            <a:r>
              <a:t/>
            </a:r>
            <a:endParaRPr/>
          </a:p>
        </p:txBody>
      </p:sp>
      <p:sp>
        <p:nvSpPr>
          <p:cNvPr id="454" name="Google Shape;454;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Smart contracts were first theorized by Nick Szabo in the late 1990s in an article named Formalizing and Securing Relationships on Public Networks,</a:t>
            </a:r>
            <a:endParaRPr/>
          </a:p>
          <a:p>
            <a:pPr indent="0" lvl="0" marL="0" rtl="0" algn="l">
              <a:spcBef>
                <a:spcPts val="1200"/>
              </a:spcBef>
              <a:spcAft>
                <a:spcPts val="1200"/>
              </a:spcAft>
              <a:buNone/>
            </a:pPr>
            <a:r>
              <a:t/>
            </a:r>
            <a:endParaRPr/>
          </a:p>
        </p:txBody>
      </p:sp>
      <p:sp>
        <p:nvSpPr>
          <p:cNvPr id="455" name="Google Shape;455;p77"/>
          <p:cNvSpPr txBox="1"/>
          <p:nvPr/>
        </p:nvSpPr>
        <p:spPr>
          <a:xfrm>
            <a:off x="994750" y="2104625"/>
            <a:ext cx="7032600" cy="2016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i="1" lang="en"/>
              <a:t>"A smart contract is an electronic transaction protocol that executes the terms of a contract. The general objectives are to satisfy common contractual conditions (such as payment terms, liens, confidentiality, and even enforcement), minimize exceptions both malicious and accidental, and minimize the need for trusted intermediaries. Related economic goals include lowering fraud loss, arbitrations and enforcement costs, and other transaction costs."</a:t>
            </a:r>
            <a:endParaRPr i="1"/>
          </a:p>
        </p:txBody>
      </p:sp>
      <p:sp>
        <p:nvSpPr>
          <p:cNvPr id="456" name="Google Shape;456;p77"/>
          <p:cNvSpPr txBox="1"/>
          <p:nvPr/>
        </p:nvSpPr>
        <p:spPr>
          <a:xfrm>
            <a:off x="1184350" y="4120925"/>
            <a:ext cx="730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A smart contract is a secure and unstoppable computer program representing an agreement that is automatically executable and enforceable.</a:t>
            </a:r>
            <a:endParaRPr i="1"/>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8"/>
          <p:cNvSpPr txBox="1"/>
          <p:nvPr>
            <p:ph idx="1" type="body"/>
          </p:nvPr>
        </p:nvSpPr>
        <p:spPr>
          <a:xfrm>
            <a:off x="681275" y="724825"/>
            <a:ext cx="7623300" cy="348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a:t>
            </a:r>
            <a:r>
              <a:rPr lang="en"/>
              <a:t> smart contract has the following four properties:</a:t>
            </a:r>
            <a:endParaRPr/>
          </a:p>
          <a:p>
            <a:pPr indent="-342900" lvl="0" marL="457200" rtl="0" algn="just">
              <a:lnSpc>
                <a:spcPct val="150000"/>
              </a:lnSpc>
              <a:spcBef>
                <a:spcPts val="1200"/>
              </a:spcBef>
              <a:spcAft>
                <a:spcPts val="0"/>
              </a:spcAft>
              <a:buSzPts val="1800"/>
              <a:buChar char="●"/>
            </a:pPr>
            <a:r>
              <a:rPr lang="en"/>
              <a:t>Automatically executable</a:t>
            </a:r>
            <a:endParaRPr/>
          </a:p>
          <a:p>
            <a:pPr indent="-342900" lvl="0" marL="457200" rtl="0" algn="just">
              <a:lnSpc>
                <a:spcPct val="150000"/>
              </a:lnSpc>
              <a:spcBef>
                <a:spcPts val="0"/>
              </a:spcBef>
              <a:spcAft>
                <a:spcPts val="0"/>
              </a:spcAft>
              <a:buSzPts val="1800"/>
              <a:buChar char="●"/>
            </a:pPr>
            <a:r>
              <a:rPr lang="en"/>
              <a:t>Enforceable</a:t>
            </a:r>
            <a:endParaRPr/>
          </a:p>
          <a:p>
            <a:pPr indent="-342900" lvl="0" marL="457200" rtl="0" algn="just">
              <a:lnSpc>
                <a:spcPct val="150000"/>
              </a:lnSpc>
              <a:spcBef>
                <a:spcPts val="0"/>
              </a:spcBef>
              <a:spcAft>
                <a:spcPts val="0"/>
              </a:spcAft>
              <a:buSzPts val="1800"/>
              <a:buChar char="●"/>
            </a:pPr>
            <a:r>
              <a:rPr lang="en"/>
              <a:t>Semantically sound</a:t>
            </a:r>
            <a:endParaRPr/>
          </a:p>
          <a:p>
            <a:pPr indent="-342900" lvl="0" marL="457200" rtl="0" algn="just">
              <a:lnSpc>
                <a:spcPct val="150000"/>
              </a:lnSpc>
              <a:spcBef>
                <a:spcPts val="0"/>
              </a:spcBef>
              <a:spcAft>
                <a:spcPts val="0"/>
              </a:spcAft>
              <a:buSzPts val="1800"/>
              <a:buChar char="●"/>
            </a:pPr>
            <a:r>
              <a:rPr lang="en"/>
              <a:t>Secure and unstoppable</a:t>
            </a:r>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9"/>
          <p:cNvSpPr txBox="1"/>
          <p:nvPr>
            <p:ph type="title"/>
          </p:nvPr>
        </p:nvSpPr>
        <p:spPr>
          <a:xfrm>
            <a:off x="383575" y="198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Ricardian contracts</a:t>
            </a:r>
            <a:endParaRPr/>
          </a:p>
        </p:txBody>
      </p:sp>
      <p:sp>
        <p:nvSpPr>
          <p:cNvPr id="467" name="Google Shape;467;p79"/>
          <p:cNvSpPr txBox="1"/>
          <p:nvPr>
            <p:ph idx="1" type="body"/>
          </p:nvPr>
        </p:nvSpPr>
        <p:spPr>
          <a:xfrm>
            <a:off x="311700" y="714550"/>
            <a:ext cx="8520600" cy="43119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These contracts were used initially in a bond trading and payment system called Ricardo. </a:t>
            </a:r>
            <a:endParaRPr/>
          </a:p>
          <a:p>
            <a:pPr indent="-342900" lvl="0" marL="457200" rtl="0" algn="just">
              <a:spcBef>
                <a:spcPts val="0"/>
              </a:spcBef>
              <a:spcAft>
                <a:spcPts val="0"/>
              </a:spcAft>
              <a:buSzPts val="1800"/>
              <a:buChar char="●"/>
            </a:pPr>
            <a:r>
              <a:rPr lang="en"/>
              <a:t>The fundamental idea is to write a document that is understandable and acceptable by both a court of law and computer software.</a:t>
            </a:r>
            <a:endParaRPr/>
          </a:p>
          <a:p>
            <a:pPr indent="-342900" lvl="0" marL="457200" rtl="0" algn="just">
              <a:spcBef>
                <a:spcPts val="0"/>
              </a:spcBef>
              <a:spcAft>
                <a:spcPts val="0"/>
              </a:spcAft>
              <a:buSzPts val="1800"/>
              <a:buChar char="●"/>
            </a:pPr>
            <a:r>
              <a:rPr lang="en"/>
              <a:t>A Ricardian contract is a document that has several of the following properties:</a:t>
            </a:r>
            <a:endParaRPr/>
          </a:p>
          <a:p>
            <a:pPr indent="-317500" lvl="1" marL="914400" rtl="0" algn="just">
              <a:spcBef>
                <a:spcPts val="0"/>
              </a:spcBef>
              <a:spcAft>
                <a:spcPts val="0"/>
              </a:spcAft>
              <a:buSzPts val="1400"/>
              <a:buChar char="○"/>
            </a:pPr>
            <a:r>
              <a:rPr lang="en"/>
              <a:t>A contract offered by an issuer to holders</a:t>
            </a:r>
            <a:endParaRPr/>
          </a:p>
          <a:p>
            <a:pPr indent="-317500" lvl="1" marL="914400" rtl="0" algn="just">
              <a:spcBef>
                <a:spcPts val="0"/>
              </a:spcBef>
              <a:spcAft>
                <a:spcPts val="0"/>
              </a:spcAft>
              <a:buSzPts val="1400"/>
              <a:buChar char="○"/>
            </a:pPr>
            <a:r>
              <a:rPr lang="en"/>
              <a:t>A valuable right held by holders and managed by the issuer</a:t>
            </a:r>
            <a:endParaRPr/>
          </a:p>
          <a:p>
            <a:pPr indent="-317500" lvl="1" marL="914400" rtl="0" algn="just">
              <a:spcBef>
                <a:spcPts val="0"/>
              </a:spcBef>
              <a:spcAft>
                <a:spcPts val="0"/>
              </a:spcAft>
              <a:buSzPts val="1400"/>
              <a:buChar char="○"/>
            </a:pPr>
            <a:r>
              <a:rPr lang="en"/>
              <a:t>Easily readable by people (like a contract on paper)</a:t>
            </a:r>
            <a:endParaRPr/>
          </a:p>
          <a:p>
            <a:pPr indent="-317500" lvl="1" marL="914400" rtl="0" algn="just">
              <a:spcBef>
                <a:spcPts val="0"/>
              </a:spcBef>
              <a:spcAft>
                <a:spcPts val="0"/>
              </a:spcAft>
              <a:buSzPts val="1400"/>
              <a:buChar char="○"/>
            </a:pPr>
            <a:r>
              <a:rPr lang="en"/>
              <a:t>Readable by programs (parsable, like a database)</a:t>
            </a:r>
            <a:endParaRPr/>
          </a:p>
          <a:p>
            <a:pPr indent="-317500" lvl="1" marL="914400" rtl="0" algn="just">
              <a:spcBef>
                <a:spcPts val="0"/>
              </a:spcBef>
              <a:spcAft>
                <a:spcPts val="0"/>
              </a:spcAft>
              <a:buSzPts val="1400"/>
              <a:buChar char="○"/>
            </a:pPr>
            <a:r>
              <a:rPr lang="en"/>
              <a:t>Digitally signed</a:t>
            </a:r>
            <a:endParaRPr/>
          </a:p>
          <a:p>
            <a:pPr indent="-317500" lvl="1" marL="914400" rtl="0" algn="just">
              <a:spcBef>
                <a:spcPts val="0"/>
              </a:spcBef>
              <a:spcAft>
                <a:spcPts val="0"/>
              </a:spcAft>
              <a:buSzPts val="1400"/>
              <a:buChar char="○"/>
            </a:pPr>
            <a:r>
              <a:rPr lang="en"/>
              <a:t>Carries the keys and server information</a:t>
            </a:r>
            <a:endParaRPr/>
          </a:p>
          <a:p>
            <a:pPr indent="-317500" lvl="1" marL="914400" rtl="0" algn="just">
              <a:spcBef>
                <a:spcPts val="0"/>
              </a:spcBef>
              <a:spcAft>
                <a:spcPts val="0"/>
              </a:spcAft>
              <a:buSzPts val="1400"/>
              <a:buChar char="○"/>
            </a:pPr>
            <a:r>
              <a:rPr lang="en"/>
              <a:t>Allied with a unique and secure identifier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3" name="Google Shape;473;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4" name="Google Shape;474;p80"/>
          <p:cNvPicPr preferRelativeResize="0"/>
          <p:nvPr/>
        </p:nvPicPr>
        <p:blipFill>
          <a:blip r:embed="rId3">
            <a:alphaModFix/>
          </a:blip>
          <a:stretch>
            <a:fillRect/>
          </a:stretch>
        </p:blipFill>
        <p:spPr>
          <a:xfrm>
            <a:off x="1542760" y="0"/>
            <a:ext cx="6058480" cy="514349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0" name="Google Shape;480;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1" name="Google Shape;481;p81"/>
          <p:cNvPicPr preferRelativeResize="0"/>
          <p:nvPr/>
        </p:nvPicPr>
        <p:blipFill>
          <a:blip r:embed="rId3">
            <a:alphaModFix/>
          </a:blip>
          <a:stretch>
            <a:fillRect/>
          </a:stretch>
        </p:blipFill>
        <p:spPr>
          <a:xfrm>
            <a:off x="2571750" y="1409700"/>
            <a:ext cx="4000500" cy="2324100"/>
          </a:xfrm>
          <a:prstGeom prst="rect">
            <a:avLst/>
          </a:prstGeom>
          <a:noFill/>
          <a:ln>
            <a:noFill/>
          </a:ln>
        </p:spPr>
      </p:pic>
      <p:sp>
        <p:nvSpPr>
          <p:cNvPr id="482" name="Google Shape;482;p81"/>
          <p:cNvSpPr txBox="1"/>
          <p:nvPr/>
        </p:nvSpPr>
        <p:spPr>
          <a:xfrm>
            <a:off x="2474225" y="3666000"/>
            <a:ext cx="56454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Diagram explaining performance versus semantics are orthogonal issues as described by Ian Grigg; slightly modified to show examples of different types of contracts on both axis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marR="0" rtl="0" algn="just">
              <a:lnSpc>
                <a:spcPct val="150000"/>
              </a:lnSpc>
              <a:spcBef>
                <a:spcPts val="0"/>
              </a:spcBef>
              <a:spcAft>
                <a:spcPts val="0"/>
              </a:spcAft>
              <a:buClr>
                <a:schemeClr val="dk1"/>
              </a:buClr>
              <a:buSzPts val="1400"/>
              <a:buChar char="●"/>
            </a:pPr>
            <a:r>
              <a:rPr lang="en" sz="1400">
                <a:solidFill>
                  <a:schemeClr val="dk1"/>
                </a:solidFill>
              </a:rPr>
              <a:t>Double spending problem arises when, for example, a user sends coins to two different users at the same time and they are verified independently as valid transactions. </a:t>
            </a:r>
            <a:endParaRPr sz="1400">
              <a:solidFill>
                <a:schemeClr val="dk1"/>
              </a:solidFill>
            </a:endParaRPr>
          </a:p>
          <a:p>
            <a:pPr indent="-317500" lvl="0" marL="457200" marR="0" rtl="0" algn="just">
              <a:lnSpc>
                <a:spcPct val="150000"/>
              </a:lnSpc>
              <a:spcBef>
                <a:spcPts val="1000"/>
              </a:spcBef>
              <a:spcAft>
                <a:spcPts val="0"/>
              </a:spcAft>
              <a:buClr>
                <a:schemeClr val="dk1"/>
              </a:buClr>
              <a:buSzPts val="1400"/>
              <a:buChar char="●"/>
            </a:pPr>
            <a:r>
              <a:rPr lang="en" sz="1400">
                <a:solidFill>
                  <a:schemeClr val="dk1"/>
                </a:solidFill>
              </a:rPr>
              <a:t>The double spending problem is resolved in Bitcoin by using a distributed ledger (blockchain) where every transaction is recorded permanently and by implementing transaction validation and confirmation mechanism (</a:t>
            </a:r>
            <a:r>
              <a:rPr b="1" lang="en" sz="1400">
                <a:solidFill>
                  <a:schemeClr val="dk1"/>
                </a:solidFill>
              </a:rPr>
              <a:t>mining</a:t>
            </a:r>
            <a:r>
              <a:rPr lang="en" sz="1400">
                <a:solidFill>
                  <a:schemeClr val="dk1"/>
                </a:solidFill>
              </a:rPr>
              <a:t>)</a:t>
            </a:r>
            <a:endParaRPr/>
          </a:p>
          <a:p>
            <a:pPr indent="0" lvl="0" marL="0" rtl="0" algn="l">
              <a:spcBef>
                <a:spcPts val="10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Oracles</a:t>
            </a:r>
            <a:endParaRPr/>
          </a:p>
        </p:txBody>
      </p:sp>
      <p:sp>
        <p:nvSpPr>
          <p:cNvPr id="488" name="Google Shape;488;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just">
              <a:lnSpc>
                <a:spcPct val="150000"/>
              </a:lnSpc>
              <a:spcBef>
                <a:spcPts val="0"/>
              </a:spcBef>
              <a:spcAft>
                <a:spcPts val="0"/>
              </a:spcAft>
              <a:buSzPct val="100000"/>
              <a:buChar char="●"/>
            </a:pPr>
            <a:r>
              <a:rPr lang="en"/>
              <a:t>The limitation with smart contracts is that they cannot access external data, which might be required to control the execution of the business logic; </a:t>
            </a:r>
            <a:endParaRPr/>
          </a:p>
          <a:p>
            <a:pPr indent="-325755" lvl="0" marL="457200" rtl="0" algn="just">
              <a:lnSpc>
                <a:spcPct val="150000"/>
              </a:lnSpc>
              <a:spcBef>
                <a:spcPts val="1000"/>
              </a:spcBef>
              <a:spcAft>
                <a:spcPts val="0"/>
              </a:spcAft>
              <a:buSzPct val="100000"/>
              <a:buChar char="●"/>
            </a:pPr>
            <a:r>
              <a:rPr lang="en"/>
              <a:t>Oracles can be used to provide external data to smart contracts. </a:t>
            </a:r>
            <a:endParaRPr/>
          </a:p>
          <a:p>
            <a:pPr indent="-325755" lvl="0" marL="457200" rtl="0" algn="just">
              <a:lnSpc>
                <a:spcPct val="150000"/>
              </a:lnSpc>
              <a:spcBef>
                <a:spcPts val="1000"/>
              </a:spcBef>
              <a:spcAft>
                <a:spcPts val="0"/>
              </a:spcAft>
              <a:buSzPct val="100000"/>
              <a:buChar char="●"/>
            </a:pPr>
            <a:r>
              <a:rPr lang="en"/>
              <a:t>An Oracle is an interface that delivers data from an external source to smart contracts.</a:t>
            </a:r>
            <a:endParaRPr/>
          </a:p>
          <a:p>
            <a:pPr indent="-325755" lvl="0" marL="457200" rtl="0" algn="just">
              <a:lnSpc>
                <a:spcPct val="150000"/>
              </a:lnSpc>
              <a:spcBef>
                <a:spcPts val="1000"/>
              </a:spcBef>
              <a:spcAft>
                <a:spcPts val="0"/>
              </a:spcAft>
              <a:buSzPct val="100000"/>
              <a:buChar char="●"/>
            </a:pPr>
            <a:r>
              <a:rPr lang="en"/>
              <a:t>Depending on the industry and requirements, Oracles can deliver different types of data ranging from weather reports, real-world news, and corporate actions to data coming from Internet of Things (IoT) devices.</a:t>
            </a:r>
            <a:endParaRPr/>
          </a:p>
          <a:p>
            <a:pPr indent="0" lvl="0" marL="0" rtl="0" algn="l">
              <a:spcBef>
                <a:spcPts val="10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4" name="Google Shape;494;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95" name="Google Shape;495;p83"/>
          <p:cNvPicPr preferRelativeResize="0"/>
          <p:nvPr/>
        </p:nvPicPr>
        <p:blipFill>
          <a:blip r:embed="rId3">
            <a:alphaModFix/>
          </a:blip>
          <a:stretch>
            <a:fillRect/>
          </a:stretch>
        </p:blipFill>
        <p:spPr>
          <a:xfrm>
            <a:off x="717500" y="619774"/>
            <a:ext cx="7709000" cy="3308575"/>
          </a:xfrm>
          <a:prstGeom prst="rect">
            <a:avLst/>
          </a:prstGeom>
          <a:noFill/>
          <a:ln>
            <a:noFill/>
          </a:ln>
        </p:spPr>
      </p:pic>
      <p:sp>
        <p:nvSpPr>
          <p:cNvPr id="496" name="Google Shape;496;p83"/>
          <p:cNvSpPr txBox="1"/>
          <p:nvPr/>
        </p:nvSpPr>
        <p:spPr>
          <a:xfrm>
            <a:off x="2289425" y="3928350"/>
            <a:ext cx="435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generic model of an Oracle and smart contract ecosystem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 a bird's-eye view</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components of a Bitcoin network are</a:t>
            </a:r>
            <a:endParaRPr/>
          </a:p>
          <a:p>
            <a:pPr indent="-342900" lvl="0" marL="457200" rtl="0" algn="l">
              <a:spcBef>
                <a:spcPts val="1200"/>
              </a:spcBef>
              <a:spcAft>
                <a:spcPts val="0"/>
              </a:spcAft>
              <a:buSzPts val="1800"/>
              <a:buChar char="●"/>
            </a:pPr>
            <a:r>
              <a:rPr lang="en"/>
              <a:t>Digital keys</a:t>
            </a:r>
            <a:endParaRPr/>
          </a:p>
          <a:p>
            <a:pPr indent="-342900" lvl="0" marL="457200" rtl="0" algn="l">
              <a:spcBef>
                <a:spcPts val="0"/>
              </a:spcBef>
              <a:spcAft>
                <a:spcPts val="0"/>
              </a:spcAft>
              <a:buSzPts val="1800"/>
              <a:buChar char="●"/>
            </a:pPr>
            <a:r>
              <a:rPr lang="en"/>
              <a:t>Addresses</a:t>
            </a:r>
            <a:endParaRPr/>
          </a:p>
          <a:p>
            <a:pPr indent="-342900" lvl="0" marL="457200" rtl="0" algn="l">
              <a:spcBef>
                <a:spcPts val="0"/>
              </a:spcBef>
              <a:spcAft>
                <a:spcPts val="0"/>
              </a:spcAft>
              <a:buSzPts val="1800"/>
              <a:buChar char="●"/>
            </a:pPr>
            <a:r>
              <a:rPr lang="en"/>
              <a:t>Transactions</a:t>
            </a:r>
            <a:endParaRPr/>
          </a:p>
          <a:p>
            <a:pPr indent="-342900" lvl="0" marL="457200" rtl="0" algn="l">
              <a:spcBef>
                <a:spcPts val="0"/>
              </a:spcBef>
              <a:spcAft>
                <a:spcPts val="0"/>
              </a:spcAft>
              <a:buSzPts val="1800"/>
              <a:buChar char="●"/>
            </a:pPr>
            <a:r>
              <a:rPr lang="en"/>
              <a:t>Blockchain</a:t>
            </a:r>
            <a:endParaRPr/>
          </a:p>
          <a:p>
            <a:pPr indent="-342900" lvl="0" marL="457200" rtl="0" algn="l">
              <a:spcBef>
                <a:spcPts val="0"/>
              </a:spcBef>
              <a:spcAft>
                <a:spcPts val="0"/>
              </a:spcAft>
              <a:buSzPts val="1800"/>
              <a:buChar char="●"/>
            </a:pPr>
            <a:r>
              <a:rPr lang="en"/>
              <a:t>Miners</a:t>
            </a:r>
            <a:endParaRPr/>
          </a:p>
          <a:p>
            <a:pPr indent="-342900" lvl="0" marL="457200" rtl="0" algn="l">
              <a:spcBef>
                <a:spcPts val="0"/>
              </a:spcBef>
              <a:spcAft>
                <a:spcPts val="0"/>
              </a:spcAft>
              <a:buSzPts val="1800"/>
              <a:buChar char="●"/>
            </a:pPr>
            <a:r>
              <a:rPr lang="en"/>
              <a:t>The Bitcoin network</a:t>
            </a:r>
            <a:endParaRPr/>
          </a:p>
          <a:p>
            <a:pPr indent="-342900" lvl="0" marL="457200" rtl="0" algn="l">
              <a:spcBef>
                <a:spcPts val="0"/>
              </a:spcBef>
              <a:spcAft>
                <a:spcPts val="0"/>
              </a:spcAft>
              <a:buSzPts val="1800"/>
              <a:buChar char="●"/>
            </a:pPr>
            <a:r>
              <a:rPr lang="en"/>
              <a:t>Wallets (client software)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639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Sending a payment to someone</a:t>
            </a:r>
            <a:endParaRPr/>
          </a:p>
        </p:txBody>
      </p:sp>
      <p:sp>
        <p:nvSpPr>
          <p:cNvPr id="102" name="Google Shape;102;p21"/>
          <p:cNvSpPr txBox="1"/>
          <p:nvPr>
            <p:ph idx="1" type="body"/>
          </p:nvPr>
        </p:nvSpPr>
        <p:spPr>
          <a:xfrm>
            <a:off x="311700" y="1152475"/>
            <a:ext cx="4728300" cy="3416400"/>
          </a:xfrm>
          <a:prstGeom prst="rect">
            <a:avLst/>
          </a:prstGeom>
        </p:spPr>
        <p:txBody>
          <a:bodyPr anchorCtr="0" anchor="t" bIns="91425" lIns="91425" spcFirstLastPara="1" rIns="91425" wrap="square" tIns="91425">
            <a:normAutofit/>
          </a:bodyPr>
          <a:lstStyle/>
          <a:p>
            <a:pPr indent="-317500" lvl="0" marL="457200" marR="0" rtl="0" algn="just">
              <a:lnSpc>
                <a:spcPct val="150000"/>
              </a:lnSpc>
              <a:spcBef>
                <a:spcPts val="0"/>
              </a:spcBef>
              <a:spcAft>
                <a:spcPts val="0"/>
              </a:spcAft>
              <a:buClr>
                <a:schemeClr val="dk1"/>
              </a:buClr>
              <a:buSzPts val="1400"/>
              <a:buChar char="●"/>
            </a:pPr>
            <a:r>
              <a:rPr lang="en" sz="1400">
                <a:solidFill>
                  <a:schemeClr val="dk1"/>
                </a:solidFill>
              </a:rPr>
              <a:t>This example will demonstrate that how money can be sent using Bitcoin network from one user to another.</a:t>
            </a:r>
            <a:endParaRPr sz="1400">
              <a:solidFill>
                <a:schemeClr val="dk1"/>
              </a:solidFill>
            </a:endParaRPr>
          </a:p>
          <a:p>
            <a:pPr indent="0" lvl="0" marL="457200" rtl="0" algn="just">
              <a:lnSpc>
                <a:spcPct val="150000"/>
              </a:lnSpc>
              <a:spcBef>
                <a:spcPts val="1000"/>
              </a:spcBef>
              <a:spcAft>
                <a:spcPts val="0"/>
              </a:spcAft>
              <a:buNone/>
            </a:pPr>
            <a:r>
              <a:t/>
            </a:r>
            <a:endParaRPr/>
          </a:p>
          <a:p>
            <a:pPr indent="-317500" lvl="0" marL="457200" marR="0" rtl="0" algn="just">
              <a:lnSpc>
                <a:spcPct val="150000"/>
              </a:lnSpc>
              <a:spcBef>
                <a:spcPts val="1000"/>
              </a:spcBef>
              <a:spcAft>
                <a:spcPts val="0"/>
              </a:spcAft>
              <a:buClr>
                <a:schemeClr val="dk1"/>
              </a:buClr>
              <a:buSzPts val="1400"/>
              <a:buAutoNum type="arabicPeriod"/>
            </a:pPr>
            <a:r>
              <a:rPr lang="en" sz="1400">
                <a:solidFill>
                  <a:schemeClr val="dk1"/>
                </a:solidFill>
              </a:rPr>
              <a:t>First, either the payment is requested from a user by sending his Bitcoin address to the sender via email or some other means</a:t>
            </a:r>
            <a:endParaRPr/>
          </a:p>
        </p:txBody>
      </p:sp>
      <p:pic>
        <p:nvPicPr>
          <p:cNvPr id="103" name="Google Shape;103;p21"/>
          <p:cNvPicPr preferRelativeResize="0"/>
          <p:nvPr/>
        </p:nvPicPr>
        <p:blipFill>
          <a:blip r:embed="rId3">
            <a:alphaModFix/>
          </a:blip>
          <a:stretch>
            <a:fillRect/>
          </a:stretch>
        </p:blipFill>
        <p:spPr>
          <a:xfrm>
            <a:off x="5873675" y="220950"/>
            <a:ext cx="2566525" cy="4499274"/>
          </a:xfrm>
          <a:prstGeom prst="rect">
            <a:avLst/>
          </a:prstGeom>
          <a:noFill/>
          <a:ln>
            <a:noFill/>
          </a:ln>
        </p:spPr>
      </p:pic>
      <p:sp>
        <p:nvSpPr>
          <p:cNvPr id="104" name="Google Shape;104;p21"/>
          <p:cNvSpPr txBox="1"/>
          <p:nvPr/>
        </p:nvSpPr>
        <p:spPr>
          <a:xfrm>
            <a:off x="1972425" y="4312200"/>
            <a:ext cx="373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Blockchain wallet is shown here where a payment request is</a:t>
            </a:r>
            <a:endParaRPr/>
          </a:p>
          <a:p>
            <a:pPr indent="0" lvl="0" marL="0" rtl="0" algn="l">
              <a:spcBef>
                <a:spcPts val="0"/>
              </a:spcBef>
              <a:spcAft>
                <a:spcPts val="0"/>
              </a:spcAft>
              <a:buNone/>
            </a:pPr>
            <a:r>
              <a:rPr lang="en"/>
              <a:t>created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