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Robo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italic.fntdata"/><Relationship Id="rId34" Type="http://schemas.openxmlformats.org/officeDocument/2006/relationships/slide" Target="slides/slide29.xml"/><Relationship Id="rId78" Type="http://schemas.openxmlformats.org/officeDocument/2006/relationships/font" Target="fonts/Robo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b9fb6ec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b9fb6ec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b9fb6ec2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b9fb6ec2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d67f341e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d67f341e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d67f341e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d67f341e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b9fb6ec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b9fb6ec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b9fb6ec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b9fb6ec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b9fb6ec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b9fb6ec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b9fb6ec2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b9fb6ec2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b9fb6ec2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b9fb6ec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d67f341e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d67f341e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05591d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05591d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b9fb6ec2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b9fb6ec2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d67f341e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d67f341e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b9fb6ec2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b9fb6ec2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b9fb6ec2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b9fb6ec2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c1488fd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c1488fd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be723f4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be723f4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c218036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c218036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c1488fd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c1488fd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c570f18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c570f18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c218036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c218036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b9fb6e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b9fb6e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c570f18b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c570f18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c218036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c218036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c570f18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c570f18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c2180361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c2180361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c570f18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c570f18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2180361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2180361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c570f18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c570f18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c218036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c218036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c2180361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c218036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c2180361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c2180361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b9fb6ec2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b9fb6ec2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c218036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c218036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c570f18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c570f18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c218036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c218036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c2180361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c2180361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c2180361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c2180361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c570f18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c570f18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c570f18b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c570f18b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c570f18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c570f18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c570f18b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c570f18b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c570f18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5c570f18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b9fb6ec2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b9fb6ec2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c570f23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c570f23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c592ebf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c592ebf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f67617a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f67617a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c570f18b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c570f18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c592ebf2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c592ebf2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f6fb07f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f6fb07f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c592ebf2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c592ebf2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fa6418b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5fa6418b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5fa6418be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5fa6418be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5fa6418be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5fa6418be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b9fb6ec2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b9fb6ec2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5fa6418b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5fa6418b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5fa6418b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5fa6418b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5fa6418be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5fa6418b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fa6418b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fa6418b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c592ebf2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c592ebf2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5c592ebf23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5c592ebf23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c592ebf23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c592ebf2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c592ebf23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5c592ebf23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5c592ebf23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5c592ebf23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c6d0d01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c6d0d01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b9fb6ec2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9fb6ec2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5c6d0d01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5c6d0d01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5c6d0d01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5c6d0d01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b9fb6ec2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b9fb6ec2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b9fb6ec2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b9fb6ec2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5.png"/><Relationship Id="rId4" Type="http://schemas.openxmlformats.org/officeDocument/2006/relationships/hyperlink" Target="https://www.javatpoint.com/rsa-encryption-algorithm" TargetMode="External"/><Relationship Id="rId5" Type="http://schemas.openxmlformats.org/officeDocument/2006/relationships/hyperlink" Target="https://drive.google.com/file/d/1Ss4Abi8FcttVI3f-JR0r_W2FWLpUmHUi/view?usp=drive_lin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9.png"/><Relationship Id="rId4" Type="http://schemas.openxmlformats.org/officeDocument/2006/relationships/hyperlink" Target="https://www.uobabylon.edu.iq/eprints/paper_1_17152_649.pd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18400"/>
            <a:ext cx="8520600" cy="207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sz="4088"/>
              <a:t>UNIT- II</a:t>
            </a:r>
            <a:endParaRPr b="1" sz="4088"/>
          </a:p>
          <a:p>
            <a:pPr indent="0" lvl="0" marL="0" rtl="0" algn="ctr">
              <a:spcBef>
                <a:spcPts val="0"/>
              </a:spcBef>
              <a:spcAft>
                <a:spcPts val="0"/>
              </a:spcAft>
              <a:buNone/>
            </a:pPr>
            <a:r>
              <a:rPr lang="en" sz="4088"/>
              <a:t>Decentralization and Cryptography Technical Foundations</a:t>
            </a:r>
            <a:endParaRPr sz="4088"/>
          </a:p>
        </p:txBody>
      </p:sp>
      <p:sp>
        <p:nvSpPr>
          <p:cNvPr id="55" name="Google Shape;55;p13"/>
          <p:cNvSpPr txBox="1"/>
          <p:nvPr>
            <p:ph idx="1" type="subTitle"/>
          </p:nvPr>
        </p:nvSpPr>
        <p:spPr>
          <a:xfrm>
            <a:off x="420850" y="3584500"/>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1"/>
              </a:buClr>
              <a:buSzPts val="688"/>
              <a:buFont typeface="Arial"/>
              <a:buNone/>
            </a:pPr>
            <a:r>
              <a:rPr lang="en" sz="5200">
                <a:solidFill>
                  <a:schemeClr val="dk1"/>
                </a:solidFill>
              </a:rPr>
              <a:t>20CSE15- BLOCKCHAIN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328250"/>
            <a:ext cx="8520600" cy="451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917"/>
              <a:t>A finite field</a:t>
            </a:r>
            <a:endParaRPr b="1" sz="1917"/>
          </a:p>
          <a:p>
            <a:pPr indent="-342900" lvl="0" marL="457200" rtl="0" algn="just">
              <a:lnSpc>
                <a:spcPct val="150000"/>
              </a:lnSpc>
              <a:spcBef>
                <a:spcPts val="1200"/>
              </a:spcBef>
              <a:spcAft>
                <a:spcPts val="0"/>
              </a:spcAft>
              <a:buSzPts val="1800"/>
              <a:buChar char="●"/>
            </a:pPr>
            <a:r>
              <a:rPr lang="en"/>
              <a:t>A finite field is one with a finite set of elements. </a:t>
            </a:r>
            <a:endParaRPr/>
          </a:p>
          <a:p>
            <a:pPr indent="-342900" lvl="0" marL="457200" rtl="0" algn="just">
              <a:lnSpc>
                <a:spcPct val="150000"/>
              </a:lnSpc>
              <a:spcBef>
                <a:spcPts val="1000"/>
              </a:spcBef>
              <a:spcAft>
                <a:spcPts val="0"/>
              </a:spcAft>
              <a:buSzPts val="1800"/>
              <a:buChar char="●"/>
            </a:pPr>
            <a:r>
              <a:rPr lang="en"/>
              <a:t>Also known as Galois fields, they can be used to produce accurate and error-free results of arithmetic operations. </a:t>
            </a:r>
            <a:endParaRPr/>
          </a:p>
          <a:p>
            <a:pPr indent="-342900" lvl="0" marL="457200" rtl="0" algn="just">
              <a:lnSpc>
                <a:spcPct val="150000"/>
              </a:lnSpc>
              <a:spcBef>
                <a:spcPts val="1000"/>
              </a:spcBef>
              <a:spcAft>
                <a:spcPts val="0"/>
              </a:spcAft>
              <a:buSzPts val="1800"/>
              <a:buChar char="●"/>
            </a:pPr>
            <a:r>
              <a:rPr lang="en"/>
              <a:t>For example, prime finite fields are used in Elliptic Curve Cryptography (ECC) to construct discrete logarithm problems.</a:t>
            </a:r>
            <a:endParaRPr/>
          </a:p>
          <a:p>
            <a:pPr indent="0" lvl="0" marL="0" rtl="0" algn="just">
              <a:lnSpc>
                <a:spcPct val="150000"/>
              </a:lnSpc>
              <a:spcBef>
                <a:spcPts val="1000"/>
              </a:spcBef>
              <a:spcAft>
                <a:spcPts val="0"/>
              </a:spcAft>
              <a:buNone/>
            </a:pPr>
            <a:r>
              <a:rPr b="1" lang="en"/>
              <a:t>Order</a:t>
            </a:r>
            <a:endParaRPr b="1"/>
          </a:p>
          <a:p>
            <a:pPr indent="-342900" lvl="0" marL="457200" rtl="0" algn="just">
              <a:lnSpc>
                <a:spcPct val="150000"/>
              </a:lnSpc>
              <a:spcBef>
                <a:spcPts val="1000"/>
              </a:spcBef>
              <a:spcAft>
                <a:spcPts val="1000"/>
              </a:spcAft>
              <a:buSzPts val="1800"/>
              <a:buChar char="●"/>
            </a:pPr>
            <a:r>
              <a:rPr lang="en"/>
              <a:t>The order is the number of elements in a field. It is also known as the cardinality of the field.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61350" y="863550"/>
            <a:ext cx="8520600" cy="408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Prime fields</a:t>
            </a:r>
            <a:endParaRPr b="1"/>
          </a:p>
          <a:p>
            <a:pPr indent="-334327" lvl="0" marL="457200" rtl="0" algn="l">
              <a:lnSpc>
                <a:spcPct val="150000"/>
              </a:lnSpc>
              <a:spcBef>
                <a:spcPts val="1200"/>
              </a:spcBef>
              <a:spcAft>
                <a:spcPts val="0"/>
              </a:spcAft>
              <a:buSzPct val="100000"/>
              <a:buChar char="●"/>
            </a:pPr>
            <a:r>
              <a:rPr lang="en"/>
              <a:t>A prime field is a finite one with a prime number of elements. </a:t>
            </a:r>
            <a:endParaRPr/>
          </a:p>
          <a:p>
            <a:pPr indent="-334327" lvl="0" marL="457200" rtl="0" algn="l">
              <a:lnSpc>
                <a:spcPct val="150000"/>
              </a:lnSpc>
              <a:spcBef>
                <a:spcPts val="1000"/>
              </a:spcBef>
              <a:spcAft>
                <a:spcPts val="0"/>
              </a:spcAft>
              <a:buSzPct val="100000"/>
              <a:buChar char="●"/>
            </a:pPr>
            <a:r>
              <a:rPr lang="en"/>
              <a:t>It has specific rules for addition and multiplication, and each nonzero element in the field has an inverse. </a:t>
            </a:r>
            <a:endParaRPr/>
          </a:p>
          <a:p>
            <a:pPr indent="-334327" lvl="0" marL="457200" rtl="0" algn="l">
              <a:lnSpc>
                <a:spcPct val="150000"/>
              </a:lnSpc>
              <a:spcBef>
                <a:spcPts val="1000"/>
              </a:spcBef>
              <a:spcAft>
                <a:spcPts val="0"/>
              </a:spcAft>
              <a:buSzPct val="150000"/>
              <a:buChar char="●"/>
            </a:pPr>
            <a:r>
              <a:rPr lang="en" sz="1200">
                <a:solidFill>
                  <a:srgbClr val="040C28"/>
                </a:solidFill>
              </a:rPr>
              <a:t> </a:t>
            </a:r>
            <a:r>
              <a:rPr lang="en"/>
              <a:t>no proper subfield</a:t>
            </a:r>
            <a:endParaRPr/>
          </a:p>
          <a:p>
            <a:pPr indent="0" lvl="0" marL="0" rtl="0" algn="l">
              <a:spcBef>
                <a:spcPts val="1000"/>
              </a:spcBef>
              <a:spcAft>
                <a:spcPts val="0"/>
              </a:spcAft>
              <a:buNone/>
            </a:pPr>
            <a:r>
              <a:t/>
            </a:r>
            <a:endParaRPr b="1"/>
          </a:p>
          <a:p>
            <a:pPr indent="0" lvl="0" marL="0" rtl="0" algn="l">
              <a:spcBef>
                <a:spcPts val="1200"/>
              </a:spcBef>
              <a:spcAft>
                <a:spcPts val="0"/>
              </a:spcAft>
              <a:buNone/>
            </a:pPr>
            <a:r>
              <a:rPr b="1" lang="en"/>
              <a:t>A cyclic group</a:t>
            </a:r>
            <a:endParaRPr b="1"/>
          </a:p>
          <a:p>
            <a:pPr indent="0" lvl="0" marL="0" rtl="0" algn="l">
              <a:spcBef>
                <a:spcPts val="1200"/>
              </a:spcBef>
              <a:spcAft>
                <a:spcPts val="0"/>
              </a:spcAft>
              <a:buNone/>
            </a:pPr>
            <a:r>
              <a:rPr lang="en"/>
              <a:t>A cyclic group is a type of group that can be generated by a single element called the group generator.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Cryptography</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rPr>
              <a:t>Cryptography is a method of protecting information and communications through the use of codes, so that only those for whom the information is intended can read and process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Cryptography</a:t>
            </a:r>
            <a:endParaRPr/>
          </a:p>
          <a:p>
            <a:pPr indent="0" lvl="0" marL="0" rtl="0" algn="l">
              <a:spcBef>
                <a:spcPts val="0"/>
              </a:spcBef>
              <a:spcAft>
                <a:spcPts val="0"/>
              </a:spcAft>
              <a:buNone/>
            </a:pPr>
            <a:r>
              <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solidFill>
                  <a:schemeClr val="dk1"/>
                </a:solidFill>
              </a:rPr>
              <a:t>Entity: </a:t>
            </a:r>
            <a:r>
              <a:rPr lang="en">
                <a:solidFill>
                  <a:schemeClr val="dk1"/>
                </a:solidFill>
              </a:rPr>
              <a:t>Either a person or system that sends, receives, or performs operations on data</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Sender:</a:t>
            </a:r>
            <a:r>
              <a:rPr lang="en">
                <a:solidFill>
                  <a:schemeClr val="dk1"/>
                </a:solidFill>
              </a:rPr>
              <a:t> This is an entity that transmits the data</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Receiver:</a:t>
            </a:r>
            <a:r>
              <a:rPr lang="en">
                <a:solidFill>
                  <a:schemeClr val="dk1"/>
                </a:solidFill>
              </a:rPr>
              <a:t> This is an entity that takes delivery of the data</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Adversary:</a:t>
            </a:r>
            <a:r>
              <a:rPr lang="en">
                <a:solidFill>
                  <a:schemeClr val="dk1"/>
                </a:solidFill>
              </a:rPr>
              <a:t> This is an entity that tries to circumvent the security service</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Key: </a:t>
            </a:r>
            <a:r>
              <a:rPr lang="en">
                <a:solidFill>
                  <a:schemeClr val="dk1"/>
                </a:solidFill>
              </a:rPr>
              <a:t>A key is data that is used to encrypt or decrypt other data</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Channel:</a:t>
            </a:r>
            <a:r>
              <a:rPr lang="en">
                <a:solidFill>
                  <a:schemeClr val="dk1"/>
                </a:solidFill>
              </a:rPr>
              <a:t> Channel provides a medium of communication between entities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7"/>
          <p:cNvPicPr preferRelativeResize="0"/>
          <p:nvPr/>
        </p:nvPicPr>
        <p:blipFill>
          <a:blip r:embed="rId3">
            <a:alphaModFix/>
          </a:blip>
          <a:stretch>
            <a:fillRect/>
          </a:stretch>
        </p:blipFill>
        <p:spPr>
          <a:xfrm>
            <a:off x="2210855" y="0"/>
            <a:ext cx="472229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311700" y="314875"/>
            <a:ext cx="8520600" cy="42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a:solidFill>
                  <a:schemeClr val="dk1"/>
                </a:solidFill>
              </a:rPr>
              <a:t>Confidentiality</a:t>
            </a:r>
            <a:endParaRPr b="1">
              <a:solidFill>
                <a:schemeClr val="dk1"/>
              </a:solidFill>
            </a:endParaRPr>
          </a:p>
          <a:p>
            <a:pPr indent="0" lvl="0" marL="0" rtl="0" algn="just">
              <a:spcBef>
                <a:spcPts val="1200"/>
              </a:spcBef>
              <a:spcAft>
                <a:spcPts val="0"/>
              </a:spcAft>
              <a:buClr>
                <a:schemeClr val="dk1"/>
              </a:buClr>
              <a:buSzPts val="1100"/>
              <a:buFont typeface="Arial"/>
              <a:buNone/>
            </a:pPr>
            <a:r>
              <a:rPr lang="en">
                <a:solidFill>
                  <a:schemeClr val="dk1"/>
                </a:solidFill>
              </a:rPr>
              <a:t>Confidentiality is the assurance that information is only available to authorized entities.</a:t>
            </a:r>
            <a:endParaRPr>
              <a:solidFill>
                <a:schemeClr val="dk1"/>
              </a:solidFill>
            </a:endParaRPr>
          </a:p>
          <a:p>
            <a:pPr indent="0" lvl="0" marL="0" rtl="0" algn="just">
              <a:spcBef>
                <a:spcPts val="1200"/>
              </a:spcBef>
              <a:spcAft>
                <a:spcPts val="0"/>
              </a:spcAft>
              <a:buClr>
                <a:schemeClr val="dk1"/>
              </a:buClr>
              <a:buSzPts val="1100"/>
              <a:buFont typeface="Arial"/>
              <a:buNone/>
            </a:pPr>
            <a:r>
              <a:rPr b="1" lang="en">
                <a:solidFill>
                  <a:schemeClr val="dk1"/>
                </a:solidFill>
              </a:rPr>
              <a:t>Integrity</a:t>
            </a:r>
            <a:endParaRPr b="1">
              <a:solidFill>
                <a:schemeClr val="dk1"/>
              </a:solidFill>
            </a:endParaRPr>
          </a:p>
          <a:p>
            <a:pPr indent="0" lvl="0" marL="0" rtl="0" algn="just">
              <a:spcBef>
                <a:spcPts val="1200"/>
              </a:spcBef>
              <a:spcAft>
                <a:spcPts val="0"/>
              </a:spcAft>
              <a:buClr>
                <a:schemeClr val="dk1"/>
              </a:buClr>
              <a:buSzPts val="1100"/>
              <a:buFont typeface="Arial"/>
              <a:buNone/>
            </a:pPr>
            <a:r>
              <a:rPr lang="en">
                <a:solidFill>
                  <a:schemeClr val="dk1"/>
                </a:solidFill>
              </a:rPr>
              <a:t>Integrity is the assurance that information is modifiable only by authorized entities.</a:t>
            </a:r>
            <a:endParaRPr>
              <a:solidFill>
                <a:schemeClr val="dk1"/>
              </a:solidFill>
            </a:endParaRPr>
          </a:p>
          <a:p>
            <a:pPr indent="0" lvl="0" marL="0" rtl="0" algn="just">
              <a:spcBef>
                <a:spcPts val="1200"/>
              </a:spcBef>
              <a:spcAft>
                <a:spcPts val="0"/>
              </a:spcAft>
              <a:buNone/>
            </a:pPr>
            <a:r>
              <a:rPr b="1" lang="en">
                <a:solidFill>
                  <a:schemeClr val="dk1"/>
                </a:solidFill>
              </a:rPr>
              <a:t>Authentication</a:t>
            </a:r>
            <a:endParaRPr b="1">
              <a:solidFill>
                <a:schemeClr val="dk1"/>
              </a:solidFill>
            </a:endParaRPr>
          </a:p>
          <a:p>
            <a:pPr indent="0" lvl="0" marL="0" rtl="0" algn="just">
              <a:spcBef>
                <a:spcPts val="1200"/>
              </a:spcBef>
              <a:spcAft>
                <a:spcPts val="0"/>
              </a:spcAft>
              <a:buNone/>
            </a:pPr>
            <a:r>
              <a:rPr lang="en">
                <a:solidFill>
                  <a:schemeClr val="dk1"/>
                </a:solidFill>
              </a:rPr>
              <a:t>Authentication provides assurance about the identity of an entity or the validity of a message.</a:t>
            </a:r>
            <a:endParaRPr>
              <a:solidFill>
                <a:schemeClr val="dk1"/>
              </a:solidFill>
            </a:endParaRPr>
          </a:p>
          <a:p>
            <a:pPr indent="0" lvl="0" marL="0" rtl="0" algn="just">
              <a:spcBef>
                <a:spcPts val="1200"/>
              </a:spcBef>
              <a:spcAft>
                <a:spcPts val="1200"/>
              </a:spcAft>
              <a:buNone/>
            </a:pPr>
            <a:r>
              <a:rPr lang="en">
                <a:solidFill>
                  <a:schemeClr val="dk1"/>
                </a:solidFill>
              </a:rPr>
              <a:t>two types - entity authentication and data origin authentication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314875"/>
            <a:ext cx="8520600" cy="46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Entity authentication</a:t>
            </a:r>
            <a:endParaRPr b="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assurance that an entity is currently involved and active in a communication session.</a:t>
            </a:r>
            <a:endParaRPr>
              <a:solidFill>
                <a:schemeClr val="dk1"/>
              </a:solidFill>
            </a:endParaRPr>
          </a:p>
          <a:p>
            <a:pPr indent="0" lvl="0" marL="0" rtl="0" algn="l">
              <a:spcBef>
                <a:spcPts val="1200"/>
              </a:spcBef>
              <a:spcAft>
                <a:spcPts val="0"/>
              </a:spcAft>
              <a:buNone/>
            </a:pPr>
            <a:r>
              <a:rPr b="1" lang="en">
                <a:solidFill>
                  <a:schemeClr val="dk1"/>
                </a:solidFill>
              </a:rPr>
              <a:t>single-factor authentication</a:t>
            </a:r>
            <a:r>
              <a:rPr lang="en">
                <a:solidFill>
                  <a:schemeClr val="dk1"/>
                </a:solidFill>
              </a:rPr>
              <a:t>- only one factor involved, namely, something you know, that is, the password and username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a:solidFill>
                  <a:schemeClr val="dk1"/>
                </a:solidFill>
              </a:rPr>
              <a:t>multi-factor authentication -  multiple factors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something you have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something you know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something you are</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idx="1" type="body"/>
          </p:nvPr>
        </p:nvSpPr>
        <p:spPr>
          <a:xfrm>
            <a:off x="311700" y="393475"/>
            <a:ext cx="8520600" cy="41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 origin authentication</a:t>
            </a:r>
            <a:endParaRPr b="1">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message authentication -assurance that the source of the information is indeed verified</a:t>
            </a:r>
            <a:endParaRPr>
              <a:solidFill>
                <a:schemeClr val="dk1"/>
              </a:solidFill>
            </a:endParaRPr>
          </a:p>
          <a:p>
            <a:pPr indent="-342900" lvl="0" marL="457200" rtl="0" algn="l">
              <a:lnSpc>
                <a:spcPct val="150000"/>
              </a:lnSpc>
              <a:spcBef>
                <a:spcPts val="1000"/>
              </a:spcBef>
              <a:spcAft>
                <a:spcPts val="0"/>
              </a:spcAft>
              <a:buClr>
                <a:schemeClr val="dk1"/>
              </a:buClr>
              <a:buSzPts val="1800"/>
              <a:buChar char="●"/>
            </a:pPr>
            <a:r>
              <a:rPr lang="en">
                <a:solidFill>
                  <a:schemeClr val="dk1"/>
                </a:solidFill>
              </a:rPr>
              <a:t>Various methods, such as Message Authentication Codes (MACs) and digital signatures are most commonly used</a:t>
            </a:r>
            <a:endParaRPr>
              <a:solidFill>
                <a:schemeClr val="dk1"/>
              </a:solidFill>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just">
              <a:lnSpc>
                <a:spcPct val="167000"/>
              </a:lnSpc>
              <a:spcBef>
                <a:spcPts val="800"/>
              </a:spcBef>
              <a:spcAft>
                <a:spcPts val="0"/>
              </a:spcAft>
              <a:buNone/>
            </a:pPr>
            <a:r>
              <a:rPr b="1" lang="en">
                <a:solidFill>
                  <a:schemeClr val="dk1"/>
                </a:solidFill>
              </a:rPr>
              <a:t>Non-repudiation</a:t>
            </a:r>
            <a:endParaRPr b="1">
              <a:solidFill>
                <a:schemeClr val="dk1"/>
              </a:solidFill>
            </a:endParaRPr>
          </a:p>
          <a:p>
            <a:pPr indent="0" lvl="0" marL="457200" rtl="0" algn="just">
              <a:lnSpc>
                <a:spcPct val="167000"/>
              </a:lnSpc>
              <a:spcBef>
                <a:spcPts val="2300"/>
              </a:spcBef>
              <a:spcAft>
                <a:spcPts val="0"/>
              </a:spcAft>
              <a:buNone/>
            </a:pPr>
            <a:r>
              <a:rPr lang="en">
                <a:solidFill>
                  <a:schemeClr val="dk1"/>
                </a:solidFill>
              </a:rPr>
              <a:t> The creator/sender of the information cannot deny at a later stage their intentions in the creation or transmission of the information.</a:t>
            </a:r>
            <a:endParaRPr sz="1350">
              <a:solidFill>
                <a:srgbClr val="666666"/>
              </a:solidFill>
              <a:highlight>
                <a:srgbClr val="FFFFFF"/>
              </a:highlight>
            </a:endParaRPr>
          </a:p>
          <a:p>
            <a:pPr indent="0" lvl="0" marL="0" rtl="0" algn="l">
              <a:spcBef>
                <a:spcPts val="23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Cryptography Technical Foundations</a:t>
            </a:r>
            <a:endParaRPr/>
          </a:p>
        </p:txBody>
      </p:sp>
      <p:sp>
        <p:nvSpPr>
          <p:cNvPr id="61" name="Google Shape;61;p14"/>
          <p:cNvSpPr txBox="1"/>
          <p:nvPr>
            <p:ph idx="1" type="body"/>
          </p:nvPr>
        </p:nvSpPr>
        <p:spPr>
          <a:xfrm>
            <a:off x="311700" y="1599100"/>
            <a:ext cx="8520600" cy="296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Introduction </a:t>
            </a:r>
            <a:r>
              <a:rPr lang="en"/>
              <a:t>- Cryptography- Confidentiality - Integrity – Authentication - Cryptographic primitives - Asymmetric cryptography - Public and private keys – RSA -Discrete logarithm problem - Hash functions - Elliptic Curve Digital signature algorithm</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Cryptographic primitives</a:t>
            </a:r>
            <a:endParaRPr/>
          </a:p>
        </p:txBody>
      </p:sp>
      <p:sp>
        <p:nvSpPr>
          <p:cNvPr id="163" name="Google Shape;16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Cryptographic primitives are the basic building blocks of a security protocol or system.</a:t>
            </a:r>
            <a:endParaRPr/>
          </a:p>
          <a:p>
            <a:pPr indent="0" lvl="0" marL="0" rtl="0" algn="l">
              <a:spcBef>
                <a:spcPts val="1200"/>
              </a:spcBef>
              <a:spcAft>
                <a:spcPts val="0"/>
              </a:spcAft>
              <a:buClr>
                <a:schemeClr val="dk1"/>
              </a:buClr>
              <a:buSzPts val="1100"/>
              <a:buFont typeface="Arial"/>
              <a:buNone/>
            </a:pPr>
            <a:r>
              <a:rPr lang="en"/>
              <a:t>A security protocol is a set of steps taken to achieve the required security goals by utilizing appropriate security mechanisms.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3"/>
          <p:cNvPicPr preferRelativeResize="0"/>
          <p:nvPr/>
        </p:nvPicPr>
        <p:blipFill>
          <a:blip r:embed="rId3">
            <a:alphaModFix/>
          </a:blip>
          <a:stretch>
            <a:fillRect/>
          </a:stretch>
        </p:blipFill>
        <p:spPr>
          <a:xfrm>
            <a:off x="1556845" y="0"/>
            <a:ext cx="603031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4"/>
          <p:cNvPicPr preferRelativeResize="0"/>
          <p:nvPr/>
        </p:nvPicPr>
        <p:blipFill>
          <a:blip r:embed="rId3">
            <a:alphaModFix/>
          </a:blip>
          <a:stretch>
            <a:fillRect/>
          </a:stretch>
        </p:blipFill>
        <p:spPr>
          <a:xfrm>
            <a:off x="0" y="60614"/>
            <a:ext cx="9143999" cy="50222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34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Symmetric cryptography/shared key cryptography/secret key cryptography.</a:t>
            </a:r>
            <a:endParaRPr/>
          </a:p>
        </p:txBody>
      </p:sp>
      <p:sp>
        <p:nvSpPr>
          <p:cNvPr id="183" name="Google Shape;183;p35"/>
          <p:cNvSpPr txBox="1"/>
          <p:nvPr>
            <p:ph idx="1" type="body"/>
          </p:nvPr>
        </p:nvSpPr>
        <p:spPr>
          <a:xfrm>
            <a:off x="311700" y="1379700"/>
            <a:ext cx="4428000" cy="3694500"/>
          </a:xfrm>
          <a:prstGeom prst="rect">
            <a:avLst/>
          </a:prstGeom>
        </p:spPr>
        <p:txBody>
          <a:bodyPr anchorCtr="0" anchor="t" bIns="91425" lIns="91425" spcFirstLastPara="1" rIns="91425" wrap="square" tIns="91425">
            <a:normAutofit/>
          </a:bodyPr>
          <a:lstStyle/>
          <a:p>
            <a:pPr indent="-351971" lvl="0" marL="457200" rtl="0" algn="just">
              <a:lnSpc>
                <a:spcPct val="150000"/>
              </a:lnSpc>
              <a:spcBef>
                <a:spcPts val="0"/>
              </a:spcBef>
              <a:spcAft>
                <a:spcPts val="0"/>
              </a:spcAft>
              <a:buClr>
                <a:schemeClr val="dk1"/>
              </a:buClr>
              <a:buSzPts val="1943"/>
              <a:buChar char="●"/>
            </a:pPr>
            <a:r>
              <a:rPr lang="en" sz="1942">
                <a:solidFill>
                  <a:schemeClr val="dk1"/>
                </a:solidFill>
              </a:rPr>
              <a:t>Same key is used for encryption and decryption</a:t>
            </a:r>
            <a:endParaRPr sz="1942">
              <a:solidFill>
                <a:schemeClr val="dk1"/>
              </a:solidFill>
            </a:endParaRPr>
          </a:p>
          <a:p>
            <a:pPr indent="-351971" lvl="0" marL="457200" rtl="0" algn="just">
              <a:lnSpc>
                <a:spcPct val="150000"/>
              </a:lnSpc>
              <a:spcBef>
                <a:spcPts val="1000"/>
              </a:spcBef>
              <a:spcAft>
                <a:spcPts val="1000"/>
              </a:spcAft>
              <a:buClr>
                <a:schemeClr val="dk1"/>
              </a:buClr>
              <a:buSzPts val="1943"/>
              <a:buChar char="●"/>
            </a:pPr>
            <a:r>
              <a:rPr lang="en" sz="1942">
                <a:solidFill>
                  <a:schemeClr val="dk1"/>
                </a:solidFill>
              </a:rPr>
              <a:t>key must be established or agreed upon before the data exchange occurs between the communicating parties.</a:t>
            </a:r>
            <a:endParaRPr/>
          </a:p>
        </p:txBody>
      </p:sp>
      <p:pic>
        <p:nvPicPr>
          <p:cNvPr id="184" name="Google Shape;184;p35"/>
          <p:cNvPicPr preferRelativeResize="0"/>
          <p:nvPr/>
        </p:nvPicPr>
        <p:blipFill>
          <a:blip r:embed="rId3">
            <a:alphaModFix/>
          </a:blip>
          <a:stretch>
            <a:fillRect/>
          </a:stretch>
        </p:blipFill>
        <p:spPr>
          <a:xfrm>
            <a:off x="5099450" y="1686075"/>
            <a:ext cx="3954200" cy="196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1971" lvl="0" marL="457200" rtl="0" algn="l">
              <a:lnSpc>
                <a:spcPct val="150000"/>
              </a:lnSpc>
              <a:spcBef>
                <a:spcPts val="0"/>
              </a:spcBef>
              <a:spcAft>
                <a:spcPts val="0"/>
              </a:spcAft>
              <a:buClr>
                <a:schemeClr val="dk1"/>
              </a:buClr>
              <a:buSzPts val="1943"/>
              <a:buChar char="●"/>
            </a:pPr>
            <a:r>
              <a:rPr lang="en" sz="1942">
                <a:solidFill>
                  <a:schemeClr val="dk1"/>
                </a:solidFill>
              </a:rPr>
              <a:t>T</a:t>
            </a:r>
            <a:r>
              <a:rPr lang="en" sz="1942">
                <a:solidFill>
                  <a:schemeClr val="dk1"/>
                </a:solidFill>
              </a:rPr>
              <a:t>wo types of symmetric ciphers: </a:t>
            </a:r>
            <a:r>
              <a:rPr b="1" lang="en" sz="1942">
                <a:solidFill>
                  <a:schemeClr val="dk1"/>
                </a:solidFill>
              </a:rPr>
              <a:t>stream ciphers and block ciphers</a:t>
            </a:r>
            <a:endParaRPr b="1" sz="1942">
              <a:solidFill>
                <a:schemeClr val="dk1"/>
              </a:solidFill>
            </a:endParaRPr>
          </a:p>
          <a:p>
            <a:pPr indent="-351971" lvl="0" marL="457200" rtl="0" algn="l">
              <a:lnSpc>
                <a:spcPct val="150000"/>
              </a:lnSpc>
              <a:spcBef>
                <a:spcPts val="1000"/>
              </a:spcBef>
              <a:spcAft>
                <a:spcPts val="0"/>
              </a:spcAft>
              <a:buClr>
                <a:schemeClr val="dk1"/>
              </a:buClr>
              <a:buSzPts val="1943"/>
              <a:buChar char="●"/>
            </a:pPr>
            <a:r>
              <a:rPr lang="en" sz="1942">
                <a:solidFill>
                  <a:schemeClr val="dk1"/>
                </a:solidFill>
              </a:rPr>
              <a:t>Eg: </a:t>
            </a:r>
            <a:r>
              <a:rPr b="1" lang="en" sz="1942">
                <a:solidFill>
                  <a:schemeClr val="dk1"/>
                </a:solidFill>
              </a:rPr>
              <a:t>block ciphers</a:t>
            </a:r>
            <a:r>
              <a:rPr lang="en" sz="1942">
                <a:solidFill>
                  <a:schemeClr val="dk1"/>
                </a:solidFill>
              </a:rPr>
              <a:t>-  Data Encryption Standard (DES) and Advanced Encryption Standard (AES), </a:t>
            </a:r>
            <a:r>
              <a:rPr b="1" lang="en" sz="1942">
                <a:solidFill>
                  <a:schemeClr val="dk1"/>
                </a:solidFill>
              </a:rPr>
              <a:t>stream ciphers</a:t>
            </a:r>
            <a:r>
              <a:rPr lang="en" sz="1942">
                <a:solidFill>
                  <a:schemeClr val="dk1"/>
                </a:solidFill>
              </a:rPr>
              <a:t>- RC4 and A5</a:t>
            </a:r>
            <a:endParaRPr/>
          </a:p>
          <a:p>
            <a:pPr indent="0" lvl="0" marL="0" rtl="0" algn="l">
              <a:spcBef>
                <a:spcPts val="1000"/>
              </a:spcBef>
              <a:spcAft>
                <a:spcPts val="1200"/>
              </a:spcAft>
              <a:buNone/>
            </a:pPr>
            <a:r>
              <a:t/>
            </a:r>
            <a:endParaRPr/>
          </a:p>
        </p:txBody>
      </p:sp>
      <p:sp>
        <p:nvSpPr>
          <p:cNvPr id="190" name="Google Shape;190;p36"/>
          <p:cNvSpPr txBox="1"/>
          <p:nvPr/>
        </p:nvSpPr>
        <p:spPr>
          <a:xfrm>
            <a:off x="311700" y="227050"/>
            <a:ext cx="68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Symmetric cryptography (Contd..)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ciphers</a:t>
            </a:r>
            <a:endParaRPr/>
          </a:p>
        </p:txBody>
      </p:sp>
      <p:sp>
        <p:nvSpPr>
          <p:cNvPr id="196" name="Google Shape;196;p37"/>
          <p:cNvSpPr txBox="1"/>
          <p:nvPr>
            <p:ph idx="1" type="body"/>
          </p:nvPr>
        </p:nvSpPr>
        <p:spPr>
          <a:xfrm>
            <a:off x="311700" y="1152475"/>
            <a:ext cx="5187900" cy="3607200"/>
          </a:xfrm>
          <a:prstGeom prst="rect">
            <a:avLst/>
          </a:prstGeom>
        </p:spPr>
        <p:txBody>
          <a:bodyPr anchorCtr="0" anchor="t" bIns="91425" lIns="91425" spcFirstLastPara="1" rIns="91425" wrap="square" tIns="91425">
            <a:normAutofit fontScale="70000"/>
          </a:bodyPr>
          <a:lstStyle/>
          <a:p>
            <a:pPr indent="0" lvl="0" marL="0" rtl="0" algn="just">
              <a:lnSpc>
                <a:spcPct val="150000"/>
              </a:lnSpc>
              <a:spcBef>
                <a:spcPts val="0"/>
              </a:spcBef>
              <a:spcAft>
                <a:spcPts val="0"/>
              </a:spcAft>
              <a:buNone/>
            </a:pPr>
            <a:r>
              <a:rPr lang="en">
                <a:solidFill>
                  <a:schemeClr val="dk1"/>
                </a:solidFill>
              </a:rPr>
              <a:t>apply encryption algorithms on a bit-by-bit basis (one bit at a time) to plaintext using a keystream</a:t>
            </a:r>
            <a:endParaRPr>
              <a:solidFill>
                <a:schemeClr val="dk1"/>
              </a:solidFill>
            </a:endParaRPr>
          </a:p>
          <a:p>
            <a:pPr indent="0" lvl="0" marL="0" rtl="0" algn="just">
              <a:lnSpc>
                <a:spcPct val="150000"/>
              </a:lnSpc>
              <a:spcBef>
                <a:spcPts val="1200"/>
              </a:spcBef>
              <a:spcAft>
                <a:spcPts val="0"/>
              </a:spcAft>
              <a:buClr>
                <a:schemeClr val="dk1"/>
              </a:buClr>
              <a:buSzPct val="61111"/>
              <a:buFont typeface="Arial"/>
              <a:buNone/>
            </a:pPr>
            <a:r>
              <a:t/>
            </a:r>
            <a:endParaRPr>
              <a:solidFill>
                <a:schemeClr val="dk1"/>
              </a:solidFill>
            </a:endParaRPr>
          </a:p>
          <a:p>
            <a:pPr indent="0" lvl="0" marL="0" rtl="0" algn="just">
              <a:lnSpc>
                <a:spcPct val="150000"/>
              </a:lnSpc>
              <a:spcBef>
                <a:spcPts val="1200"/>
              </a:spcBef>
              <a:spcAft>
                <a:spcPts val="0"/>
              </a:spcAft>
              <a:buClr>
                <a:schemeClr val="dk1"/>
              </a:buClr>
              <a:buSzPct val="61111"/>
              <a:buFont typeface="Arial"/>
              <a:buNone/>
            </a:pPr>
            <a:r>
              <a:rPr lang="en">
                <a:solidFill>
                  <a:schemeClr val="dk1"/>
                </a:solidFill>
              </a:rPr>
              <a:t>T</a:t>
            </a:r>
            <a:r>
              <a:rPr lang="en">
                <a:solidFill>
                  <a:schemeClr val="dk1"/>
                </a:solidFill>
              </a:rPr>
              <a:t>wo types of stream ciphers</a:t>
            </a:r>
            <a:endParaRPr>
              <a:solidFill>
                <a:schemeClr val="dk1"/>
              </a:solidFill>
            </a:endParaRPr>
          </a:p>
          <a:p>
            <a:pPr indent="-308610" lvl="0" marL="457200" rtl="0" algn="just">
              <a:lnSpc>
                <a:spcPct val="150000"/>
              </a:lnSpc>
              <a:spcBef>
                <a:spcPts val="1200"/>
              </a:spcBef>
              <a:spcAft>
                <a:spcPts val="0"/>
              </a:spcAft>
              <a:buClr>
                <a:schemeClr val="dk1"/>
              </a:buClr>
              <a:buSzPct val="100000"/>
              <a:buChar char="●"/>
            </a:pPr>
            <a:r>
              <a:rPr b="1" lang="en">
                <a:solidFill>
                  <a:schemeClr val="dk1"/>
                </a:solidFill>
              </a:rPr>
              <a:t>Synchronous stream ciphers</a:t>
            </a:r>
            <a:r>
              <a:rPr lang="en">
                <a:solidFill>
                  <a:schemeClr val="dk1"/>
                </a:solidFill>
              </a:rPr>
              <a:t>- keystream is dependent only on the key, strict synchronization</a:t>
            </a:r>
            <a:endParaRPr>
              <a:solidFill>
                <a:schemeClr val="dk1"/>
              </a:solidFill>
            </a:endParaRPr>
          </a:p>
          <a:p>
            <a:pPr indent="-308610" lvl="0" marL="457200" rtl="0" algn="just">
              <a:lnSpc>
                <a:spcPct val="150000"/>
              </a:lnSpc>
              <a:spcBef>
                <a:spcPts val="0"/>
              </a:spcBef>
              <a:spcAft>
                <a:spcPts val="0"/>
              </a:spcAft>
              <a:buClr>
                <a:schemeClr val="dk1"/>
              </a:buClr>
              <a:buSzPct val="100000"/>
              <a:buChar char="●"/>
            </a:pPr>
            <a:r>
              <a:rPr b="1" lang="en">
                <a:solidFill>
                  <a:schemeClr val="dk1"/>
                </a:solidFill>
              </a:rPr>
              <a:t>Asynchronous stream ciphers</a:t>
            </a:r>
            <a:r>
              <a:rPr lang="en">
                <a:solidFill>
                  <a:schemeClr val="dk1"/>
                </a:solidFill>
              </a:rPr>
              <a:t>- keystream is dependent on the encrypted data, Lack of strict synchronization - there may be delays or disruptions in the communication.</a:t>
            </a:r>
            <a:endParaRPr/>
          </a:p>
          <a:p>
            <a:pPr indent="0" lvl="0" marL="0" rtl="0" algn="l">
              <a:spcBef>
                <a:spcPts val="1200"/>
              </a:spcBef>
              <a:spcAft>
                <a:spcPts val="1200"/>
              </a:spcAft>
              <a:buNone/>
            </a:pPr>
            <a:r>
              <a:t/>
            </a:r>
            <a:endParaRPr/>
          </a:p>
        </p:txBody>
      </p:sp>
      <p:pic>
        <p:nvPicPr>
          <p:cNvPr id="197" name="Google Shape;197;p37"/>
          <p:cNvPicPr preferRelativeResize="0"/>
          <p:nvPr/>
        </p:nvPicPr>
        <p:blipFill>
          <a:blip r:embed="rId3">
            <a:alphaModFix/>
          </a:blip>
          <a:stretch>
            <a:fillRect/>
          </a:stretch>
        </p:blipFill>
        <p:spPr>
          <a:xfrm>
            <a:off x="5706400" y="1563650"/>
            <a:ext cx="3437600" cy="2301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a:t>
            </a:r>
            <a:endParaRPr/>
          </a:p>
        </p:txBody>
      </p:sp>
      <p:sp>
        <p:nvSpPr>
          <p:cNvPr id="203" name="Google Shape;203;p38"/>
          <p:cNvSpPr txBox="1"/>
          <p:nvPr>
            <p:ph idx="1" type="body"/>
          </p:nvPr>
        </p:nvSpPr>
        <p:spPr>
          <a:xfrm>
            <a:off x="311700" y="1152475"/>
            <a:ext cx="4847100" cy="3886800"/>
          </a:xfrm>
          <a:prstGeom prst="rect">
            <a:avLst/>
          </a:prstGeom>
        </p:spPr>
        <p:txBody>
          <a:bodyPr anchorCtr="0" anchor="t" bIns="91425" lIns="91425" spcFirstLastPara="1" rIns="91425" wrap="square" tIns="91425">
            <a:normAutofit/>
          </a:bodyPr>
          <a:lstStyle/>
          <a:p>
            <a:pPr indent="-330200" lvl="0" marL="457200" marR="0" rtl="0" algn="just">
              <a:lnSpc>
                <a:spcPct val="150000"/>
              </a:lnSpc>
              <a:spcBef>
                <a:spcPts val="0"/>
              </a:spcBef>
              <a:spcAft>
                <a:spcPts val="0"/>
              </a:spcAft>
              <a:buClr>
                <a:schemeClr val="dk1"/>
              </a:buClr>
              <a:buSzPts val="1600"/>
              <a:buChar char="●"/>
            </a:pPr>
            <a:r>
              <a:rPr lang="en" sz="1600">
                <a:solidFill>
                  <a:schemeClr val="dk1"/>
                </a:solidFill>
              </a:rPr>
              <a:t>break up the text to be encrypted (plaintext) into blocks of a fixed length and apply the encryption block-by-block</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lang="en" sz="1600">
                <a:solidFill>
                  <a:schemeClr val="dk1"/>
                </a:solidFill>
              </a:rPr>
              <a:t>generally built using a design strategy known as a </a:t>
            </a:r>
            <a:r>
              <a:rPr b="1" lang="en" sz="1600">
                <a:solidFill>
                  <a:schemeClr val="dk1"/>
                </a:solidFill>
              </a:rPr>
              <a:t>Feistel cipher</a:t>
            </a:r>
            <a:endParaRPr b="1" sz="1600">
              <a:solidFill>
                <a:schemeClr val="dk1"/>
              </a:solidFill>
            </a:endParaRPr>
          </a:p>
          <a:p>
            <a:pPr indent="-342900" lvl="0" marL="457200" marR="0" rtl="0" algn="just">
              <a:lnSpc>
                <a:spcPct val="150000"/>
              </a:lnSpc>
              <a:spcBef>
                <a:spcPts val="0"/>
              </a:spcBef>
              <a:spcAft>
                <a:spcPts val="0"/>
              </a:spcAft>
              <a:buClr>
                <a:schemeClr val="dk1"/>
              </a:buClr>
              <a:buSzPts val="1800"/>
              <a:buChar char="●"/>
            </a:pPr>
            <a:r>
              <a:rPr lang="en" sz="1600">
                <a:solidFill>
                  <a:schemeClr val="dk1"/>
                </a:solidFill>
              </a:rPr>
              <a:t>Recent block ciphers, have been built using a combination of substitution and permutation called a Substitution-Permutation Network (SPN</a:t>
            </a:r>
            <a:r>
              <a:rPr lang="en">
                <a:solidFill>
                  <a:schemeClr val="dk1"/>
                </a:solidFill>
              </a:rPr>
              <a:t>)</a:t>
            </a:r>
            <a:endParaRPr>
              <a:solidFill>
                <a:schemeClr val="dk1"/>
              </a:solidFill>
            </a:endParaRPr>
          </a:p>
        </p:txBody>
      </p:sp>
      <p:pic>
        <p:nvPicPr>
          <p:cNvPr id="204" name="Google Shape;204;p38"/>
          <p:cNvPicPr preferRelativeResize="0"/>
          <p:nvPr/>
        </p:nvPicPr>
        <p:blipFill>
          <a:blip r:embed="rId3">
            <a:alphaModFix/>
          </a:blip>
          <a:stretch>
            <a:fillRect/>
          </a:stretch>
        </p:blipFill>
        <p:spPr>
          <a:xfrm>
            <a:off x="5420900" y="1170125"/>
            <a:ext cx="3570700" cy="295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20925" y="196800"/>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1000"/>
              </a:spcAft>
              <a:buNone/>
            </a:pPr>
            <a:r>
              <a:rPr b="1" lang="en" sz="2688"/>
              <a:t>Feistel cipher</a:t>
            </a:r>
            <a:endParaRPr b="1" sz="3688"/>
          </a:p>
        </p:txBody>
      </p:sp>
      <p:sp>
        <p:nvSpPr>
          <p:cNvPr id="210" name="Google Shape;210;p39"/>
          <p:cNvSpPr txBox="1"/>
          <p:nvPr>
            <p:ph idx="1" type="body"/>
          </p:nvPr>
        </p:nvSpPr>
        <p:spPr>
          <a:xfrm>
            <a:off x="136600" y="769500"/>
            <a:ext cx="5590200" cy="3262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 Feistel cipher is a specific design structure used to construct symmetric block ciphers.</a:t>
            </a:r>
            <a:endParaRPr sz="2100"/>
          </a:p>
          <a:p>
            <a:pPr indent="-317500" lvl="0" marL="457200" rtl="0" algn="just">
              <a:lnSpc>
                <a:spcPct val="150000"/>
              </a:lnSpc>
              <a:spcBef>
                <a:spcPts val="1000"/>
              </a:spcBef>
              <a:spcAft>
                <a:spcPts val="0"/>
              </a:spcAft>
              <a:buClr>
                <a:schemeClr val="dk1"/>
              </a:buClr>
              <a:buSzPts val="1400"/>
              <a:buFont typeface="Roboto"/>
              <a:buChar char="●"/>
            </a:pPr>
            <a:r>
              <a:rPr lang="en" sz="1400">
                <a:solidFill>
                  <a:schemeClr val="dk1"/>
                </a:solidFill>
                <a:latin typeface="Roboto"/>
                <a:ea typeface="Roboto"/>
                <a:cs typeface="Roboto"/>
                <a:sym typeface="Roboto"/>
              </a:rPr>
              <a:t>A key advantage of using a Feistel cipher is that encryption and decryption operations are almost identical and only require a reversal of the encryption process to achieve decryption. </a:t>
            </a:r>
            <a:endParaRPr sz="1400">
              <a:solidFill>
                <a:schemeClr val="dk1"/>
              </a:solidFill>
              <a:latin typeface="Roboto"/>
              <a:ea typeface="Roboto"/>
              <a:cs typeface="Roboto"/>
              <a:sym typeface="Roboto"/>
            </a:endParaRPr>
          </a:p>
          <a:p>
            <a:pPr indent="-317500" lvl="0" marL="457200" rtl="0" algn="just">
              <a:lnSpc>
                <a:spcPct val="150000"/>
              </a:lnSpc>
              <a:spcBef>
                <a:spcPts val="1500"/>
              </a:spcBef>
              <a:spcAft>
                <a:spcPts val="0"/>
              </a:spcAft>
              <a:buClr>
                <a:schemeClr val="dk1"/>
              </a:buClr>
              <a:buSzPts val="1400"/>
              <a:buFont typeface="Roboto"/>
              <a:buChar char="●"/>
            </a:pPr>
            <a:r>
              <a:rPr lang="en" sz="1400">
                <a:solidFill>
                  <a:schemeClr val="dk1"/>
                </a:solidFill>
                <a:latin typeface="Roboto"/>
                <a:ea typeface="Roboto"/>
                <a:cs typeface="Roboto"/>
                <a:sym typeface="Roboto"/>
              </a:rPr>
              <a:t>DES is a prime example of Feistel-based ciphers:</a:t>
            </a:r>
            <a:endParaRPr sz="1400">
              <a:solidFill>
                <a:schemeClr val="dk1"/>
              </a:solidFill>
              <a:latin typeface="Roboto"/>
              <a:ea typeface="Roboto"/>
              <a:cs typeface="Roboto"/>
              <a:sym typeface="Roboto"/>
            </a:endParaRPr>
          </a:p>
          <a:p>
            <a:pPr indent="0" lvl="0" marL="0" rtl="0" algn="just">
              <a:lnSpc>
                <a:spcPct val="155000"/>
              </a:lnSpc>
              <a:spcBef>
                <a:spcPts val="1500"/>
              </a:spcBef>
              <a:spcAft>
                <a:spcPts val="1500"/>
              </a:spcAft>
              <a:buNone/>
            </a:pPr>
            <a:r>
              <a:t/>
            </a:r>
            <a:endParaRPr sz="1400">
              <a:solidFill>
                <a:schemeClr val="dk1"/>
              </a:solidFill>
              <a:latin typeface="Roboto"/>
              <a:ea typeface="Roboto"/>
              <a:cs typeface="Roboto"/>
              <a:sym typeface="Roboto"/>
            </a:endParaRPr>
          </a:p>
        </p:txBody>
      </p:sp>
      <p:pic>
        <p:nvPicPr>
          <p:cNvPr id="211" name="Google Shape;211;p39"/>
          <p:cNvPicPr preferRelativeResize="0"/>
          <p:nvPr/>
        </p:nvPicPr>
        <p:blipFill>
          <a:blip r:embed="rId3">
            <a:alphaModFix/>
          </a:blip>
          <a:stretch>
            <a:fillRect/>
          </a:stretch>
        </p:blipFill>
        <p:spPr>
          <a:xfrm>
            <a:off x="5578000" y="387401"/>
            <a:ext cx="3121125" cy="456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1000"/>
              </a:spcAft>
              <a:buClr>
                <a:schemeClr val="dk1"/>
              </a:buClr>
              <a:buSzPct val="40909"/>
              <a:buFont typeface="Arial"/>
              <a:buNone/>
            </a:pPr>
            <a:r>
              <a:rPr b="1" lang="en" sz="2688"/>
              <a:t>Feistel cipher</a:t>
            </a:r>
            <a:endParaRPr/>
          </a:p>
        </p:txBody>
      </p:sp>
      <p:sp>
        <p:nvSpPr>
          <p:cNvPr id="217" name="Google Shape;217;p40"/>
          <p:cNvSpPr txBox="1"/>
          <p:nvPr>
            <p:ph idx="1" type="body"/>
          </p:nvPr>
        </p:nvSpPr>
        <p:spPr>
          <a:xfrm>
            <a:off x="311700" y="1152475"/>
            <a:ext cx="5345700" cy="3802200"/>
          </a:xfrm>
          <a:prstGeom prst="rect">
            <a:avLst/>
          </a:prstGeom>
        </p:spPr>
        <p:txBody>
          <a:bodyPr anchorCtr="0" anchor="t" bIns="91425" lIns="91425" spcFirstLastPara="1" rIns="91425" wrap="square" tIns="91425">
            <a:normAutofit fontScale="77500" lnSpcReduction="20000"/>
          </a:bodyPr>
          <a:lstStyle/>
          <a:p>
            <a:pPr indent="0" lvl="0" marL="0" rtl="0" algn="l">
              <a:lnSpc>
                <a:spcPct val="175000"/>
              </a:lnSpc>
              <a:spcBef>
                <a:spcPts val="1500"/>
              </a:spcBef>
              <a:spcAft>
                <a:spcPts val="0"/>
              </a:spcAft>
              <a:buNone/>
            </a:pPr>
            <a:r>
              <a:t/>
            </a:r>
            <a:endParaRPr sz="1100">
              <a:solidFill>
                <a:schemeClr val="dk1"/>
              </a:solidFill>
              <a:latin typeface="Roboto"/>
              <a:ea typeface="Roboto"/>
              <a:cs typeface="Roboto"/>
              <a:sym typeface="Roboto"/>
            </a:endParaRPr>
          </a:p>
          <a:p>
            <a:pPr indent="-303847" lvl="0" marL="457200" rtl="0" algn="just">
              <a:lnSpc>
                <a:spcPct val="150000"/>
              </a:lnSpc>
              <a:spcBef>
                <a:spcPts val="1500"/>
              </a:spcBef>
              <a:spcAft>
                <a:spcPts val="0"/>
              </a:spcAft>
              <a:buClr>
                <a:schemeClr val="dk1"/>
              </a:buClr>
              <a:buSzPct val="100000"/>
              <a:buFont typeface="Roboto"/>
              <a:buChar char="●"/>
            </a:pPr>
            <a:r>
              <a:rPr b="1" lang="en" sz="1529">
                <a:solidFill>
                  <a:schemeClr val="dk1"/>
                </a:solidFill>
                <a:latin typeface="Roboto"/>
                <a:ea typeface="Roboto"/>
                <a:cs typeface="Roboto"/>
                <a:sym typeface="Roboto"/>
              </a:rPr>
              <a:t>Key Expansion: </a:t>
            </a:r>
            <a:r>
              <a:rPr lang="en" sz="1529">
                <a:solidFill>
                  <a:schemeClr val="dk1"/>
                </a:solidFill>
                <a:latin typeface="Roboto"/>
                <a:ea typeface="Roboto"/>
                <a:cs typeface="Roboto"/>
                <a:sym typeface="Roboto"/>
              </a:rPr>
              <a:t>The secret encryption key is expanded into a set of round keys, one for each round of encryption. </a:t>
            </a:r>
            <a:endParaRPr sz="1529">
              <a:solidFill>
                <a:schemeClr val="dk1"/>
              </a:solidFill>
              <a:latin typeface="Roboto"/>
              <a:ea typeface="Roboto"/>
              <a:cs typeface="Roboto"/>
              <a:sym typeface="Roboto"/>
            </a:endParaRPr>
          </a:p>
          <a:p>
            <a:pPr indent="-303847" lvl="0" marL="457200" rtl="0" algn="just">
              <a:lnSpc>
                <a:spcPct val="150000"/>
              </a:lnSpc>
              <a:spcBef>
                <a:spcPts val="1000"/>
              </a:spcBef>
              <a:spcAft>
                <a:spcPts val="0"/>
              </a:spcAft>
              <a:buClr>
                <a:schemeClr val="dk1"/>
              </a:buClr>
              <a:buSzPct val="100000"/>
              <a:buFont typeface="Roboto"/>
              <a:buChar char="●"/>
            </a:pPr>
            <a:r>
              <a:rPr b="1" lang="en" sz="1529">
                <a:solidFill>
                  <a:schemeClr val="dk1"/>
                </a:solidFill>
                <a:latin typeface="Roboto"/>
                <a:ea typeface="Roboto"/>
                <a:cs typeface="Roboto"/>
                <a:sym typeface="Roboto"/>
              </a:rPr>
              <a:t>Split and Concatenate:</a:t>
            </a:r>
            <a:r>
              <a:rPr lang="en" sz="1529">
                <a:solidFill>
                  <a:schemeClr val="dk1"/>
                </a:solidFill>
                <a:latin typeface="Roboto"/>
                <a:ea typeface="Roboto"/>
                <a:cs typeface="Roboto"/>
                <a:sym typeface="Roboto"/>
              </a:rPr>
              <a:t> The plaintext block is split into two equal-sized parts, typically referred to as the left and right halves.</a:t>
            </a:r>
            <a:endParaRPr sz="1529">
              <a:solidFill>
                <a:schemeClr val="dk1"/>
              </a:solidFill>
              <a:latin typeface="Roboto"/>
              <a:ea typeface="Roboto"/>
              <a:cs typeface="Roboto"/>
              <a:sym typeface="Roboto"/>
            </a:endParaRPr>
          </a:p>
          <a:p>
            <a:pPr indent="-303847" lvl="0" marL="457200" rtl="0" algn="just">
              <a:lnSpc>
                <a:spcPct val="150000"/>
              </a:lnSpc>
              <a:spcBef>
                <a:spcPts val="1000"/>
              </a:spcBef>
              <a:spcAft>
                <a:spcPts val="0"/>
              </a:spcAft>
              <a:buClr>
                <a:schemeClr val="dk1"/>
              </a:buClr>
              <a:buSzPct val="100000"/>
              <a:buFont typeface="Roboto"/>
              <a:buChar char="●"/>
            </a:pPr>
            <a:r>
              <a:rPr b="1" lang="en" sz="1529">
                <a:solidFill>
                  <a:schemeClr val="dk1"/>
                </a:solidFill>
                <a:latin typeface="Roboto"/>
                <a:ea typeface="Roboto"/>
                <a:cs typeface="Roboto"/>
                <a:sym typeface="Roboto"/>
              </a:rPr>
              <a:t>Round Function:</a:t>
            </a:r>
            <a:r>
              <a:rPr lang="en" sz="1529">
                <a:solidFill>
                  <a:schemeClr val="dk1"/>
                </a:solidFill>
                <a:latin typeface="Roboto"/>
                <a:ea typeface="Roboto"/>
                <a:cs typeface="Roboto"/>
                <a:sym typeface="Roboto"/>
              </a:rPr>
              <a:t> The round function takes the current round's key as input and produces an output that is then XORed with the left half of the plaintext.</a:t>
            </a:r>
            <a:endParaRPr sz="1529">
              <a:solidFill>
                <a:schemeClr val="dk1"/>
              </a:solidFill>
              <a:latin typeface="Roboto"/>
              <a:ea typeface="Roboto"/>
              <a:cs typeface="Roboto"/>
              <a:sym typeface="Roboto"/>
            </a:endParaRPr>
          </a:p>
          <a:p>
            <a:pPr indent="-303847" lvl="0" marL="457200" rtl="0" algn="just">
              <a:lnSpc>
                <a:spcPct val="150000"/>
              </a:lnSpc>
              <a:spcBef>
                <a:spcPts val="1000"/>
              </a:spcBef>
              <a:spcAft>
                <a:spcPts val="0"/>
              </a:spcAft>
              <a:buClr>
                <a:schemeClr val="dk1"/>
              </a:buClr>
              <a:buSzPct val="100000"/>
              <a:buFont typeface="Roboto"/>
              <a:buChar char="●"/>
            </a:pPr>
            <a:r>
              <a:rPr b="1" lang="en" sz="1529">
                <a:solidFill>
                  <a:schemeClr val="dk1"/>
                </a:solidFill>
                <a:latin typeface="Roboto"/>
                <a:ea typeface="Roboto"/>
                <a:cs typeface="Roboto"/>
                <a:sym typeface="Roboto"/>
              </a:rPr>
              <a:t>Swap:</a:t>
            </a:r>
            <a:r>
              <a:rPr lang="en" sz="1529">
                <a:solidFill>
                  <a:schemeClr val="dk1"/>
                </a:solidFill>
                <a:latin typeface="Roboto"/>
                <a:ea typeface="Roboto"/>
                <a:cs typeface="Roboto"/>
                <a:sym typeface="Roboto"/>
              </a:rPr>
              <a:t> After the XOR operation, the left and right halves are swapped. </a:t>
            </a:r>
            <a:endParaRPr sz="1529">
              <a:solidFill>
                <a:schemeClr val="dk1"/>
              </a:solidFill>
              <a:latin typeface="Roboto"/>
              <a:ea typeface="Roboto"/>
              <a:cs typeface="Roboto"/>
              <a:sym typeface="Roboto"/>
            </a:endParaRPr>
          </a:p>
          <a:p>
            <a:pPr indent="-303847" lvl="0" marL="457200" rtl="0" algn="just">
              <a:lnSpc>
                <a:spcPct val="150000"/>
              </a:lnSpc>
              <a:spcBef>
                <a:spcPts val="1500"/>
              </a:spcBef>
              <a:spcAft>
                <a:spcPts val="1000"/>
              </a:spcAft>
              <a:buClr>
                <a:schemeClr val="dk1"/>
              </a:buClr>
              <a:buSzPct val="100000"/>
              <a:buFont typeface="Roboto"/>
              <a:buChar char="●"/>
            </a:pPr>
            <a:r>
              <a:rPr b="1" lang="en" sz="1529">
                <a:solidFill>
                  <a:schemeClr val="dk1"/>
                </a:solidFill>
                <a:latin typeface="Roboto"/>
                <a:ea typeface="Roboto"/>
                <a:cs typeface="Roboto"/>
                <a:sym typeface="Roboto"/>
              </a:rPr>
              <a:t>Repeat: </a:t>
            </a:r>
            <a:r>
              <a:rPr lang="en" sz="1529">
                <a:solidFill>
                  <a:schemeClr val="dk1"/>
                </a:solidFill>
                <a:latin typeface="Roboto"/>
                <a:ea typeface="Roboto"/>
                <a:cs typeface="Roboto"/>
                <a:sym typeface="Roboto"/>
              </a:rPr>
              <a:t>The process of applying the round function and swapping the halves is repeated for a fixed number of rounds (typically 16 or 32) to create the final ciphertext.</a:t>
            </a:r>
            <a:endParaRPr sz="1229">
              <a:solidFill>
                <a:schemeClr val="dk1"/>
              </a:solidFill>
              <a:latin typeface="Roboto"/>
              <a:ea typeface="Roboto"/>
              <a:cs typeface="Roboto"/>
              <a:sym typeface="Roboto"/>
            </a:endParaRPr>
          </a:p>
        </p:txBody>
      </p:sp>
      <p:pic>
        <p:nvPicPr>
          <p:cNvPr id="218" name="Google Shape;218;p40"/>
          <p:cNvPicPr preferRelativeResize="0"/>
          <p:nvPr/>
        </p:nvPicPr>
        <p:blipFill>
          <a:blip r:embed="rId3">
            <a:alphaModFix/>
          </a:blip>
          <a:stretch>
            <a:fillRect/>
          </a:stretch>
        </p:blipFill>
        <p:spPr>
          <a:xfrm>
            <a:off x="5578000" y="387401"/>
            <a:ext cx="3121125" cy="4567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encryption mode</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the plaintext is divided into blocks of fixed length depending on the type of cipher used</a:t>
            </a:r>
            <a:endParaRPr/>
          </a:p>
          <a:p>
            <a:pPr indent="-342900" lvl="0" marL="457200" rtl="0" algn="just">
              <a:lnSpc>
                <a:spcPct val="150000"/>
              </a:lnSpc>
              <a:spcBef>
                <a:spcPts val="1000"/>
              </a:spcBef>
              <a:spcAft>
                <a:spcPts val="0"/>
              </a:spcAft>
              <a:buSzPts val="1800"/>
              <a:buChar char="●"/>
            </a:pPr>
            <a:r>
              <a:rPr lang="en"/>
              <a:t>the encryption function is applied to each block</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67" name="Google Shape;67;p15"/>
          <p:cNvSpPr txBox="1"/>
          <p:nvPr>
            <p:ph idx="1" type="body"/>
          </p:nvPr>
        </p:nvSpPr>
        <p:spPr>
          <a:xfrm>
            <a:off x="311700" y="1152475"/>
            <a:ext cx="8520600" cy="38955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Clr>
                <a:schemeClr val="dk1"/>
              </a:buClr>
              <a:buSzPct val="61111"/>
              <a:buFont typeface="Arial"/>
              <a:buNone/>
            </a:pPr>
            <a:r>
              <a:rPr b="1" lang="en">
                <a:solidFill>
                  <a:schemeClr val="dk1"/>
                </a:solidFill>
              </a:rPr>
              <a:t>Set</a:t>
            </a:r>
            <a:endParaRPr b="1">
              <a:solidFill>
                <a:schemeClr val="dk1"/>
              </a:solidFill>
            </a:endParaRPr>
          </a:p>
          <a:p>
            <a:pPr indent="0" lvl="0" marL="0" rtl="0" algn="just">
              <a:lnSpc>
                <a:spcPct val="150000"/>
              </a:lnSpc>
              <a:spcBef>
                <a:spcPts val="1200"/>
              </a:spcBef>
              <a:spcAft>
                <a:spcPts val="0"/>
              </a:spcAft>
              <a:buClr>
                <a:schemeClr val="dk1"/>
              </a:buClr>
              <a:buSzPct val="61111"/>
              <a:buFont typeface="Arial"/>
              <a:buNone/>
            </a:pPr>
            <a:r>
              <a:rPr lang="en">
                <a:solidFill>
                  <a:schemeClr val="dk1"/>
                </a:solidFill>
              </a:rPr>
              <a:t>A set is a collection of distinct objects, for example, X = {1, 2, 3, 4, 5}.</a:t>
            </a:r>
            <a:endParaRPr>
              <a:solidFill>
                <a:schemeClr val="dk1"/>
              </a:solidFill>
            </a:endParaRPr>
          </a:p>
          <a:p>
            <a:pPr indent="0" lvl="0" marL="0" rtl="0" algn="just">
              <a:lnSpc>
                <a:spcPct val="150000"/>
              </a:lnSpc>
              <a:spcBef>
                <a:spcPts val="1200"/>
              </a:spcBef>
              <a:spcAft>
                <a:spcPts val="0"/>
              </a:spcAft>
              <a:buNone/>
            </a:pPr>
            <a:r>
              <a:rPr b="1" lang="en">
                <a:solidFill>
                  <a:schemeClr val="dk1"/>
                </a:solidFill>
              </a:rPr>
              <a:t>Group</a:t>
            </a:r>
            <a:endParaRPr b="1">
              <a:solidFill>
                <a:schemeClr val="dk1"/>
              </a:solidFill>
            </a:endParaRPr>
          </a:p>
          <a:p>
            <a:pPr indent="-334327" lvl="0" marL="457200" rtl="0" algn="just">
              <a:lnSpc>
                <a:spcPct val="150000"/>
              </a:lnSpc>
              <a:spcBef>
                <a:spcPts val="1200"/>
              </a:spcBef>
              <a:spcAft>
                <a:spcPts val="0"/>
              </a:spcAft>
              <a:buClr>
                <a:schemeClr val="dk1"/>
              </a:buClr>
              <a:buSzPct val="100000"/>
              <a:buChar char="●"/>
            </a:pPr>
            <a:r>
              <a:rPr lang="en">
                <a:solidFill>
                  <a:schemeClr val="dk1"/>
                </a:solidFill>
              </a:rPr>
              <a:t>A group is a commutative set with one operation that combines two elements of the set. </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b="1" lang="en">
                <a:solidFill>
                  <a:schemeClr val="dk1"/>
                </a:solidFill>
              </a:rPr>
              <a:t>Closure</a:t>
            </a:r>
            <a:r>
              <a:rPr lang="en">
                <a:solidFill>
                  <a:schemeClr val="dk1"/>
                </a:solidFill>
              </a:rPr>
              <a:t> (closed) means that if, for example, elements A and B are in the set, then the resultant element after performing an operation on the elements is also in the set.</a:t>
            </a:r>
            <a:r>
              <a:rPr b="1" lang="en">
                <a:solidFill>
                  <a:schemeClr val="dk1"/>
                </a:solidFill>
              </a:rPr>
              <a:t> </a:t>
            </a:r>
            <a:endParaRPr b="1">
              <a:solidFill>
                <a:schemeClr val="dk1"/>
              </a:solidFill>
            </a:endParaRPr>
          </a:p>
          <a:p>
            <a:pPr indent="-334327" lvl="0" marL="457200" rtl="0" algn="just">
              <a:lnSpc>
                <a:spcPct val="150000"/>
              </a:lnSpc>
              <a:spcBef>
                <a:spcPts val="0"/>
              </a:spcBef>
              <a:spcAft>
                <a:spcPts val="0"/>
              </a:spcAft>
              <a:buClr>
                <a:schemeClr val="dk1"/>
              </a:buClr>
              <a:buSzPct val="100000"/>
              <a:buChar char="●"/>
            </a:pPr>
            <a:r>
              <a:rPr b="1" lang="en">
                <a:solidFill>
                  <a:schemeClr val="dk1"/>
                </a:solidFill>
              </a:rPr>
              <a:t>Associative </a:t>
            </a:r>
            <a:r>
              <a:rPr lang="en">
                <a:solidFill>
                  <a:schemeClr val="dk1"/>
                </a:solidFill>
              </a:rPr>
              <a:t>means that the grouping of elements does not affect the result of the operation.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688"/>
              <a:t>Various modes of operation for block ciphers</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modes are used to specify the way in which an encryption function is applied to the plaintext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Electronic Code Book (ECB)</a:t>
            </a:r>
            <a:endParaRPr/>
          </a:p>
          <a:p>
            <a:pPr indent="-342900" lvl="0" marL="457200" rtl="0" algn="l">
              <a:spcBef>
                <a:spcPts val="0"/>
              </a:spcBef>
              <a:spcAft>
                <a:spcPts val="0"/>
              </a:spcAft>
              <a:buSzPts val="1800"/>
              <a:buChar char="●"/>
            </a:pPr>
            <a:r>
              <a:rPr lang="en"/>
              <a:t>Cipher Block Chaining (CBC)</a:t>
            </a:r>
            <a:endParaRPr/>
          </a:p>
          <a:p>
            <a:pPr indent="-342900" lvl="0" marL="457200" rtl="0" algn="l">
              <a:spcBef>
                <a:spcPts val="0"/>
              </a:spcBef>
              <a:spcAft>
                <a:spcPts val="0"/>
              </a:spcAft>
              <a:buSzPts val="1800"/>
              <a:buChar char="●"/>
            </a:pPr>
            <a:r>
              <a:rPr lang="en"/>
              <a:t>Output Feedback (OFB) mode  </a:t>
            </a:r>
            <a:endParaRPr/>
          </a:p>
          <a:p>
            <a:pPr indent="-342900" lvl="0" marL="457200" rtl="0" algn="l">
              <a:spcBef>
                <a:spcPts val="0"/>
              </a:spcBef>
              <a:spcAft>
                <a:spcPts val="0"/>
              </a:spcAft>
              <a:buSzPts val="1800"/>
              <a:buChar char="●"/>
            </a:pPr>
            <a:r>
              <a:rPr lang="en"/>
              <a:t>Counter (CTR) mode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Electronic Code Book</a:t>
            </a:r>
            <a:endParaRPr/>
          </a:p>
        </p:txBody>
      </p:sp>
      <p:sp>
        <p:nvSpPr>
          <p:cNvPr id="236" name="Google Shape;236;p43"/>
          <p:cNvSpPr txBox="1"/>
          <p:nvPr>
            <p:ph idx="1" type="body"/>
          </p:nvPr>
        </p:nvSpPr>
        <p:spPr>
          <a:xfrm>
            <a:off x="311700" y="1152475"/>
            <a:ext cx="74607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basic mode of operation in which the encrypted data is produced by applying the encryption algorithm one-by-one to each block of plaintext. </a:t>
            </a:r>
            <a:endParaRPr/>
          </a:p>
          <a:p>
            <a:pPr indent="-342900" lvl="0" marL="457200" rtl="0" algn="l">
              <a:lnSpc>
                <a:spcPct val="150000"/>
              </a:lnSpc>
              <a:spcBef>
                <a:spcPts val="1000"/>
              </a:spcBef>
              <a:spcAft>
                <a:spcPts val="0"/>
              </a:spcAft>
              <a:buSzPts val="1800"/>
              <a:buChar char="●"/>
            </a:pPr>
            <a:r>
              <a:rPr lang="en"/>
              <a:t>most straightforward mode</a:t>
            </a:r>
            <a:endParaRPr/>
          </a:p>
          <a:p>
            <a:pPr indent="-342900" lvl="0" marL="457200" rtl="0" algn="l">
              <a:lnSpc>
                <a:spcPct val="150000"/>
              </a:lnSpc>
              <a:spcBef>
                <a:spcPts val="1000"/>
              </a:spcBef>
              <a:spcAft>
                <a:spcPts val="0"/>
              </a:spcAft>
              <a:buSzPts val="1800"/>
              <a:buChar char="●"/>
            </a:pPr>
            <a:r>
              <a:rPr lang="en"/>
              <a:t> not be used in practice as it is insecure and can reveal information</a:t>
            </a:r>
            <a:endParaRPr/>
          </a:p>
          <a:p>
            <a:pPr indent="0" lvl="0" marL="0" rtl="0" algn="l">
              <a:spcBef>
                <a:spcPts val="10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Electronic Code Book</a:t>
            </a:r>
            <a:endParaRPr/>
          </a:p>
        </p:txBody>
      </p:sp>
      <p:sp>
        <p:nvSpPr>
          <p:cNvPr id="242" name="Google Shape;24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44"/>
          <p:cNvPicPr preferRelativeResize="0"/>
          <p:nvPr/>
        </p:nvPicPr>
        <p:blipFill>
          <a:blip r:embed="rId3">
            <a:alphaModFix/>
          </a:blip>
          <a:stretch>
            <a:fillRect/>
          </a:stretch>
        </p:blipFill>
        <p:spPr>
          <a:xfrm>
            <a:off x="0" y="1059610"/>
            <a:ext cx="9144001" cy="30242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Cipher Block Chaining</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45"/>
          <p:cNvPicPr preferRelativeResize="0"/>
          <p:nvPr/>
        </p:nvPicPr>
        <p:blipFill>
          <a:blip r:embed="rId3">
            <a:alphaModFix/>
          </a:blip>
          <a:stretch>
            <a:fillRect/>
          </a:stretch>
        </p:blipFill>
        <p:spPr>
          <a:xfrm>
            <a:off x="1707923" y="1152475"/>
            <a:ext cx="5424550" cy="32737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Cipher Block Chaining</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In Cipher Block Chaining (CBC) mode, each block of plaintext is XOR'd with the previously-encrypted block.</a:t>
            </a:r>
            <a:endParaRPr/>
          </a:p>
          <a:p>
            <a:pPr indent="-342900" lvl="0" marL="457200" rtl="0" algn="l">
              <a:lnSpc>
                <a:spcPct val="150000"/>
              </a:lnSpc>
              <a:spcBef>
                <a:spcPts val="1000"/>
              </a:spcBef>
              <a:spcAft>
                <a:spcPts val="0"/>
              </a:spcAft>
              <a:buSzPts val="1800"/>
              <a:buChar char="●"/>
            </a:pPr>
            <a:r>
              <a:rPr lang="en"/>
              <a:t>CBC mode uses the Initialization Vector (IV) to encrypt the first block. </a:t>
            </a:r>
            <a:endParaRPr/>
          </a:p>
          <a:p>
            <a:pPr indent="-342900" lvl="0" marL="457200" rtl="0" algn="l">
              <a:lnSpc>
                <a:spcPct val="150000"/>
              </a:lnSpc>
              <a:spcBef>
                <a:spcPts val="1000"/>
              </a:spcBef>
              <a:spcAft>
                <a:spcPts val="0"/>
              </a:spcAft>
              <a:buSzPts val="1800"/>
              <a:buChar char="●"/>
            </a:pPr>
            <a:r>
              <a:rPr lang="en"/>
              <a:t>It is recommended that the IV be randomly chosen.</a:t>
            </a:r>
            <a:endParaRPr/>
          </a:p>
          <a:p>
            <a:pPr indent="0" lvl="0" marL="0" rtl="0" algn="l">
              <a:spcBef>
                <a:spcPts val="10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 mode</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7"/>
          <p:cNvPicPr preferRelativeResize="0"/>
          <p:nvPr/>
        </p:nvPicPr>
        <p:blipFill>
          <a:blip r:embed="rId3">
            <a:alphaModFix/>
          </a:blip>
          <a:stretch>
            <a:fillRect/>
          </a:stretch>
        </p:blipFill>
        <p:spPr>
          <a:xfrm>
            <a:off x="943100" y="1327801"/>
            <a:ext cx="7337101" cy="3187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 mode</a:t>
            </a:r>
            <a:endParaRPr/>
          </a:p>
        </p:txBody>
      </p:sp>
      <p:sp>
        <p:nvSpPr>
          <p:cNvPr id="269" name="Google Shape;26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Counter (CTR) mode effectively uses a block cipher as a stream cipher. </a:t>
            </a:r>
            <a:endParaRPr/>
          </a:p>
          <a:p>
            <a:pPr indent="-342900" lvl="0" marL="457200" rtl="0" algn="l">
              <a:lnSpc>
                <a:spcPct val="150000"/>
              </a:lnSpc>
              <a:spcBef>
                <a:spcPts val="1000"/>
              </a:spcBef>
              <a:spcAft>
                <a:spcPts val="0"/>
              </a:spcAft>
              <a:buSzPts val="1800"/>
              <a:buChar char="●"/>
            </a:pPr>
            <a:r>
              <a:rPr lang="en"/>
              <a:t>In this case, a unique nonce is supplied that is concatenated with the counter value to produce a keystream</a:t>
            </a:r>
            <a:endParaRPr/>
          </a:p>
          <a:p>
            <a:pPr indent="0" lvl="0" marL="0" rtl="0" algn="l">
              <a:spcBef>
                <a:spcPts val="10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Keystream generation mode</a:t>
            </a:r>
            <a:endParaRPr/>
          </a:p>
          <a:p>
            <a:pPr indent="0" lvl="0" marL="0" rtl="0" algn="l">
              <a:spcBef>
                <a:spcPts val="0"/>
              </a:spcBef>
              <a:spcAft>
                <a:spcPts val="0"/>
              </a:spcAft>
              <a:buNone/>
            </a:pPr>
            <a:r>
              <a:t/>
            </a:r>
            <a:endParaRPr/>
          </a:p>
        </p:txBody>
      </p:sp>
      <p:sp>
        <p:nvSpPr>
          <p:cNvPr id="275" name="Google Shape;27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encryption function generates a keystream that is then XOR'd with the</a:t>
            </a:r>
            <a:endParaRPr/>
          </a:p>
          <a:p>
            <a:pPr indent="0" lvl="0" marL="0" rtl="0" algn="l">
              <a:spcBef>
                <a:spcPts val="1200"/>
              </a:spcBef>
              <a:spcAft>
                <a:spcPts val="0"/>
              </a:spcAft>
              <a:buClr>
                <a:schemeClr val="dk1"/>
              </a:buClr>
              <a:buSzPts val="1100"/>
              <a:buFont typeface="Arial"/>
              <a:buNone/>
            </a:pPr>
            <a:r>
              <a:rPr lang="en"/>
              <a:t>plaintext stream to achieve encryption.</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authentication mode</a:t>
            </a:r>
            <a:endParaRPr/>
          </a:p>
        </p:txBody>
      </p:sp>
      <p:sp>
        <p:nvSpPr>
          <p:cNvPr id="281" name="Google Shape;281;p50"/>
          <p:cNvSpPr txBox="1"/>
          <p:nvPr>
            <p:ph idx="1" type="body"/>
          </p:nvPr>
        </p:nvSpPr>
        <p:spPr>
          <a:xfrm>
            <a:off x="311700" y="1152475"/>
            <a:ext cx="3399600" cy="3416400"/>
          </a:xfrm>
          <a:prstGeom prst="rect">
            <a:avLst/>
          </a:prstGeom>
        </p:spPr>
        <p:txBody>
          <a:bodyPr anchorCtr="0" anchor="t" bIns="91425" lIns="91425" spcFirstLastPara="1" rIns="91425" wrap="square" tIns="91425">
            <a:normAutofit fontScale="92500"/>
          </a:bodyPr>
          <a:lstStyle/>
          <a:p>
            <a:pPr indent="-334327" lvl="0" marL="457200" rtl="0" algn="just">
              <a:lnSpc>
                <a:spcPct val="150000"/>
              </a:lnSpc>
              <a:spcBef>
                <a:spcPts val="0"/>
              </a:spcBef>
              <a:spcAft>
                <a:spcPts val="0"/>
              </a:spcAft>
              <a:buSzPct val="100000"/>
              <a:buChar char="●"/>
            </a:pPr>
            <a:r>
              <a:rPr lang="en"/>
              <a:t>MAC is a cryptographic checksum that provides an integrity service.</a:t>
            </a:r>
            <a:endParaRPr/>
          </a:p>
          <a:p>
            <a:pPr indent="-334327" lvl="0" marL="457200" rtl="0" algn="just">
              <a:lnSpc>
                <a:spcPct val="150000"/>
              </a:lnSpc>
              <a:spcBef>
                <a:spcPts val="1000"/>
              </a:spcBef>
              <a:spcAft>
                <a:spcPts val="1000"/>
              </a:spcAft>
              <a:buSzPct val="100000"/>
              <a:buChar char="●"/>
            </a:pPr>
            <a:r>
              <a:rPr lang="en"/>
              <a:t>common method to generate a MAC using block ciphers is CBC-MAC, where a part of the last block of the chain is used as a MAC</a:t>
            </a:r>
            <a:endParaRPr/>
          </a:p>
        </p:txBody>
      </p:sp>
      <p:pic>
        <p:nvPicPr>
          <p:cNvPr id="282" name="Google Shape;282;p50"/>
          <p:cNvPicPr preferRelativeResize="0"/>
          <p:nvPr/>
        </p:nvPicPr>
        <p:blipFill>
          <a:blip r:embed="rId3">
            <a:alphaModFix/>
          </a:blip>
          <a:stretch>
            <a:fillRect/>
          </a:stretch>
        </p:blipFill>
        <p:spPr>
          <a:xfrm>
            <a:off x="4051975" y="1912838"/>
            <a:ext cx="5092025" cy="1895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Cryptographic hash mode</a:t>
            </a:r>
            <a:endParaRPr/>
          </a:p>
        </p:txBody>
      </p:sp>
      <p:sp>
        <p:nvSpPr>
          <p:cNvPr id="288" name="Google Shape;28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Hash functions are primarily used to compress a message to a fixed-length digest. </a:t>
            </a:r>
            <a:endParaRPr/>
          </a:p>
          <a:p>
            <a:pPr indent="-342900" lvl="0" marL="457200" rtl="0" algn="just">
              <a:spcBef>
                <a:spcPts val="1000"/>
              </a:spcBef>
              <a:spcAft>
                <a:spcPts val="0"/>
              </a:spcAft>
              <a:buSzPts val="1800"/>
              <a:buChar char="●"/>
            </a:pPr>
            <a:r>
              <a:rPr lang="en"/>
              <a:t>In cryptographic hash mode, block ciphers are used as a compression function to produce a hash of plaintext.</a:t>
            </a:r>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463350"/>
            <a:ext cx="8520600" cy="41055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0"/>
              </a:spcBef>
              <a:spcAft>
                <a:spcPts val="0"/>
              </a:spcAft>
              <a:buNone/>
            </a:pPr>
            <a:r>
              <a:rPr lang="en">
                <a:solidFill>
                  <a:schemeClr val="dk1"/>
                </a:solidFill>
              </a:rPr>
              <a:t>If G is a non-empty set and “⋆” is the binary operation defined on G such that the following laws or axioms are satisfied then, (G, ⋆) is called a group.</a:t>
            </a:r>
            <a:endParaRPr>
              <a:solidFill>
                <a:schemeClr val="dk1"/>
              </a:solidFill>
            </a:endParaRPr>
          </a:p>
          <a:p>
            <a:pPr indent="0" lvl="0" marL="0" marR="0" rtl="0" algn="just">
              <a:lnSpc>
                <a:spcPct val="150000"/>
              </a:lnSpc>
              <a:spcBef>
                <a:spcPts val="1200"/>
              </a:spcBef>
              <a:spcAft>
                <a:spcPts val="0"/>
              </a:spcAft>
              <a:buNone/>
            </a:pPr>
            <a:r>
              <a:t/>
            </a:r>
            <a:endParaRPr>
              <a:solidFill>
                <a:schemeClr val="dk1"/>
              </a:solidFill>
            </a:endParaRPr>
          </a:p>
          <a:p>
            <a:pPr indent="0" lvl="0" marL="0" marR="0" rtl="0" algn="just">
              <a:lnSpc>
                <a:spcPct val="150000"/>
              </a:lnSpc>
              <a:spcBef>
                <a:spcPts val="1200"/>
              </a:spcBef>
              <a:spcAft>
                <a:spcPts val="0"/>
              </a:spcAft>
              <a:buNone/>
            </a:pPr>
            <a:r>
              <a:rPr b="1" lang="en">
                <a:solidFill>
                  <a:schemeClr val="dk1"/>
                </a:solidFill>
              </a:rPr>
              <a:t>(G1) – Closure law</a:t>
            </a:r>
            <a:endParaRPr b="1">
              <a:solidFill>
                <a:schemeClr val="dk1"/>
              </a:solidFill>
            </a:endParaRPr>
          </a:p>
          <a:p>
            <a:pPr indent="0" lvl="0" marL="0" marR="0" rtl="0" algn="just">
              <a:lnSpc>
                <a:spcPct val="150000"/>
              </a:lnSpc>
              <a:spcBef>
                <a:spcPts val="1200"/>
              </a:spcBef>
              <a:spcAft>
                <a:spcPts val="0"/>
              </a:spcAft>
              <a:buNone/>
            </a:pPr>
            <a:r>
              <a:rPr lang="en">
                <a:solidFill>
                  <a:schemeClr val="dk1"/>
                </a:solidFill>
              </a:rPr>
              <a:t>for a, b ∈ G, a ⋆ b ∈ G</a:t>
            </a:r>
            <a:endParaRPr>
              <a:solidFill>
                <a:schemeClr val="dk1"/>
              </a:solidFill>
            </a:endParaRPr>
          </a:p>
          <a:p>
            <a:pPr indent="0" lvl="0" marL="0" marR="0" rtl="0" algn="just">
              <a:lnSpc>
                <a:spcPct val="150000"/>
              </a:lnSpc>
              <a:spcBef>
                <a:spcPts val="1200"/>
              </a:spcBef>
              <a:spcAft>
                <a:spcPts val="0"/>
              </a:spcAft>
              <a:buNone/>
            </a:pPr>
            <a:r>
              <a:rPr b="1" lang="en">
                <a:solidFill>
                  <a:schemeClr val="dk1"/>
                </a:solidFill>
              </a:rPr>
              <a:t>(G2) – Associative law</a:t>
            </a:r>
            <a:endParaRPr b="1">
              <a:solidFill>
                <a:schemeClr val="dk1"/>
              </a:solidFill>
            </a:endParaRPr>
          </a:p>
          <a:p>
            <a:pPr indent="0" lvl="0" marL="0" marR="0" rtl="0" algn="just">
              <a:lnSpc>
                <a:spcPct val="150000"/>
              </a:lnSpc>
              <a:spcBef>
                <a:spcPts val="1200"/>
              </a:spcBef>
              <a:spcAft>
                <a:spcPts val="0"/>
              </a:spcAft>
              <a:buNone/>
            </a:pPr>
            <a:r>
              <a:rPr lang="en">
                <a:solidFill>
                  <a:schemeClr val="dk1"/>
                </a:solidFill>
              </a:rPr>
              <a:t>a ⋆ (b ⋆ c) = (a ⋆ b) ⋆ c for all a, b, c ∈ G</a:t>
            </a:r>
            <a:endParaRPr sz="1200">
              <a:solidFill>
                <a:schemeClr val="dk1"/>
              </a:solidFill>
            </a:endParaRPr>
          </a:p>
          <a:p>
            <a:pPr indent="0" lvl="0" marL="0" rtl="0" algn="l">
              <a:spcBef>
                <a:spcPts val="1200"/>
              </a:spcBef>
              <a:spcAft>
                <a:spcPts val="1200"/>
              </a:spcAft>
              <a:buNone/>
            </a:pPr>
            <a:r>
              <a:t/>
            </a:r>
            <a:endParaRPr sz="1200">
              <a:solidFill>
                <a:srgbClr val="444444"/>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Encryption Standard</a:t>
            </a:r>
            <a:endParaRPr/>
          </a:p>
        </p:txBody>
      </p:sp>
      <p:sp>
        <p:nvSpPr>
          <p:cNvPr id="294" name="Google Shape;294;p52"/>
          <p:cNvSpPr txBox="1"/>
          <p:nvPr>
            <p:ph idx="1" type="body"/>
          </p:nvPr>
        </p:nvSpPr>
        <p:spPr>
          <a:xfrm>
            <a:off x="311700" y="1152475"/>
            <a:ext cx="8520600" cy="3763200"/>
          </a:xfrm>
          <a:prstGeom prst="rect">
            <a:avLst/>
          </a:prstGeom>
        </p:spPr>
        <p:txBody>
          <a:bodyPr anchorCtr="0" anchor="t" bIns="91425" lIns="91425" spcFirstLastPara="1" rIns="91425" wrap="square" tIns="91425">
            <a:normAutofit lnSpcReduction="20000"/>
          </a:bodyPr>
          <a:lstStyle/>
          <a:p>
            <a:pPr indent="-342900" lvl="0" marL="457200" rtl="0" algn="just">
              <a:lnSpc>
                <a:spcPct val="150000"/>
              </a:lnSpc>
              <a:spcBef>
                <a:spcPts val="0"/>
              </a:spcBef>
              <a:spcAft>
                <a:spcPts val="0"/>
              </a:spcAft>
              <a:buSzPts val="1800"/>
              <a:buChar char="●"/>
            </a:pPr>
            <a:r>
              <a:rPr lang="en"/>
              <a:t>introduced by the U.S. National Institute of Standards and Technology (NIST) as a standard algorithm for encryption, and it was in widespread use during the 1980s and 1990s.</a:t>
            </a:r>
            <a:endParaRPr/>
          </a:p>
          <a:p>
            <a:pPr indent="-342900" lvl="0" marL="457200" rtl="0" algn="just">
              <a:lnSpc>
                <a:spcPct val="150000"/>
              </a:lnSpc>
              <a:spcBef>
                <a:spcPts val="1000"/>
              </a:spcBef>
              <a:spcAft>
                <a:spcPts val="0"/>
              </a:spcAft>
              <a:buSzPts val="1800"/>
              <a:buChar char="●"/>
            </a:pPr>
            <a:r>
              <a:rPr lang="en"/>
              <a:t> not very resistant to brute force attacks</a:t>
            </a:r>
            <a:endParaRPr/>
          </a:p>
          <a:p>
            <a:pPr indent="-342900" lvl="0" marL="457200" rtl="0" algn="just">
              <a:lnSpc>
                <a:spcPct val="150000"/>
              </a:lnSpc>
              <a:spcBef>
                <a:spcPts val="1000"/>
              </a:spcBef>
              <a:spcAft>
                <a:spcPts val="0"/>
              </a:spcAft>
              <a:buSzPts val="1800"/>
              <a:buChar char="●"/>
            </a:pPr>
            <a:r>
              <a:rPr lang="en"/>
              <a:t>DES uses a key of only 56 bits and this problem was addressed with the introduction of Triple DES (3DES), which proposed the use of a 168-bit key by means of three 56-bit keys and the same number of executions of the DES algorithm, thus making brute force attacks almost impossible. </a:t>
            </a:r>
            <a:endParaRPr/>
          </a:p>
          <a:p>
            <a:pPr indent="-342900" lvl="0" marL="457200" rtl="0" algn="just">
              <a:lnSpc>
                <a:spcPct val="150000"/>
              </a:lnSpc>
              <a:spcBef>
                <a:spcPts val="1000"/>
              </a:spcBef>
              <a:spcAft>
                <a:spcPts val="1000"/>
              </a:spcAft>
              <a:buSzPts val="1800"/>
              <a:buChar char="●"/>
            </a:pPr>
            <a:r>
              <a:rPr lang="en"/>
              <a:t>limitations- slow performance and 64-bit block size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Advanced Encryption Standard</a:t>
            </a:r>
            <a:endParaRPr/>
          </a:p>
        </p:txBody>
      </p:sp>
      <p:sp>
        <p:nvSpPr>
          <p:cNvPr id="300" name="Google Shape;300;p53"/>
          <p:cNvSpPr txBox="1"/>
          <p:nvPr>
            <p:ph idx="1" type="body"/>
          </p:nvPr>
        </p:nvSpPr>
        <p:spPr>
          <a:xfrm>
            <a:off x="311700" y="1152475"/>
            <a:ext cx="8520600" cy="3713700"/>
          </a:xfrm>
          <a:prstGeom prst="rect">
            <a:avLst/>
          </a:prstGeom>
        </p:spPr>
        <p:txBody>
          <a:bodyPr anchorCtr="0" anchor="t" bIns="91425" lIns="91425" spcFirstLastPara="1" rIns="91425" wrap="square" tIns="91425">
            <a:normAutofit/>
          </a:bodyPr>
          <a:lstStyle/>
          <a:p>
            <a:pPr indent="-336550" lvl="0" marL="457200" marR="0" rtl="0" algn="just">
              <a:lnSpc>
                <a:spcPct val="150000"/>
              </a:lnSpc>
              <a:spcBef>
                <a:spcPts val="0"/>
              </a:spcBef>
              <a:spcAft>
                <a:spcPts val="0"/>
              </a:spcAft>
              <a:buClr>
                <a:schemeClr val="dk1"/>
              </a:buClr>
              <a:buSzPts val="1700"/>
              <a:buChar char="●"/>
            </a:pPr>
            <a:r>
              <a:rPr lang="en" sz="1700">
                <a:solidFill>
                  <a:schemeClr val="dk1"/>
                </a:solidFill>
              </a:rPr>
              <a:t>The Advanced Encryption Standard (AES) is a widely used symmetric encryption algorithm and one of the most secure cryptographic standards.</a:t>
            </a:r>
            <a:endParaRPr sz="1700">
              <a:solidFill>
                <a:schemeClr val="dk1"/>
              </a:solidFill>
            </a:endParaRPr>
          </a:p>
          <a:p>
            <a:pPr indent="-336550" lvl="0" marL="457200" marR="0" rtl="0" algn="just">
              <a:lnSpc>
                <a:spcPct val="150000"/>
              </a:lnSpc>
              <a:spcBef>
                <a:spcPts val="1000"/>
              </a:spcBef>
              <a:spcAft>
                <a:spcPts val="0"/>
              </a:spcAft>
              <a:buClr>
                <a:schemeClr val="dk1"/>
              </a:buClr>
              <a:buSzPts val="1700"/>
              <a:buChar char="●"/>
            </a:pPr>
            <a:r>
              <a:rPr lang="en" sz="1700">
                <a:solidFill>
                  <a:schemeClr val="dk1"/>
                </a:solidFill>
              </a:rPr>
              <a:t> It was selected as the official encryption algorithm by the U.S. National Institute of Standards and Technology (NIST) in 2001 after a public competition to replace the aging Data Encryption Standard (DES).</a:t>
            </a:r>
            <a:endParaRPr sz="1700">
              <a:solidFill>
                <a:schemeClr val="dk1"/>
              </a:solidFill>
            </a:endParaRPr>
          </a:p>
          <a:p>
            <a:pPr indent="-336550" lvl="0" marL="457200" marR="0" rtl="0" algn="just">
              <a:lnSpc>
                <a:spcPct val="150000"/>
              </a:lnSpc>
              <a:spcBef>
                <a:spcPts val="1000"/>
              </a:spcBef>
              <a:spcAft>
                <a:spcPts val="1000"/>
              </a:spcAft>
              <a:buClr>
                <a:schemeClr val="dk1"/>
              </a:buClr>
              <a:buSzPts val="1700"/>
              <a:buChar char="●"/>
            </a:pPr>
            <a:r>
              <a:rPr lang="en" sz="1700">
                <a:solidFill>
                  <a:schemeClr val="dk1"/>
                </a:solidFill>
              </a:rPr>
              <a:t>AES operates on fixed-size blocks of data, and the standard defines three key sizes: AES-128, AES-192, and AES-256. These key sizes correspond to 128-bit, 192-bit, and 256-bit keys, respectively</a:t>
            </a:r>
            <a:endParaRPr sz="1100">
              <a:solidFill>
                <a:schemeClr val="dk1"/>
              </a:solidFill>
              <a:highlight>
                <a:srgbClr val="F7F7F8"/>
              </a:highlight>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381550" y="13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Encryption Standard</a:t>
            </a:r>
            <a:endParaRPr/>
          </a:p>
        </p:txBody>
      </p:sp>
      <p:sp>
        <p:nvSpPr>
          <p:cNvPr id="306" name="Google Shape;306;p54"/>
          <p:cNvSpPr txBox="1"/>
          <p:nvPr>
            <p:ph idx="1" type="body"/>
          </p:nvPr>
        </p:nvSpPr>
        <p:spPr>
          <a:xfrm>
            <a:off x="311700" y="1152475"/>
            <a:ext cx="4707600" cy="3416400"/>
          </a:xfrm>
          <a:prstGeom prst="rect">
            <a:avLst/>
          </a:prstGeom>
        </p:spPr>
        <p:txBody>
          <a:bodyPr anchorCtr="0" anchor="t" bIns="91425" lIns="91425" spcFirstLastPara="1" rIns="91425" wrap="square" tIns="91425">
            <a:normAutofit/>
          </a:bodyPr>
          <a:lstStyle/>
          <a:p>
            <a:pPr indent="-349250" lvl="0" marL="457200" rtl="0" algn="just">
              <a:lnSpc>
                <a:spcPct val="150000"/>
              </a:lnSpc>
              <a:spcBef>
                <a:spcPts val="0"/>
              </a:spcBef>
              <a:spcAft>
                <a:spcPts val="0"/>
              </a:spcAft>
              <a:buClr>
                <a:schemeClr val="dk1"/>
              </a:buClr>
              <a:buSzPts val="1900"/>
              <a:buChar char="●"/>
            </a:pPr>
            <a:r>
              <a:rPr lang="en" sz="1900">
                <a:solidFill>
                  <a:schemeClr val="dk1"/>
                </a:solidFill>
              </a:rPr>
              <a:t>During AES algorithm processing, a 4 x 4 array of bytes known as the state is modified using multiple rounds.</a:t>
            </a:r>
            <a:endParaRPr sz="1900">
              <a:solidFill>
                <a:schemeClr val="dk1"/>
              </a:solidFill>
            </a:endParaRPr>
          </a:p>
          <a:p>
            <a:pPr indent="-349250" lvl="0" marL="457200" rtl="0" algn="just">
              <a:lnSpc>
                <a:spcPct val="150000"/>
              </a:lnSpc>
              <a:spcBef>
                <a:spcPts val="0"/>
              </a:spcBef>
              <a:spcAft>
                <a:spcPts val="0"/>
              </a:spcAft>
              <a:buClr>
                <a:schemeClr val="dk1"/>
              </a:buClr>
              <a:buSzPts val="1900"/>
              <a:buChar char="●"/>
            </a:pPr>
            <a:r>
              <a:rPr lang="en" sz="1900">
                <a:solidFill>
                  <a:schemeClr val="dk1"/>
                </a:solidFill>
              </a:rPr>
              <a:t>Full encryption requires 10 to 14 rounds, depending on the size of the key.</a:t>
            </a:r>
            <a:endParaRPr sz="1900">
              <a:solidFill>
                <a:schemeClr val="dk1"/>
              </a:solidFill>
            </a:endParaRPr>
          </a:p>
        </p:txBody>
      </p:sp>
      <p:pic>
        <p:nvPicPr>
          <p:cNvPr id="307" name="Google Shape;307;p54"/>
          <p:cNvPicPr preferRelativeResize="0"/>
          <p:nvPr/>
        </p:nvPicPr>
        <p:blipFill>
          <a:blip r:embed="rId3">
            <a:alphaModFix/>
          </a:blip>
          <a:stretch>
            <a:fillRect/>
          </a:stretch>
        </p:blipFill>
        <p:spPr>
          <a:xfrm>
            <a:off x="5765400" y="1296988"/>
            <a:ext cx="2800350" cy="2409825"/>
          </a:xfrm>
          <a:prstGeom prst="rect">
            <a:avLst/>
          </a:prstGeom>
          <a:noFill/>
          <a:ln>
            <a:noFill/>
          </a:ln>
        </p:spPr>
      </p:pic>
      <p:sp>
        <p:nvSpPr>
          <p:cNvPr id="308" name="Google Shape;308;p5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81550" y="13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Encryption Standard</a:t>
            </a:r>
            <a:endParaRPr/>
          </a:p>
        </p:txBody>
      </p:sp>
      <p:sp>
        <p:nvSpPr>
          <p:cNvPr id="314" name="Google Shape;314;p55"/>
          <p:cNvSpPr txBox="1"/>
          <p:nvPr>
            <p:ph idx="1" type="body"/>
          </p:nvPr>
        </p:nvSpPr>
        <p:spPr>
          <a:xfrm>
            <a:off x="311700" y="1152475"/>
            <a:ext cx="470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55"/>
          <p:cNvPicPr preferRelativeResize="0"/>
          <p:nvPr/>
        </p:nvPicPr>
        <p:blipFill>
          <a:blip r:embed="rId3">
            <a:alphaModFix/>
          </a:blip>
          <a:stretch>
            <a:fillRect/>
          </a:stretch>
        </p:blipFill>
        <p:spPr>
          <a:xfrm>
            <a:off x="1800425" y="855900"/>
            <a:ext cx="4315000" cy="42876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idx="1" type="body"/>
          </p:nvPr>
        </p:nvSpPr>
        <p:spPr>
          <a:xfrm>
            <a:off x="311700" y="192625"/>
            <a:ext cx="8520600" cy="43764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a:solidFill>
                  <a:schemeClr val="dk1"/>
                </a:solidFill>
              </a:rPr>
              <a:t>Once the state is initialized with the input to the cipher, four operations are performed in four stages to encrypt the input. </a:t>
            </a:r>
            <a:endParaRPr>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1. In the </a:t>
            </a:r>
            <a:r>
              <a:rPr b="1" lang="en">
                <a:solidFill>
                  <a:schemeClr val="dk1"/>
                </a:solidFill>
              </a:rPr>
              <a:t>AddRoundKey</a:t>
            </a:r>
            <a:r>
              <a:rPr lang="en">
                <a:solidFill>
                  <a:schemeClr val="dk1"/>
                </a:solidFill>
              </a:rPr>
              <a:t> step, the state array is XOR'd with a subkey, which is derived from the master key</a:t>
            </a:r>
            <a:endParaRPr>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2. </a:t>
            </a:r>
            <a:r>
              <a:rPr b="1" lang="en">
                <a:solidFill>
                  <a:schemeClr val="dk1"/>
                </a:solidFill>
              </a:rPr>
              <a:t>SubBytes</a:t>
            </a:r>
            <a:r>
              <a:rPr lang="en">
                <a:solidFill>
                  <a:schemeClr val="dk1"/>
                </a:solidFill>
              </a:rPr>
              <a:t> is the substitution step where a lookup table (S-box) is used to replace all bytes of the state array</a:t>
            </a:r>
            <a:endParaRPr>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3. The </a:t>
            </a:r>
            <a:r>
              <a:rPr b="1" lang="en">
                <a:solidFill>
                  <a:schemeClr val="dk1"/>
                </a:solidFill>
              </a:rPr>
              <a:t>ShiftRows</a:t>
            </a:r>
            <a:r>
              <a:rPr lang="en">
                <a:solidFill>
                  <a:schemeClr val="dk1"/>
                </a:solidFill>
              </a:rPr>
              <a:t> step is used to shift each row to the left, except for the first one, in the state array to the left in a cyclic and incremental manner</a:t>
            </a:r>
            <a:endParaRPr>
              <a:solidFill>
                <a:schemeClr val="dk1"/>
              </a:solidFill>
            </a:endParaRPr>
          </a:p>
          <a:p>
            <a:pPr indent="0" lvl="0" marL="0" rtl="0" algn="just">
              <a:lnSpc>
                <a:spcPct val="150000"/>
              </a:lnSpc>
              <a:spcBef>
                <a:spcPts val="1200"/>
              </a:spcBef>
              <a:spcAft>
                <a:spcPts val="1200"/>
              </a:spcAft>
              <a:buNone/>
            </a:pPr>
            <a:r>
              <a:rPr lang="en">
                <a:solidFill>
                  <a:schemeClr val="dk1"/>
                </a:solidFill>
              </a:rPr>
              <a:t>4. Finally, all bytes are mixed in the </a:t>
            </a:r>
            <a:r>
              <a:rPr b="1" lang="en">
                <a:solidFill>
                  <a:schemeClr val="dk1"/>
                </a:solidFill>
              </a:rPr>
              <a:t>MixColumns</a:t>
            </a:r>
            <a:r>
              <a:rPr lang="en">
                <a:solidFill>
                  <a:schemeClr val="dk1"/>
                </a:solidFill>
              </a:rPr>
              <a:t> step in a linear fashion, column-wise</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Asymmetric cryptography/ public key cryptography</a:t>
            </a:r>
            <a:endParaRPr/>
          </a:p>
        </p:txBody>
      </p:sp>
      <p:sp>
        <p:nvSpPr>
          <p:cNvPr id="326" name="Google Shape;326;p57"/>
          <p:cNvSpPr txBox="1"/>
          <p:nvPr>
            <p:ph idx="1" type="body"/>
          </p:nvPr>
        </p:nvSpPr>
        <p:spPr>
          <a:xfrm>
            <a:off x="172700" y="1271650"/>
            <a:ext cx="4461900" cy="3673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key that is used to encrypt the data is different from the key that is used to decrypt the data.</a:t>
            </a:r>
            <a:endParaRPr/>
          </a:p>
          <a:p>
            <a:pPr indent="-342900" lvl="0" marL="457200" rtl="0" algn="just">
              <a:spcBef>
                <a:spcPts val="1000"/>
              </a:spcBef>
              <a:spcAft>
                <a:spcPts val="0"/>
              </a:spcAft>
              <a:buSzPts val="1800"/>
              <a:buChar char="●"/>
            </a:pPr>
            <a:r>
              <a:rPr lang="en"/>
              <a:t>It uses both public and private keys to encrypt and decrypt data, respectively. </a:t>
            </a:r>
            <a:endParaRPr/>
          </a:p>
          <a:p>
            <a:pPr indent="-342900" lvl="0" marL="457200" rtl="0" algn="just">
              <a:spcBef>
                <a:spcPts val="1000"/>
              </a:spcBef>
              <a:spcAft>
                <a:spcPts val="1000"/>
              </a:spcAft>
              <a:buSzPts val="1800"/>
              <a:buChar char="●"/>
            </a:pPr>
            <a:r>
              <a:rPr lang="en"/>
              <a:t>Various asymmetric cryptography schemes are in use, including </a:t>
            </a:r>
            <a:r>
              <a:rPr b="1" lang="en"/>
              <a:t>RSA, DSA, and ElGammal</a:t>
            </a:r>
            <a:endParaRPr b="1"/>
          </a:p>
        </p:txBody>
      </p:sp>
      <p:pic>
        <p:nvPicPr>
          <p:cNvPr id="327" name="Google Shape;327;p57"/>
          <p:cNvPicPr preferRelativeResize="0"/>
          <p:nvPr/>
        </p:nvPicPr>
        <p:blipFill>
          <a:blip r:embed="rId3">
            <a:alphaModFix/>
          </a:blip>
          <a:stretch>
            <a:fillRect/>
          </a:stretch>
        </p:blipFill>
        <p:spPr>
          <a:xfrm>
            <a:off x="5231350" y="1170125"/>
            <a:ext cx="3760251" cy="279664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58"/>
          <p:cNvPicPr preferRelativeResize="0"/>
          <p:nvPr/>
        </p:nvPicPr>
        <p:blipFill>
          <a:blip r:embed="rId3">
            <a:alphaModFix/>
          </a:blip>
          <a:stretch>
            <a:fillRect/>
          </a:stretch>
        </p:blipFill>
        <p:spPr>
          <a:xfrm>
            <a:off x="555171" y="0"/>
            <a:ext cx="8033656" cy="514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Integer factorization</a:t>
            </a:r>
            <a:endParaRPr/>
          </a:p>
        </p:txBody>
      </p:sp>
      <p:sp>
        <p:nvSpPr>
          <p:cNvPr id="340" name="Google Shape;34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Integer factorization schemes are based on the fact that large integers are very hard to factor (the multiplication of two large prime numbers is easy, but it is difficult to factor it (the result of multiplication,product) )back to the two original numbers.</a:t>
            </a:r>
            <a:endParaRPr/>
          </a:p>
          <a:p>
            <a:pPr indent="-342900" lvl="0" marL="457200" rtl="0" algn="l">
              <a:spcBef>
                <a:spcPts val="0"/>
              </a:spcBef>
              <a:spcAft>
                <a:spcPts val="0"/>
              </a:spcAft>
              <a:buSzPts val="1800"/>
              <a:buChar char="●"/>
            </a:pPr>
            <a:r>
              <a:rPr lang="en"/>
              <a:t>RSA uses Integer factorization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Discrete logarithm</a:t>
            </a:r>
            <a:endParaRPr/>
          </a:p>
          <a:p>
            <a:pPr indent="0" lvl="0" marL="0" rtl="0" algn="l">
              <a:spcBef>
                <a:spcPts val="0"/>
              </a:spcBef>
              <a:spcAft>
                <a:spcPts val="0"/>
              </a:spcAft>
              <a:buNone/>
            </a:pPr>
            <a:r>
              <a:t/>
            </a:r>
            <a:endParaRPr/>
          </a:p>
        </p:txBody>
      </p:sp>
      <p:sp>
        <p:nvSpPr>
          <p:cNvPr id="346" name="Google Shape;346;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A discrete logarithm scheme is based on a problem in modular arithmetic.</a:t>
            </a:r>
            <a:endParaRPr/>
          </a:p>
          <a:p>
            <a:pPr indent="-342900" lvl="0" marL="457200" rtl="0" algn="just">
              <a:lnSpc>
                <a:spcPct val="150000"/>
              </a:lnSpc>
              <a:spcBef>
                <a:spcPts val="1000"/>
              </a:spcBef>
              <a:spcAft>
                <a:spcPts val="0"/>
              </a:spcAft>
              <a:buSzPts val="1800"/>
              <a:buChar char="●"/>
            </a:pPr>
            <a:r>
              <a:rPr lang="en"/>
              <a:t> It is easy to calculate the result of modulo function, but it is computationally impractical to find the exponent of the generator.</a:t>
            </a:r>
            <a:endParaRPr/>
          </a:p>
          <a:p>
            <a:pPr indent="-342900" lvl="0" marL="457200" rtl="0" algn="just">
              <a:lnSpc>
                <a:spcPct val="150000"/>
              </a:lnSpc>
              <a:spcBef>
                <a:spcPts val="1000"/>
              </a:spcBef>
              <a:spcAft>
                <a:spcPts val="0"/>
              </a:spcAft>
              <a:buSzPts val="1800"/>
              <a:buChar char="●"/>
            </a:pPr>
            <a:r>
              <a:rPr lang="en"/>
              <a:t>This difficult problem is commonly used in the Diffie-Hellman key exchange and digital signature algorithms.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47" name="Google Shape;347;p60"/>
          <p:cNvPicPr preferRelativeResize="0"/>
          <p:nvPr/>
        </p:nvPicPr>
        <p:blipFill>
          <a:blip r:embed="rId3">
            <a:alphaModFix/>
          </a:blip>
          <a:stretch>
            <a:fillRect/>
          </a:stretch>
        </p:blipFill>
        <p:spPr>
          <a:xfrm>
            <a:off x="3156425" y="4040150"/>
            <a:ext cx="1676025" cy="466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Elliptic curves</a:t>
            </a:r>
            <a:endParaRPr b="1"/>
          </a:p>
        </p:txBody>
      </p:sp>
      <p:sp>
        <p:nvSpPr>
          <p:cNvPr id="353" name="Google Shape;353;p61"/>
          <p:cNvSpPr txBox="1"/>
          <p:nvPr>
            <p:ph idx="1" type="body"/>
          </p:nvPr>
        </p:nvSpPr>
        <p:spPr>
          <a:xfrm>
            <a:off x="311700" y="1152475"/>
            <a:ext cx="55023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algebraic cubic curve over a field</a:t>
            </a:r>
            <a:endParaRPr/>
          </a:p>
          <a:p>
            <a:pPr indent="-342900" lvl="0" marL="457200" rtl="0" algn="l">
              <a:lnSpc>
                <a:spcPct val="150000"/>
              </a:lnSpc>
              <a:spcBef>
                <a:spcPts val="1000"/>
              </a:spcBef>
              <a:spcAft>
                <a:spcPts val="0"/>
              </a:spcAft>
              <a:buSzPts val="1800"/>
              <a:buChar char="●"/>
            </a:pPr>
            <a:r>
              <a:rPr lang="en"/>
              <a:t>prominently used cryptosystems based on elliptic curves are the Elliptic Curve Digital Signature Algorithm (ECDSA) and the Elliptic Curve Diffie-Hellman (ECDH) key exchange.</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p>
        </p:txBody>
      </p:sp>
      <p:pic>
        <p:nvPicPr>
          <p:cNvPr id="354" name="Google Shape;354;p61"/>
          <p:cNvPicPr preferRelativeResize="0"/>
          <p:nvPr/>
        </p:nvPicPr>
        <p:blipFill>
          <a:blip r:embed="rId3">
            <a:alphaModFix/>
          </a:blip>
          <a:stretch>
            <a:fillRect/>
          </a:stretch>
        </p:blipFill>
        <p:spPr>
          <a:xfrm>
            <a:off x="5966400" y="1170125"/>
            <a:ext cx="3025201" cy="25809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idx="1" type="body"/>
          </p:nvPr>
        </p:nvSpPr>
        <p:spPr>
          <a:xfrm>
            <a:off x="311700" y="245025"/>
            <a:ext cx="8520600" cy="4323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800">
                <a:solidFill>
                  <a:schemeClr val="dk1"/>
                </a:solidFill>
              </a:rPr>
              <a:t>Private key</a:t>
            </a:r>
            <a:endParaRPr/>
          </a:p>
          <a:p>
            <a:pPr indent="-334327" lvl="0" marL="457200" rtl="0" algn="just">
              <a:lnSpc>
                <a:spcPct val="150000"/>
              </a:lnSpc>
              <a:spcBef>
                <a:spcPts val="1200"/>
              </a:spcBef>
              <a:spcAft>
                <a:spcPts val="0"/>
              </a:spcAft>
              <a:buSzPct val="100000"/>
              <a:buChar char="●"/>
            </a:pPr>
            <a:r>
              <a:rPr lang="en"/>
              <a:t>randomly generated number that is kept secret and held privately by its users</a:t>
            </a:r>
            <a:endParaRPr/>
          </a:p>
          <a:p>
            <a:pPr indent="-334327" lvl="0" marL="457200" rtl="0" algn="just">
              <a:lnSpc>
                <a:spcPct val="150000"/>
              </a:lnSpc>
              <a:spcBef>
                <a:spcPts val="1000"/>
              </a:spcBef>
              <a:spcAft>
                <a:spcPts val="0"/>
              </a:spcAft>
              <a:buSzPct val="100000"/>
              <a:buChar char="●"/>
            </a:pPr>
            <a:r>
              <a:rPr lang="en"/>
              <a:t>need to be protected and no unauthorized access should be granted to that key</a:t>
            </a:r>
            <a:endParaRPr/>
          </a:p>
          <a:p>
            <a:pPr indent="0" lvl="0" marL="0" rtl="0" algn="l">
              <a:spcBef>
                <a:spcPts val="1000"/>
              </a:spcBef>
              <a:spcAft>
                <a:spcPts val="0"/>
              </a:spcAft>
              <a:buNone/>
            </a:pPr>
            <a:r>
              <a:rPr b="1" lang="en" sz="2800">
                <a:solidFill>
                  <a:schemeClr val="dk1"/>
                </a:solidFill>
              </a:rPr>
              <a:t>Public key </a:t>
            </a:r>
            <a:endParaRPr/>
          </a:p>
          <a:p>
            <a:pPr indent="-334327" lvl="0" marL="457200" rtl="0" algn="just">
              <a:lnSpc>
                <a:spcPct val="150000"/>
              </a:lnSpc>
              <a:spcBef>
                <a:spcPts val="1200"/>
              </a:spcBef>
              <a:spcAft>
                <a:spcPts val="0"/>
              </a:spcAft>
              <a:buSzPct val="100000"/>
              <a:buChar char="●"/>
            </a:pPr>
            <a:r>
              <a:rPr lang="en"/>
              <a:t>A public key is freely available and published by the private key owner</a:t>
            </a:r>
            <a:endParaRPr/>
          </a:p>
          <a:p>
            <a:pPr indent="-334327" lvl="0" marL="457200" rtl="0" algn="just">
              <a:lnSpc>
                <a:spcPct val="150000"/>
              </a:lnSpc>
              <a:spcBef>
                <a:spcPts val="1000"/>
              </a:spcBef>
              <a:spcAft>
                <a:spcPts val="0"/>
              </a:spcAft>
              <a:buSzPct val="100000"/>
              <a:buChar char="●"/>
            </a:pPr>
            <a:r>
              <a:rPr lang="en"/>
              <a:t>Anyone who would then like to send the publisher of the public key an encrypted message can do so by encrypting the message using the published public key and sending it to the holder of the private key</a:t>
            </a:r>
            <a:endParaRPr/>
          </a:p>
          <a:p>
            <a:pPr indent="0" lvl="0" marL="0" rtl="0" algn="l">
              <a:spcBef>
                <a:spcPts val="10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a:t>
            </a:r>
            <a:endParaRPr/>
          </a:p>
        </p:txBody>
      </p:sp>
      <p:sp>
        <p:nvSpPr>
          <p:cNvPr id="365" name="Google Shape;36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RSA was invented in 1977 by Ron Rivest, Adi Shamir, and Leonard Adelman, hence the name Rivest–Shamir– Adleman (RSA).</a:t>
            </a:r>
            <a:endParaRPr/>
          </a:p>
          <a:p>
            <a:pPr indent="-342900" lvl="0" marL="457200" rtl="0" algn="l">
              <a:spcBef>
                <a:spcPts val="0"/>
              </a:spcBef>
              <a:spcAft>
                <a:spcPts val="0"/>
              </a:spcAft>
              <a:buSzPts val="1800"/>
              <a:buChar char="●"/>
            </a:pPr>
            <a:r>
              <a:rPr lang="en"/>
              <a:t>based on the integer factorization problem</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1" name="Google Shape;371;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64"/>
          <p:cNvPicPr preferRelativeResize="0"/>
          <p:nvPr/>
        </p:nvPicPr>
        <p:blipFill>
          <a:blip r:embed="rId3">
            <a:alphaModFix/>
          </a:blip>
          <a:stretch>
            <a:fillRect/>
          </a:stretch>
        </p:blipFill>
        <p:spPr>
          <a:xfrm>
            <a:off x="1038225" y="1133475"/>
            <a:ext cx="7067550" cy="2876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8" name="Google Shape;37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65"/>
          <p:cNvPicPr preferRelativeResize="0"/>
          <p:nvPr/>
        </p:nvPicPr>
        <p:blipFill>
          <a:blip r:embed="rId3">
            <a:alphaModFix/>
          </a:blip>
          <a:stretch>
            <a:fillRect/>
          </a:stretch>
        </p:blipFill>
        <p:spPr>
          <a:xfrm>
            <a:off x="695325" y="395288"/>
            <a:ext cx="7753350" cy="4352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64725" y="14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and decryption using RSA</a:t>
            </a:r>
            <a:endParaRPr/>
          </a:p>
        </p:txBody>
      </p:sp>
      <p:sp>
        <p:nvSpPr>
          <p:cNvPr id="385" name="Google Shape;38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66"/>
          <p:cNvPicPr preferRelativeResize="0"/>
          <p:nvPr/>
        </p:nvPicPr>
        <p:blipFill>
          <a:blip r:embed="rId3">
            <a:alphaModFix/>
          </a:blip>
          <a:stretch>
            <a:fillRect/>
          </a:stretch>
        </p:blipFill>
        <p:spPr>
          <a:xfrm>
            <a:off x="642925" y="855588"/>
            <a:ext cx="7858125" cy="2314575"/>
          </a:xfrm>
          <a:prstGeom prst="rect">
            <a:avLst/>
          </a:prstGeom>
          <a:noFill/>
          <a:ln>
            <a:noFill/>
          </a:ln>
        </p:spPr>
      </p:pic>
      <p:sp>
        <p:nvSpPr>
          <p:cNvPr id="387" name="Google Shape;387;p66"/>
          <p:cNvSpPr txBox="1"/>
          <p:nvPr/>
        </p:nvSpPr>
        <p:spPr>
          <a:xfrm>
            <a:off x="1753200" y="4113575"/>
            <a:ext cx="600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u="sng">
                <a:solidFill>
                  <a:schemeClr val="accent5"/>
                </a:solidFill>
                <a:hlinkClick r:id="rId4">
                  <a:extLst>
                    <a:ext uri="{A12FA001-AC4F-418D-AE19-62706E023703}">
                      <ahyp:hlinkClr val="tx"/>
                    </a:ext>
                  </a:extLst>
                </a:hlinkClick>
              </a:rPr>
              <a:t>https://www.javatpoint.com/rsa-encryption-algorithm</a:t>
            </a:r>
            <a:endParaRPr/>
          </a:p>
        </p:txBody>
      </p:sp>
      <p:sp>
        <p:nvSpPr>
          <p:cNvPr id="388" name="Google Shape;388;p66"/>
          <p:cNvSpPr txBox="1"/>
          <p:nvPr/>
        </p:nvSpPr>
        <p:spPr>
          <a:xfrm>
            <a:off x="364725" y="4113575"/>
            <a:ext cx="10830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89" name="Google Shape;389;p66"/>
          <p:cNvSpPr txBox="1"/>
          <p:nvPr/>
        </p:nvSpPr>
        <p:spPr>
          <a:xfrm>
            <a:off x="1675650" y="3405700"/>
            <a:ext cx="672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https://drive.google.com/file/d/1Ss4Abi8FcttVI3f-JR0r_W2FWLpUmHUi/view?usp=drive_link</a:t>
            </a:r>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5" name="Google Shape;39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67"/>
          <p:cNvPicPr preferRelativeResize="0"/>
          <p:nvPr/>
        </p:nvPicPr>
        <p:blipFill>
          <a:blip r:embed="rId3">
            <a:alphaModFix/>
          </a:blip>
          <a:stretch>
            <a:fillRect/>
          </a:stretch>
        </p:blipFill>
        <p:spPr>
          <a:xfrm>
            <a:off x="145775" y="783475"/>
            <a:ext cx="5534025" cy="3943350"/>
          </a:xfrm>
          <a:prstGeom prst="rect">
            <a:avLst/>
          </a:prstGeom>
          <a:noFill/>
          <a:ln>
            <a:noFill/>
          </a:ln>
        </p:spPr>
      </p:pic>
      <p:sp>
        <p:nvSpPr>
          <p:cNvPr id="397" name="Google Shape;397;p67"/>
          <p:cNvSpPr txBox="1"/>
          <p:nvPr/>
        </p:nvSpPr>
        <p:spPr>
          <a:xfrm>
            <a:off x="5903225" y="2022300"/>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u="sng">
                <a:solidFill>
                  <a:schemeClr val="accent5"/>
                </a:solidFill>
                <a:hlinkClick r:id="rId4">
                  <a:extLst>
                    <a:ext uri="{A12FA001-AC4F-418D-AE19-62706E023703}">
                      <ahyp:hlinkClr val="tx"/>
                    </a:ext>
                  </a:extLst>
                </a:hlinkClick>
              </a:rPr>
              <a:t>https://www.uobabylon.edu.iq/eprints/paper_1_17152_649.pdf</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Elliptic Curve Cryptography</a:t>
            </a:r>
            <a:endParaRPr/>
          </a:p>
        </p:txBody>
      </p:sp>
      <p:sp>
        <p:nvSpPr>
          <p:cNvPr id="403" name="Google Shape;403;p68"/>
          <p:cNvSpPr txBox="1"/>
          <p:nvPr>
            <p:ph idx="1" type="body"/>
          </p:nvPr>
        </p:nvSpPr>
        <p:spPr>
          <a:xfrm>
            <a:off x="250575" y="10738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a:t>
            </a:r>
            <a:r>
              <a:rPr lang="en"/>
              <a:t>he key length for secure RSA use has increased over recent years, and this has put a heavier processing load on applications using RSA</a:t>
            </a:r>
            <a:endParaRPr/>
          </a:p>
          <a:p>
            <a:pPr indent="-342900" lvl="0" marL="457200" rtl="0" algn="just">
              <a:spcBef>
                <a:spcPts val="1000"/>
              </a:spcBef>
              <a:spcAft>
                <a:spcPts val="0"/>
              </a:spcAft>
              <a:buSzPts val="1800"/>
              <a:buChar char="●"/>
            </a:pPr>
            <a:r>
              <a:rPr lang="en"/>
              <a:t>A competing system challenges RSA: Elliptic Curve Cryptography (ECC)</a:t>
            </a:r>
            <a:endParaRPr/>
          </a:p>
          <a:p>
            <a:pPr indent="-342900" lvl="0" marL="457200" rtl="0" algn="just">
              <a:spcBef>
                <a:spcPts val="1000"/>
              </a:spcBef>
              <a:spcAft>
                <a:spcPts val="0"/>
              </a:spcAft>
              <a:buSzPts val="1800"/>
              <a:buChar char="●"/>
            </a:pPr>
            <a:r>
              <a:rPr lang="en"/>
              <a:t>The principal attraction of ECC, compared to RSA, is that it appears to offer</a:t>
            </a:r>
            <a:endParaRPr/>
          </a:p>
          <a:p>
            <a:pPr indent="0" lvl="0" marL="457200" rtl="0" algn="just">
              <a:spcBef>
                <a:spcPts val="1000"/>
              </a:spcBef>
              <a:spcAft>
                <a:spcPts val="0"/>
              </a:spcAft>
              <a:buNone/>
            </a:pPr>
            <a:r>
              <a:rPr lang="en"/>
              <a:t>equal security for a far smaller key size, thereby reducing processing overhead</a:t>
            </a:r>
            <a:endParaRPr/>
          </a:p>
          <a:p>
            <a:pPr indent="-342900" lvl="0" marL="457200" rtl="0" algn="just">
              <a:spcBef>
                <a:spcPts val="1000"/>
              </a:spcBef>
              <a:spcAft>
                <a:spcPts val="0"/>
              </a:spcAft>
              <a:buSzPts val="1800"/>
              <a:buChar char="●"/>
            </a:pPr>
            <a:r>
              <a:rPr lang="en"/>
              <a:t>ECC is </a:t>
            </a:r>
            <a:r>
              <a:rPr lang="en"/>
              <a:t>commonly </a:t>
            </a:r>
            <a:r>
              <a:rPr lang="en"/>
              <a:t>used for key exchange and digital signatures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9"/>
          <p:cNvSpPr txBox="1"/>
          <p:nvPr>
            <p:ph idx="1" type="body"/>
          </p:nvPr>
        </p:nvSpPr>
        <p:spPr>
          <a:xfrm>
            <a:off x="355375" y="245050"/>
            <a:ext cx="8520600" cy="432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Elliptic curves are not ellipses. They are so named because they are described by</a:t>
            </a:r>
            <a:endParaRPr/>
          </a:p>
          <a:p>
            <a:pPr indent="0" lvl="0" marL="0" rtl="0" algn="just">
              <a:spcBef>
                <a:spcPts val="0"/>
              </a:spcBef>
              <a:spcAft>
                <a:spcPts val="0"/>
              </a:spcAft>
              <a:buNone/>
            </a:pPr>
            <a:r>
              <a:rPr lang="en"/>
              <a:t>cubic equations, similar to those used for calculating the circumference of an ellipse.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general, cubic equations for elliptic curves take the following form, known as a</a:t>
            </a:r>
            <a:endParaRPr/>
          </a:p>
          <a:p>
            <a:pPr indent="0" lvl="0" marL="0" rtl="0" algn="l">
              <a:spcBef>
                <a:spcPts val="0"/>
              </a:spcBef>
              <a:spcAft>
                <a:spcPts val="0"/>
              </a:spcAft>
              <a:buNone/>
            </a:pPr>
            <a:r>
              <a:rPr b="1" lang="en"/>
              <a:t>Weierstrass equation</a:t>
            </a:r>
            <a:r>
              <a:rPr lang="en"/>
              <a:t>:</a:t>
            </a:r>
            <a:endParaRPr/>
          </a:p>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409" name="Google Shape;409;p69"/>
          <p:cNvPicPr preferRelativeResize="0"/>
          <p:nvPr/>
        </p:nvPicPr>
        <p:blipFill>
          <a:blip r:embed="rId3">
            <a:alphaModFix/>
          </a:blip>
          <a:stretch>
            <a:fillRect/>
          </a:stretch>
        </p:blipFill>
        <p:spPr>
          <a:xfrm>
            <a:off x="2815850" y="2571750"/>
            <a:ext cx="4110925" cy="406575"/>
          </a:xfrm>
          <a:prstGeom prst="rect">
            <a:avLst/>
          </a:prstGeom>
          <a:noFill/>
          <a:ln>
            <a:noFill/>
          </a:ln>
        </p:spPr>
      </p:pic>
      <p:sp>
        <p:nvSpPr>
          <p:cNvPr id="410" name="Google Shape;410;p69"/>
          <p:cNvSpPr txBox="1"/>
          <p:nvPr/>
        </p:nvSpPr>
        <p:spPr>
          <a:xfrm>
            <a:off x="5875975" y="333587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Such equations are said to be cubic, or of degree 3, because the highest exponent they contain is a 3.</a:t>
            </a:r>
            <a:endParaRPr/>
          </a:p>
        </p:txBody>
      </p:sp>
      <p:sp>
        <p:nvSpPr>
          <p:cNvPr id="411" name="Google Shape;411;p69"/>
          <p:cNvSpPr txBox="1"/>
          <p:nvPr/>
        </p:nvSpPr>
        <p:spPr>
          <a:xfrm>
            <a:off x="585075" y="3335875"/>
            <a:ext cx="4041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ECC operates over a finite field, meaning the coordinates of points on the curve are taken from a finite set of numbers.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idx="1" type="body"/>
          </p:nvPr>
        </p:nvSpPr>
        <p:spPr>
          <a:xfrm>
            <a:off x="311700" y="33235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elliptic curve is defined in the following equation: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and B belong to a finite field Zp or Fp (prime finite field) along with a special value called the point of infinity. </a:t>
            </a:r>
            <a:endParaRPr/>
          </a:p>
          <a:p>
            <a:pPr indent="0" lvl="0" marL="0" rtl="0" algn="l">
              <a:spcBef>
                <a:spcPts val="1200"/>
              </a:spcBef>
              <a:spcAft>
                <a:spcPts val="0"/>
              </a:spcAft>
              <a:buClr>
                <a:schemeClr val="dk1"/>
              </a:buClr>
              <a:buSzPts val="1100"/>
              <a:buFont typeface="Arial"/>
              <a:buNone/>
            </a:pPr>
            <a:r>
              <a:rPr lang="en"/>
              <a:t>The point of infinity (∞) is used to provide identity operations for points on the curve</a:t>
            </a:r>
            <a:endParaRPr/>
          </a:p>
          <a:p>
            <a:pPr indent="0" lvl="0" marL="0" rtl="0" algn="l">
              <a:spcBef>
                <a:spcPts val="1200"/>
              </a:spcBef>
              <a:spcAft>
                <a:spcPts val="1200"/>
              </a:spcAft>
              <a:buNone/>
            </a:pPr>
            <a:r>
              <a:t/>
            </a:r>
            <a:endParaRPr/>
          </a:p>
        </p:txBody>
      </p:sp>
      <p:pic>
        <p:nvPicPr>
          <p:cNvPr id="417" name="Google Shape;417;p70"/>
          <p:cNvPicPr preferRelativeResize="0"/>
          <p:nvPr/>
        </p:nvPicPr>
        <p:blipFill>
          <a:blip r:embed="rId3">
            <a:alphaModFix/>
          </a:blip>
          <a:stretch>
            <a:fillRect/>
          </a:stretch>
        </p:blipFill>
        <p:spPr>
          <a:xfrm>
            <a:off x="2265675" y="1005400"/>
            <a:ext cx="2788450" cy="4746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idx="1" type="body"/>
          </p:nvPr>
        </p:nvSpPr>
        <p:spPr>
          <a:xfrm>
            <a:off x="311700" y="454600"/>
            <a:ext cx="8520600" cy="411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a:t>
            </a:r>
            <a:r>
              <a:rPr lang="en"/>
              <a:t> condition also needs to be met that ensures that the curve is non-singular</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100"/>
              <a:buFont typeface="Arial"/>
              <a:buNone/>
            </a:pPr>
            <a:r>
              <a:rPr lang="en"/>
              <a:t>To construct the discrete logarithm problem based on elliptic curves, a large enough cyclic group is required.</a:t>
            </a:r>
            <a:endParaRPr/>
          </a:p>
          <a:p>
            <a:pPr indent="-342900" lvl="0" marL="457200" rtl="0" algn="just">
              <a:spcBef>
                <a:spcPts val="1200"/>
              </a:spcBef>
              <a:spcAft>
                <a:spcPts val="0"/>
              </a:spcAft>
              <a:buSzPts val="1800"/>
              <a:buChar char="●"/>
            </a:pPr>
            <a:r>
              <a:rPr lang="en"/>
              <a:t>First, the group elements are identified as a set of points that satisfy the previous equation. </a:t>
            </a:r>
            <a:endParaRPr/>
          </a:p>
          <a:p>
            <a:pPr indent="-342900" lvl="0" marL="457200" rtl="0" algn="just">
              <a:spcBef>
                <a:spcPts val="0"/>
              </a:spcBef>
              <a:spcAft>
                <a:spcPts val="0"/>
              </a:spcAft>
              <a:buSzPts val="1800"/>
              <a:buChar char="●"/>
            </a:pPr>
            <a:r>
              <a:rPr lang="en"/>
              <a:t>After this, group operations need to be defined on these points.</a:t>
            </a:r>
            <a:endParaRPr/>
          </a:p>
          <a:p>
            <a:pPr indent="0" lvl="0" marL="0" rtl="0" algn="l">
              <a:spcBef>
                <a:spcPts val="1200"/>
              </a:spcBef>
              <a:spcAft>
                <a:spcPts val="1200"/>
              </a:spcAft>
              <a:buNone/>
            </a:pPr>
            <a:r>
              <a:t/>
            </a:r>
            <a:endParaRPr/>
          </a:p>
        </p:txBody>
      </p:sp>
      <p:pic>
        <p:nvPicPr>
          <p:cNvPr id="423" name="Google Shape;423;p71"/>
          <p:cNvPicPr preferRelativeResize="0"/>
          <p:nvPr/>
        </p:nvPicPr>
        <p:blipFill>
          <a:blip r:embed="rId3">
            <a:alphaModFix/>
          </a:blip>
          <a:stretch>
            <a:fillRect/>
          </a:stretch>
        </p:blipFill>
        <p:spPr>
          <a:xfrm>
            <a:off x="3313600" y="1070950"/>
            <a:ext cx="1846875" cy="4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81000" y="752475"/>
            <a:ext cx="8382000" cy="3638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Group operations on elliptic curves</a:t>
            </a:r>
            <a:r>
              <a:rPr lang="en" sz="1800">
                <a:solidFill>
                  <a:schemeClr val="dk2"/>
                </a:solidFill>
              </a:rPr>
              <a:t> </a:t>
            </a:r>
            <a:endParaRPr/>
          </a:p>
        </p:txBody>
      </p:sp>
      <p:sp>
        <p:nvSpPr>
          <p:cNvPr id="429" name="Google Shape;429;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Point addition</a:t>
            </a:r>
            <a:r>
              <a:rPr lang="en"/>
              <a:t> - process where two different points are added</a:t>
            </a:r>
            <a:endParaRPr/>
          </a:p>
          <a:p>
            <a:pPr indent="0" lvl="0" marL="0" rtl="0" algn="l">
              <a:spcBef>
                <a:spcPts val="1200"/>
              </a:spcBef>
              <a:spcAft>
                <a:spcPts val="0"/>
              </a:spcAft>
              <a:buNone/>
            </a:pPr>
            <a:r>
              <a:rPr b="1" lang="en"/>
              <a:t>Point doubling</a:t>
            </a:r>
            <a:r>
              <a:rPr lang="en"/>
              <a:t> - the same point is added to itself</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 addition</a:t>
            </a:r>
            <a:endParaRPr/>
          </a:p>
        </p:txBody>
      </p:sp>
      <p:sp>
        <p:nvSpPr>
          <p:cNvPr id="435" name="Google Shape;435;p73"/>
          <p:cNvSpPr txBox="1"/>
          <p:nvPr>
            <p:ph idx="1" type="body"/>
          </p:nvPr>
        </p:nvSpPr>
        <p:spPr>
          <a:xfrm>
            <a:off x="311700" y="1152475"/>
            <a:ext cx="489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diagonal line is drawn through the curve that intersects the curve at two points P and Q, as shown in the diagram, which yields a third point between the curve and the line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436" name="Google Shape;436;p73"/>
          <p:cNvPicPr preferRelativeResize="0"/>
          <p:nvPr/>
        </p:nvPicPr>
        <p:blipFill>
          <a:blip r:embed="rId3">
            <a:alphaModFix/>
          </a:blip>
          <a:stretch>
            <a:fillRect/>
          </a:stretch>
        </p:blipFill>
        <p:spPr>
          <a:xfrm>
            <a:off x="5979775" y="1152475"/>
            <a:ext cx="2852525" cy="3039675"/>
          </a:xfrm>
          <a:prstGeom prst="rect">
            <a:avLst/>
          </a:prstGeom>
          <a:noFill/>
          <a:ln>
            <a:noFill/>
          </a:ln>
        </p:spPr>
      </p:pic>
      <p:sp>
        <p:nvSpPr>
          <p:cNvPr id="437" name="Google Shape;437;p73"/>
          <p:cNvSpPr txBox="1"/>
          <p:nvPr/>
        </p:nvSpPr>
        <p:spPr>
          <a:xfrm>
            <a:off x="5979775" y="4113050"/>
            <a:ext cx="30000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geometric representation of point addition on elliptic curves</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 doubling</a:t>
            </a:r>
            <a:endParaRPr/>
          </a:p>
        </p:txBody>
      </p:sp>
      <p:sp>
        <p:nvSpPr>
          <p:cNvPr id="443" name="Google Shape;443;p74"/>
          <p:cNvSpPr txBox="1"/>
          <p:nvPr>
            <p:ph idx="1" type="body"/>
          </p:nvPr>
        </p:nvSpPr>
        <p:spPr>
          <a:xfrm>
            <a:off x="311700" y="1152475"/>
            <a:ext cx="553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tangent line is drawn through the curve and the second point is obtained, which is at the intersection of the tangent line drawn and the curve</a:t>
            </a:r>
            <a:endParaRPr/>
          </a:p>
          <a:p>
            <a:pPr indent="0" lvl="0" marL="0" rtl="0" algn="l">
              <a:spcBef>
                <a:spcPts val="1200"/>
              </a:spcBef>
              <a:spcAft>
                <a:spcPts val="1200"/>
              </a:spcAft>
              <a:buNone/>
            </a:pPr>
            <a:r>
              <a:t/>
            </a:r>
            <a:endParaRPr/>
          </a:p>
        </p:txBody>
      </p:sp>
      <p:pic>
        <p:nvPicPr>
          <p:cNvPr id="444" name="Google Shape;444;p74"/>
          <p:cNvPicPr preferRelativeResize="0"/>
          <p:nvPr/>
        </p:nvPicPr>
        <p:blipFill>
          <a:blip r:embed="rId3">
            <a:alphaModFix/>
          </a:blip>
          <a:stretch>
            <a:fillRect/>
          </a:stretch>
        </p:blipFill>
        <p:spPr>
          <a:xfrm>
            <a:off x="6337825" y="1290650"/>
            <a:ext cx="2806175" cy="2929975"/>
          </a:xfrm>
          <a:prstGeom prst="rect">
            <a:avLst/>
          </a:prstGeom>
          <a:noFill/>
          <a:ln>
            <a:noFill/>
          </a:ln>
        </p:spPr>
      </p:pic>
      <p:sp>
        <p:nvSpPr>
          <p:cNvPr id="445" name="Google Shape;445;p74"/>
          <p:cNvSpPr txBox="1"/>
          <p:nvPr/>
        </p:nvSpPr>
        <p:spPr>
          <a:xfrm>
            <a:off x="6144000" y="4261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Graph representing point doubling over real numbers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 logarithm problem in ECC</a:t>
            </a:r>
            <a:endParaRPr/>
          </a:p>
        </p:txBody>
      </p:sp>
      <p:sp>
        <p:nvSpPr>
          <p:cNvPr id="451" name="Google Shape;451;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under certain conditions, all points on an elliptic curve form a cyclic group</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functions</a:t>
            </a:r>
            <a:endParaRPr/>
          </a:p>
        </p:txBody>
      </p:sp>
      <p:sp>
        <p:nvSpPr>
          <p:cNvPr id="457" name="Google Shape;457;p76"/>
          <p:cNvSpPr txBox="1"/>
          <p:nvPr>
            <p:ph idx="1" type="body"/>
          </p:nvPr>
        </p:nvSpPr>
        <p:spPr>
          <a:xfrm>
            <a:off x="311700" y="1126275"/>
            <a:ext cx="4707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rPr>
              <a:t>C</a:t>
            </a:r>
            <a:r>
              <a:rPr lang="en">
                <a:solidFill>
                  <a:schemeClr val="dk1"/>
                </a:solidFill>
              </a:rPr>
              <a:t>reate fixed-length digests of arbitrarily-long input strings</a:t>
            </a:r>
            <a:endParaRPr>
              <a:solidFill>
                <a:schemeClr val="dk1"/>
              </a:solidFill>
            </a:endParaRPr>
          </a:p>
          <a:p>
            <a:pPr indent="-342900" lvl="0" marL="457200" rtl="0" algn="just">
              <a:lnSpc>
                <a:spcPct val="150000"/>
              </a:lnSpc>
              <a:spcBef>
                <a:spcPts val="1000"/>
              </a:spcBef>
              <a:spcAft>
                <a:spcPts val="0"/>
              </a:spcAft>
              <a:buClr>
                <a:schemeClr val="dk1"/>
              </a:buClr>
              <a:buSzPts val="1800"/>
              <a:buChar char="●"/>
            </a:pPr>
            <a:r>
              <a:rPr lang="en">
                <a:solidFill>
                  <a:schemeClr val="dk1"/>
                </a:solidFill>
              </a:rPr>
              <a:t>Commonly used for Digital Signatures and Message Authentication Codes</a:t>
            </a:r>
            <a:endParaRPr>
              <a:solidFill>
                <a:schemeClr val="dk1"/>
              </a:solidFill>
            </a:endParaRPr>
          </a:p>
          <a:p>
            <a:pPr indent="0" lvl="0" marL="457200" rtl="0" algn="just">
              <a:lnSpc>
                <a:spcPct val="150000"/>
              </a:lnSpc>
              <a:spcBef>
                <a:spcPts val="1000"/>
              </a:spcBef>
              <a:spcAft>
                <a:spcPts val="0"/>
              </a:spcAft>
              <a:buNone/>
            </a:pPr>
            <a:r>
              <a:rPr lang="en">
                <a:solidFill>
                  <a:schemeClr val="dk1"/>
                </a:solidFill>
              </a:rPr>
              <a:t>(MACs), such as HMACs</a:t>
            </a:r>
            <a:endParaRPr>
              <a:solidFill>
                <a:schemeClr val="dk1"/>
              </a:solidFill>
            </a:endParaRPr>
          </a:p>
          <a:p>
            <a:pPr indent="0" lvl="0" marL="457200" rtl="0" algn="l">
              <a:lnSpc>
                <a:spcPct val="150000"/>
              </a:lnSpc>
              <a:spcBef>
                <a:spcPts val="1000"/>
              </a:spcBef>
              <a:spcAft>
                <a:spcPts val="1000"/>
              </a:spcAft>
              <a:buNone/>
            </a:pPr>
            <a:r>
              <a:t/>
            </a:r>
            <a:endParaRPr>
              <a:solidFill>
                <a:schemeClr val="dk1"/>
              </a:solidFill>
            </a:endParaRPr>
          </a:p>
        </p:txBody>
      </p:sp>
      <p:sp>
        <p:nvSpPr>
          <p:cNvPr id="458" name="Google Shape;458;p76"/>
          <p:cNvSpPr txBox="1"/>
          <p:nvPr/>
        </p:nvSpPr>
        <p:spPr>
          <a:xfrm>
            <a:off x="5615075" y="1057150"/>
            <a:ext cx="3000000" cy="225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chemeClr val="dk1"/>
                </a:solidFill>
              </a:rPr>
              <a:t>Three security properties</a:t>
            </a:r>
            <a:endParaRPr sz="1800">
              <a:solidFill>
                <a:schemeClr val="dk1"/>
              </a:solidFill>
            </a:endParaRPr>
          </a:p>
          <a:p>
            <a:pPr indent="-342900" lvl="0" marL="457200" rtl="0" algn="l">
              <a:lnSpc>
                <a:spcPct val="150000"/>
              </a:lnSpc>
              <a:spcBef>
                <a:spcPts val="1000"/>
              </a:spcBef>
              <a:spcAft>
                <a:spcPts val="0"/>
              </a:spcAft>
              <a:buClr>
                <a:schemeClr val="dk1"/>
              </a:buClr>
              <a:buSzPts val="1800"/>
              <a:buChar char="●"/>
            </a:pPr>
            <a:r>
              <a:rPr lang="en" sz="1800">
                <a:solidFill>
                  <a:schemeClr val="dk1"/>
                </a:solidFill>
              </a:rPr>
              <a:t>Preimage resistance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Second preimage resistance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Collision resistance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Properties of Hash function</a:t>
            </a:r>
            <a:endParaRPr/>
          </a:p>
        </p:txBody>
      </p:sp>
      <p:sp>
        <p:nvSpPr>
          <p:cNvPr id="464" name="Google Shape;46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Compression of arbitrary messages into fixed-length digest</a:t>
            </a:r>
            <a:endParaRPr b="1"/>
          </a:p>
          <a:p>
            <a:pPr indent="457200" lvl="0" marL="0" rtl="0" algn="l">
              <a:spcBef>
                <a:spcPts val="1200"/>
              </a:spcBef>
              <a:spcAft>
                <a:spcPts val="0"/>
              </a:spcAft>
              <a:buClr>
                <a:schemeClr val="dk1"/>
              </a:buClr>
              <a:buSzPts val="1100"/>
              <a:buFont typeface="Arial"/>
              <a:buNone/>
            </a:pPr>
            <a:r>
              <a:rPr lang="en"/>
              <a:t>hash function must be able to take an input text of any length and output a</a:t>
            </a:r>
            <a:endParaRPr/>
          </a:p>
          <a:p>
            <a:pPr indent="0" lvl="0" marL="0" rtl="0" algn="l">
              <a:spcBef>
                <a:spcPts val="1200"/>
              </a:spcBef>
              <a:spcAft>
                <a:spcPts val="0"/>
              </a:spcAft>
              <a:buClr>
                <a:schemeClr val="dk1"/>
              </a:buClr>
              <a:buSzPts val="1100"/>
              <a:buFont typeface="Arial"/>
              <a:buNone/>
            </a:pPr>
            <a:r>
              <a:rPr lang="en"/>
              <a:t>fixed-length compressed message.</a:t>
            </a:r>
            <a:endParaRPr/>
          </a:p>
          <a:p>
            <a:pPr indent="0" lvl="0" marL="0" rtl="0" algn="l">
              <a:spcBef>
                <a:spcPts val="1200"/>
              </a:spcBef>
              <a:spcAft>
                <a:spcPts val="0"/>
              </a:spcAft>
              <a:buNone/>
            </a:pPr>
            <a:r>
              <a:rPr b="1" lang="en"/>
              <a:t>Easy to compute</a:t>
            </a:r>
            <a:endParaRPr b="1"/>
          </a:p>
          <a:p>
            <a:pPr indent="457200" lvl="0" marL="0" marR="0" rtl="0" algn="l">
              <a:lnSpc>
                <a:spcPct val="115000"/>
              </a:lnSpc>
              <a:spcBef>
                <a:spcPts val="1200"/>
              </a:spcBef>
              <a:spcAft>
                <a:spcPts val="0"/>
              </a:spcAft>
              <a:buNone/>
            </a:pPr>
            <a:r>
              <a:rPr lang="en"/>
              <a:t>hash functions be very quick to compute regardless of the message size</a:t>
            </a:r>
            <a:endParaRPr/>
          </a:p>
          <a:p>
            <a:pPr indent="0" lvl="0" marL="0" rtl="0" algn="l">
              <a:spcBef>
                <a:spcPts val="1200"/>
              </a:spcBef>
              <a:spcAft>
                <a:spcPts val="1200"/>
              </a:spcAft>
              <a:buNone/>
            </a:pPr>
            <a:r>
              <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idx="1" type="body"/>
          </p:nvPr>
        </p:nvSpPr>
        <p:spPr>
          <a:xfrm>
            <a:off x="145800" y="480800"/>
            <a:ext cx="5511000" cy="44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Preimage resistance/</a:t>
            </a:r>
            <a:r>
              <a:rPr b="1" lang="en">
                <a:solidFill>
                  <a:schemeClr val="dk1"/>
                </a:solidFill>
              </a:rPr>
              <a:t>one-way property</a:t>
            </a:r>
            <a:endParaRPr b="1">
              <a:solidFill>
                <a:schemeClr val="dk1"/>
              </a:solidFill>
            </a:endParaRPr>
          </a:p>
          <a:p>
            <a:pPr indent="0" lvl="0" marL="0" rtl="0" algn="ctr">
              <a:spcBef>
                <a:spcPts val="1200"/>
              </a:spcBef>
              <a:spcAft>
                <a:spcPts val="0"/>
              </a:spcAft>
              <a:buNone/>
            </a:pPr>
            <a:r>
              <a:rPr lang="en">
                <a:solidFill>
                  <a:schemeClr val="dk1"/>
                </a:solidFill>
              </a:rPr>
              <a:t>h(x) = 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y cannot be reverse-computed to 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x is considered a preimage of y, hence the name preimage resistance</a:t>
            </a:r>
            <a:endParaRPr>
              <a:solidFill>
                <a:schemeClr val="dk1"/>
              </a:solidFill>
            </a:endParaRPr>
          </a:p>
          <a:p>
            <a:pPr indent="0" lvl="0" marL="0" rtl="0" algn="l">
              <a:spcBef>
                <a:spcPts val="1200"/>
              </a:spcBef>
              <a:spcAft>
                <a:spcPts val="0"/>
              </a:spcAft>
              <a:buNone/>
            </a:pPr>
            <a:r>
              <a:rPr b="1" lang="en">
                <a:solidFill>
                  <a:schemeClr val="dk1"/>
                </a:solidFill>
              </a:rPr>
              <a:t>Second preimage resistance/ weak collision resistance</a:t>
            </a:r>
            <a:endParaRPr/>
          </a:p>
          <a:p>
            <a:pPr indent="-342900" lvl="0" marL="457200" marR="0" rtl="0" algn="l">
              <a:lnSpc>
                <a:spcPct val="115000"/>
              </a:lnSpc>
              <a:spcBef>
                <a:spcPts val="1200"/>
              </a:spcBef>
              <a:spcAft>
                <a:spcPts val="0"/>
              </a:spcAft>
              <a:buClr>
                <a:schemeClr val="dk1"/>
              </a:buClr>
              <a:buSzPts val="1800"/>
              <a:buChar char="●"/>
            </a:pPr>
            <a:r>
              <a:rPr lang="en">
                <a:solidFill>
                  <a:schemeClr val="dk1"/>
                </a:solidFill>
              </a:rPr>
              <a:t>given x and h(x), it is almost impossible to find any other message m, where m != x and hash of m = hash of x or h(m) = h(x)</a:t>
            </a:r>
            <a:endParaRPr/>
          </a:p>
        </p:txBody>
      </p:sp>
      <p:pic>
        <p:nvPicPr>
          <p:cNvPr id="470" name="Google Shape;470;p78"/>
          <p:cNvPicPr preferRelativeResize="0"/>
          <p:nvPr/>
        </p:nvPicPr>
        <p:blipFill>
          <a:blip r:embed="rId3">
            <a:alphaModFix/>
          </a:blip>
          <a:stretch>
            <a:fillRect/>
          </a:stretch>
        </p:blipFill>
        <p:spPr>
          <a:xfrm>
            <a:off x="5938360" y="96050"/>
            <a:ext cx="3030781" cy="51435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311700" y="445025"/>
            <a:ext cx="5694300" cy="8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Collision resistance/ strong collision resistance</a:t>
            </a:r>
            <a:endParaRPr/>
          </a:p>
        </p:txBody>
      </p:sp>
      <p:sp>
        <p:nvSpPr>
          <p:cNvPr id="476" name="Google Shape;476;p79"/>
          <p:cNvSpPr txBox="1"/>
          <p:nvPr>
            <p:ph idx="1" type="body"/>
          </p:nvPr>
        </p:nvSpPr>
        <p:spPr>
          <a:xfrm>
            <a:off x="311700" y="1537450"/>
            <a:ext cx="5626800" cy="30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h(x) != h(z)</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two different input messages should not hash to the same output</a:t>
            </a:r>
            <a:endParaRPr/>
          </a:p>
          <a:p>
            <a:pPr indent="0" lvl="0" marL="0" rtl="0" algn="l">
              <a:spcBef>
                <a:spcPts val="1200"/>
              </a:spcBef>
              <a:spcAft>
                <a:spcPts val="1200"/>
              </a:spcAft>
              <a:buNone/>
            </a:pPr>
            <a:r>
              <a:t/>
            </a:r>
            <a:endParaRPr/>
          </a:p>
        </p:txBody>
      </p:sp>
      <p:pic>
        <p:nvPicPr>
          <p:cNvPr id="477" name="Google Shape;477;p79"/>
          <p:cNvPicPr preferRelativeResize="0"/>
          <p:nvPr/>
        </p:nvPicPr>
        <p:blipFill>
          <a:blip r:embed="rId3">
            <a:alphaModFix/>
          </a:blip>
          <a:stretch>
            <a:fillRect/>
          </a:stretch>
        </p:blipFill>
        <p:spPr>
          <a:xfrm>
            <a:off x="5938360" y="96050"/>
            <a:ext cx="3030781" cy="51435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0"/>
          <p:cNvSpPr txBox="1"/>
          <p:nvPr>
            <p:ph idx="1" type="body"/>
          </p:nvPr>
        </p:nvSpPr>
        <p:spPr>
          <a:xfrm>
            <a:off x="311700" y="376025"/>
            <a:ext cx="8520600" cy="41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Multiple categories of hash </a:t>
            </a:r>
            <a:r>
              <a:rPr b="1" lang="en"/>
              <a:t>functions</a:t>
            </a:r>
            <a:endParaRPr b="1"/>
          </a:p>
          <a:p>
            <a:pPr indent="-342900" lvl="0" marL="457200" rtl="0" algn="l">
              <a:spcBef>
                <a:spcPts val="1200"/>
              </a:spcBef>
              <a:spcAft>
                <a:spcPts val="0"/>
              </a:spcAft>
              <a:buSzPts val="1800"/>
              <a:buChar char="●"/>
            </a:pPr>
            <a:r>
              <a:rPr lang="en"/>
              <a:t>Message Digest</a:t>
            </a:r>
            <a:endParaRPr/>
          </a:p>
          <a:p>
            <a:pPr indent="-342900" lvl="0" marL="457200" rtl="0" algn="l">
              <a:spcBef>
                <a:spcPts val="0"/>
              </a:spcBef>
              <a:spcAft>
                <a:spcPts val="0"/>
              </a:spcAft>
              <a:buSzPts val="1800"/>
              <a:buChar char="●"/>
            </a:pPr>
            <a:r>
              <a:rPr lang="en"/>
              <a:t>Secure Hash Algorithms- SHA-0, </a:t>
            </a:r>
            <a:r>
              <a:rPr lang="en"/>
              <a:t>SHA-1,SHA-2,SHA-3, RIPEMD, Whirlpool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signatures</a:t>
            </a:r>
            <a:endParaRPr/>
          </a:p>
        </p:txBody>
      </p:sp>
      <p:sp>
        <p:nvSpPr>
          <p:cNvPr id="488" name="Google Shape;488;p81"/>
          <p:cNvSpPr txBox="1"/>
          <p:nvPr>
            <p:ph idx="1" type="body"/>
          </p:nvPr>
        </p:nvSpPr>
        <p:spPr>
          <a:xfrm>
            <a:off x="311700" y="1152475"/>
            <a:ext cx="2812500" cy="27864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Clr>
                <a:schemeClr val="dk1"/>
              </a:buClr>
              <a:buSzPct val="61111"/>
              <a:buFont typeface="Arial"/>
              <a:buNone/>
            </a:pPr>
            <a:r>
              <a:rPr lang="en"/>
              <a:t>Digital signatures are used in blockchain where the transactions are digitally signed by senders using their private key before broadcasting the transaction to the network.</a:t>
            </a:r>
            <a:endParaRPr/>
          </a:p>
          <a:p>
            <a:pPr indent="0" lvl="0" marL="0" rtl="0" algn="l">
              <a:spcBef>
                <a:spcPts val="1200"/>
              </a:spcBef>
              <a:spcAft>
                <a:spcPts val="1200"/>
              </a:spcAft>
              <a:buNone/>
            </a:pPr>
            <a:r>
              <a:t/>
            </a:r>
            <a:endParaRPr/>
          </a:p>
        </p:txBody>
      </p:sp>
      <p:pic>
        <p:nvPicPr>
          <p:cNvPr id="489" name="Google Shape;489;p81"/>
          <p:cNvPicPr preferRelativeResize="0"/>
          <p:nvPr/>
        </p:nvPicPr>
        <p:blipFill>
          <a:blip r:embed="rId3">
            <a:alphaModFix/>
          </a:blip>
          <a:stretch>
            <a:fillRect/>
          </a:stretch>
        </p:blipFill>
        <p:spPr>
          <a:xfrm>
            <a:off x="3124200" y="528650"/>
            <a:ext cx="5708101" cy="399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3235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An abelian group</a:t>
            </a:r>
            <a:endParaRPr b="1"/>
          </a:p>
          <a:p>
            <a:pPr indent="0" lvl="0" marL="0" rtl="0" algn="l">
              <a:spcBef>
                <a:spcPts val="1200"/>
              </a:spcBef>
              <a:spcAft>
                <a:spcPts val="0"/>
              </a:spcAft>
              <a:buNone/>
            </a:pPr>
            <a:r>
              <a:rPr lang="en"/>
              <a:t>An abelian group is formed when the operation on the elements of a set is commutative. </a:t>
            </a:r>
            <a:endParaRPr/>
          </a:p>
          <a:p>
            <a:pPr indent="0" lvl="0" marL="0" rtl="0" algn="l">
              <a:spcBef>
                <a:spcPts val="1200"/>
              </a:spcBef>
              <a:spcAft>
                <a:spcPts val="0"/>
              </a:spcAft>
              <a:buNone/>
            </a:pPr>
            <a:r>
              <a:rPr lang="en"/>
              <a:t>The commutative law means that changing the order of the elements does not affect the result of the operation, for example, A X B = B X A.</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82"/>
          <p:cNvPicPr preferRelativeResize="0"/>
          <p:nvPr/>
        </p:nvPicPr>
        <p:blipFill>
          <a:blip r:embed="rId3">
            <a:alphaModFix/>
          </a:blip>
          <a:stretch>
            <a:fillRect/>
          </a:stretch>
        </p:blipFill>
        <p:spPr>
          <a:xfrm>
            <a:off x="2372307" y="67475"/>
            <a:ext cx="6652387" cy="5143500"/>
          </a:xfrm>
          <a:prstGeom prst="rect">
            <a:avLst/>
          </a:prstGeom>
          <a:noFill/>
          <a:ln>
            <a:noFill/>
          </a:ln>
        </p:spPr>
      </p:pic>
      <p:sp>
        <p:nvSpPr>
          <p:cNvPr id="495" name="Google Shape;495;p82"/>
          <p:cNvSpPr txBox="1"/>
          <p:nvPr>
            <p:ph type="title"/>
          </p:nvPr>
        </p:nvSpPr>
        <p:spPr>
          <a:xfrm>
            <a:off x="311700" y="445025"/>
            <a:ext cx="2060700" cy="248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Elliptic Curve Digital Signature Algorithm</a:t>
            </a:r>
            <a:endParaRPr/>
          </a:p>
          <a:p>
            <a:pPr indent="0" lvl="0" marL="0" rtl="0" algn="l">
              <a:spcBef>
                <a:spcPts val="0"/>
              </a:spcBef>
              <a:spcAft>
                <a:spcPts val="0"/>
              </a:spcAft>
              <a:buNone/>
            </a:pPr>
            <a:r>
              <a:t/>
            </a:r>
            <a:endParaRPr/>
          </a:p>
        </p:txBody>
      </p:sp>
      <p:sp>
        <p:nvSpPr>
          <p:cNvPr id="496" name="Google Shape;496;p82"/>
          <p:cNvSpPr txBox="1"/>
          <p:nvPr/>
        </p:nvSpPr>
        <p:spPr>
          <a:xfrm>
            <a:off x="43675" y="2742025"/>
            <a:ext cx="1674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key pair needs to be generated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2" name="Google Shape;502;p83"/>
          <p:cNvPicPr preferRelativeResize="0"/>
          <p:nvPr/>
        </p:nvPicPr>
        <p:blipFill rotWithShape="1">
          <a:blip r:embed="rId3">
            <a:alphaModFix/>
          </a:blip>
          <a:srcRect b="24020" l="0" r="0" t="-24020"/>
          <a:stretch/>
        </p:blipFill>
        <p:spPr>
          <a:xfrm>
            <a:off x="463053" y="1465488"/>
            <a:ext cx="8217900" cy="301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430875" y="427525"/>
            <a:ext cx="8520600" cy="41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Ring</a:t>
            </a:r>
            <a:endParaRPr b="1"/>
          </a:p>
          <a:p>
            <a:pPr indent="0" lvl="0" marL="0" rtl="0" algn="l">
              <a:spcBef>
                <a:spcPts val="1200"/>
              </a:spcBef>
              <a:spcAft>
                <a:spcPts val="0"/>
              </a:spcAft>
              <a:buNone/>
            </a:pPr>
            <a:r>
              <a:rPr lang="en"/>
              <a:t>If more than one operation can be defined over an abelian group, that group </a:t>
            </a:r>
            <a:r>
              <a:rPr lang="en"/>
              <a:t>becomes a ring. </a:t>
            </a:r>
            <a:endParaRPr/>
          </a:p>
          <a:p>
            <a:pPr indent="0" lvl="0" marL="0" rtl="0" algn="l">
              <a:spcBef>
                <a:spcPts val="1200"/>
              </a:spcBef>
              <a:spcAft>
                <a:spcPts val="0"/>
              </a:spcAft>
              <a:buNone/>
            </a:pPr>
            <a:r>
              <a:rPr lang="en"/>
              <a:t>There are also specific properties that need to be satisfied. </a:t>
            </a:r>
            <a:endParaRPr/>
          </a:p>
          <a:p>
            <a:pPr indent="0" lvl="0" marL="0" rtl="0" algn="l">
              <a:spcBef>
                <a:spcPts val="1200"/>
              </a:spcBef>
              <a:spcAft>
                <a:spcPts val="0"/>
              </a:spcAft>
              <a:buNone/>
            </a:pPr>
            <a:r>
              <a:rPr lang="en"/>
              <a:t>A ring must have closure and associative and distributive properties.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33235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Field</a:t>
            </a:r>
            <a:endParaRPr b="1"/>
          </a:p>
          <a:p>
            <a:pPr indent="0" lvl="0" marL="0" rtl="0" algn="l">
              <a:spcBef>
                <a:spcPts val="1200"/>
              </a:spcBef>
              <a:spcAft>
                <a:spcPts val="0"/>
              </a:spcAft>
              <a:buNone/>
            </a:pPr>
            <a:r>
              <a:rPr lang="en"/>
              <a:t>A field is a set in which all elements in the set form an additive and multiplicative group.</a:t>
            </a:r>
            <a:endParaRPr/>
          </a:p>
          <a:p>
            <a:pPr indent="0" lvl="0" marL="0" rtl="0" algn="l">
              <a:spcBef>
                <a:spcPts val="1200"/>
              </a:spcBef>
              <a:spcAft>
                <a:spcPts val="0"/>
              </a:spcAft>
              <a:buNone/>
            </a:pPr>
            <a:r>
              <a:rPr lang="en"/>
              <a:t> For all group operations, the distributive law is also applied. The law dictates that the same sum or product will be produced even if any of the terms or factors are reordered.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