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Marketing Internal Assessment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Analyzing Present Offerings Mix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For Google, here are some of the key core </a:t>
            </a:r>
            <a:r>
              <a:rPr lang="en-IN" dirty="0" smtClean="0"/>
              <a:t>competencies</a:t>
            </a:r>
          </a:p>
          <a:p>
            <a:pPr marL="1976438" indent="-546100">
              <a:buFont typeface="Wingdings" pitchFamily="2" charset="2"/>
              <a:buChar char="Ø"/>
            </a:pPr>
            <a:r>
              <a:rPr lang="en-IN" dirty="0" smtClean="0"/>
              <a:t>Search </a:t>
            </a:r>
            <a:r>
              <a:rPr lang="en-IN" dirty="0" smtClean="0"/>
              <a:t>accuracy</a:t>
            </a:r>
          </a:p>
          <a:p>
            <a:pPr marL="1976438" indent="-546100">
              <a:buFont typeface="Wingdings" pitchFamily="2" charset="2"/>
              <a:buChar char="Ø"/>
            </a:pPr>
            <a:r>
              <a:rPr lang="en-IN" dirty="0" smtClean="0"/>
              <a:t>Design </a:t>
            </a:r>
            <a:r>
              <a:rPr lang="en-IN" dirty="0" smtClean="0"/>
              <a:t>simplicity</a:t>
            </a:r>
          </a:p>
          <a:p>
            <a:pPr marL="1976438" indent="-546100">
              <a:buFont typeface="Wingdings" pitchFamily="2" charset="2"/>
              <a:buChar char="Ø"/>
            </a:pPr>
            <a:r>
              <a:rPr lang="en-IN" dirty="0" smtClean="0"/>
              <a:t>Querying </a:t>
            </a:r>
            <a:r>
              <a:rPr lang="en-IN" dirty="0" smtClean="0"/>
              <a:t>speed</a:t>
            </a:r>
          </a:p>
          <a:p>
            <a:pPr marL="1976438" indent="-546100">
              <a:buFont typeface="Wingdings" pitchFamily="2" charset="2"/>
              <a:buChar char="Ø"/>
            </a:pPr>
            <a:r>
              <a:rPr lang="en-IN" dirty="0" smtClean="0"/>
              <a:t>Aesthetic </a:t>
            </a:r>
            <a:r>
              <a:rPr lang="en-IN" dirty="0" smtClean="0"/>
              <a:t>branding</a:t>
            </a:r>
          </a:p>
          <a:p>
            <a:pPr marL="1976438" indent="-546100">
              <a:buFont typeface="Wingdings" pitchFamily="2" charset="2"/>
              <a:buChar char="Ø"/>
            </a:pPr>
            <a:r>
              <a:rPr lang="en-IN" dirty="0" smtClean="0"/>
              <a:t>Guided navigation </a:t>
            </a:r>
            <a:r>
              <a:rPr lang="en-IN" dirty="0" smtClean="0"/>
              <a:t>concept</a:t>
            </a:r>
          </a:p>
          <a:p>
            <a:pPr marL="1976438" indent="-546100">
              <a:buFont typeface="Wingdings" pitchFamily="2" charset="2"/>
              <a:buChar char="Ø"/>
            </a:pPr>
            <a:r>
              <a:rPr lang="en-IN" dirty="0" smtClean="0"/>
              <a:t>Free of cost services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Let us look at some </a:t>
            </a:r>
            <a:r>
              <a:rPr lang="en-IN" dirty="0" smtClean="0"/>
              <a:t>of their </a:t>
            </a:r>
            <a:r>
              <a:rPr lang="en-IN" dirty="0" smtClean="0"/>
              <a:t>evident core </a:t>
            </a:r>
            <a:r>
              <a:rPr lang="en-IN" dirty="0" smtClean="0"/>
              <a:t>competencies for APPLE</a:t>
            </a:r>
          </a:p>
          <a:p>
            <a:pPr marL="2419350" indent="-620713">
              <a:buFont typeface="Wingdings" pitchFamily="2" charset="2"/>
              <a:buChar char="ü"/>
            </a:pPr>
            <a:r>
              <a:rPr lang="en-IN" dirty="0" smtClean="0"/>
              <a:t>Product </a:t>
            </a:r>
            <a:r>
              <a:rPr lang="en-IN" dirty="0" smtClean="0"/>
              <a:t>innovation</a:t>
            </a:r>
          </a:p>
          <a:p>
            <a:pPr marL="2419350" indent="-620713">
              <a:buFont typeface="Wingdings" pitchFamily="2" charset="2"/>
              <a:buChar char="ü"/>
            </a:pPr>
            <a:r>
              <a:rPr lang="en-IN" dirty="0" smtClean="0"/>
              <a:t>User </a:t>
            </a:r>
            <a:r>
              <a:rPr lang="en-IN" dirty="0" smtClean="0"/>
              <a:t>experience</a:t>
            </a:r>
          </a:p>
          <a:p>
            <a:pPr marL="2419350" indent="-620713">
              <a:buFont typeface="Wingdings" pitchFamily="2" charset="2"/>
              <a:buChar char="ü"/>
            </a:pPr>
            <a:r>
              <a:rPr lang="en-IN" dirty="0" smtClean="0"/>
              <a:t>Technology </a:t>
            </a:r>
            <a:r>
              <a:rPr lang="en-IN" dirty="0" smtClean="0"/>
              <a:t>competence</a:t>
            </a:r>
          </a:p>
          <a:p>
            <a:pPr marL="2419350" indent="-620713">
              <a:buFont typeface="Wingdings" pitchFamily="2" charset="2"/>
              <a:buChar char="ü"/>
            </a:pPr>
            <a:r>
              <a:rPr lang="en-IN" dirty="0" smtClean="0"/>
              <a:t>Brand </a:t>
            </a:r>
            <a:r>
              <a:rPr lang="en-IN" dirty="0" smtClean="0"/>
              <a:t>marketing</a:t>
            </a:r>
          </a:p>
          <a:p>
            <a:pPr marL="2419350" indent="-620713">
              <a:buFont typeface="Wingdings" pitchFamily="2" charset="2"/>
              <a:buChar char="ü"/>
            </a:pPr>
            <a:r>
              <a:rPr lang="en-IN" dirty="0" smtClean="0"/>
              <a:t>Premium positioning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04800"/>
            <a:ext cx="835130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SWOT </a:t>
            </a:r>
            <a:r>
              <a:rPr lang="en-IN" dirty="0" smtClean="0"/>
              <a:t>(Strengths, Weaknesses, Opportunities, </a:t>
            </a:r>
            <a:r>
              <a:rPr lang="en-IN" dirty="0" smtClean="0"/>
              <a:t>	and </a:t>
            </a:r>
            <a:r>
              <a:rPr lang="en-IN" dirty="0" smtClean="0"/>
              <a:t>Threats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US" dirty="0" smtClean="0"/>
              <a:t>8P - </a:t>
            </a:r>
            <a:r>
              <a:rPr lang="en-IN" dirty="0" smtClean="0"/>
              <a:t>product; price; place; promotion; people; process; physical evidence; and productivity.</a:t>
            </a:r>
          </a:p>
          <a:p>
            <a:pPr>
              <a:buNone/>
            </a:pPr>
            <a:r>
              <a:rPr lang="en-IN" dirty="0" smtClean="0"/>
              <a:t>STP (segmentation</a:t>
            </a:r>
            <a:r>
              <a:rPr lang="en-IN" dirty="0" smtClean="0"/>
              <a:t>, </a:t>
            </a:r>
            <a:r>
              <a:rPr lang="en-IN" dirty="0" smtClean="0"/>
              <a:t>targeting and positioning)</a:t>
            </a:r>
          </a:p>
          <a:p>
            <a:pPr>
              <a:buNone/>
            </a:pPr>
            <a:r>
              <a:rPr lang="en-IN" dirty="0" smtClean="0"/>
              <a:t>VRIN (Valuable</a:t>
            </a:r>
            <a:r>
              <a:rPr lang="en-IN" dirty="0" smtClean="0"/>
              <a:t>, Rare, Inimitable and </a:t>
            </a:r>
            <a:r>
              <a:rPr lang="en-IN" dirty="0" smtClean="0"/>
              <a:t>Non-	</a:t>
            </a:r>
            <a:r>
              <a:rPr lang="en-IN" dirty="0" err="1" smtClean="0"/>
              <a:t>Substituable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Offerings and Marketing Mix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IN" dirty="0" smtClean="0"/>
              <a:t>Products are virtual in the digital </a:t>
            </a:r>
            <a:r>
              <a:rPr lang="en-IN" dirty="0" smtClean="0"/>
              <a:t>world</a:t>
            </a:r>
          </a:p>
          <a:p>
            <a:r>
              <a:rPr lang="en-IN" dirty="0" smtClean="0"/>
              <a:t>Nature of target audience </a:t>
            </a:r>
            <a:r>
              <a:rPr lang="en-IN" dirty="0" smtClean="0"/>
              <a:t>differs</a:t>
            </a:r>
          </a:p>
          <a:p>
            <a:r>
              <a:rPr lang="en-IN" dirty="0" smtClean="0"/>
              <a:t>Brand switching is quite </a:t>
            </a:r>
            <a:r>
              <a:rPr lang="en-IN" dirty="0" smtClean="0"/>
              <a:t>high</a:t>
            </a:r>
          </a:p>
          <a:p>
            <a:r>
              <a:rPr lang="fr-FR" dirty="0" smtClean="0"/>
              <a:t>Digital </a:t>
            </a:r>
            <a:r>
              <a:rPr lang="fr-FR" dirty="0" err="1" smtClean="0"/>
              <a:t>requires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communication </a:t>
            </a:r>
            <a:r>
              <a:rPr lang="fr-FR" dirty="0" err="1" smtClean="0"/>
              <a:t>elements</a:t>
            </a:r>
            <a:endParaRPr lang="fr-FR" dirty="0" smtClean="0"/>
          </a:p>
          <a:p>
            <a:r>
              <a:rPr lang="en-IN" dirty="0" smtClean="0"/>
              <a:t>Products in control of </a:t>
            </a:r>
            <a:r>
              <a:rPr lang="en-IN" dirty="0" smtClean="0"/>
              <a:t>intermediaries/aggregators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Understanding D-SWOT Analysis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62661"/>
            <a:ext cx="6172200" cy="541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 key elements of the D-SWOT model include</a:t>
            </a:r>
            <a:r>
              <a:rPr lang="en-IN" dirty="0" smtClean="0"/>
              <a:t>:</a:t>
            </a:r>
          </a:p>
          <a:p>
            <a:pPr marL="1430338" indent="-619125">
              <a:buFont typeface="Wingdings" pitchFamily="2" charset="2"/>
              <a:buChar char="q"/>
            </a:pPr>
            <a:r>
              <a:rPr lang="en-IN" dirty="0" smtClean="0"/>
              <a:t>Strengths</a:t>
            </a:r>
          </a:p>
          <a:p>
            <a:pPr marL="1430338" indent="-619125">
              <a:buFont typeface="Wingdings" pitchFamily="2" charset="2"/>
              <a:buChar char="q"/>
            </a:pPr>
            <a:r>
              <a:rPr lang="en-IN" dirty="0" smtClean="0"/>
              <a:t>Weaknesses</a:t>
            </a:r>
          </a:p>
          <a:p>
            <a:pPr marL="1430338" indent="-619125">
              <a:buFont typeface="Wingdings" pitchFamily="2" charset="2"/>
              <a:buChar char="q"/>
            </a:pPr>
            <a:r>
              <a:rPr lang="en-IN" dirty="0" smtClean="0"/>
              <a:t>Opportunities</a:t>
            </a:r>
          </a:p>
          <a:p>
            <a:pPr marL="1430338" indent="-619125">
              <a:buFont typeface="Wingdings" pitchFamily="2" charset="2"/>
              <a:buChar char="q"/>
            </a:pPr>
            <a:r>
              <a:rPr lang="en-IN" dirty="0" smtClean="0"/>
              <a:t>Threats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Marketing Mix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1695450" indent="-708025"/>
            <a:r>
              <a:rPr lang="en-IN" dirty="0" smtClean="0"/>
              <a:t>Product</a:t>
            </a:r>
          </a:p>
          <a:p>
            <a:pPr marL="1695450" indent="-708025"/>
            <a:r>
              <a:rPr lang="en-IN" dirty="0" smtClean="0"/>
              <a:t>Price</a:t>
            </a:r>
          </a:p>
          <a:p>
            <a:pPr marL="1695450" indent="-708025"/>
            <a:r>
              <a:rPr lang="en-IN" dirty="0" smtClean="0"/>
              <a:t>Place</a:t>
            </a:r>
          </a:p>
          <a:p>
            <a:pPr marL="1695450" indent="-708025"/>
            <a:r>
              <a:rPr lang="en-IN" dirty="0" smtClean="0"/>
              <a:t>Promotion</a:t>
            </a:r>
          </a:p>
          <a:p>
            <a:pPr marL="1695450" indent="-708025"/>
            <a:r>
              <a:rPr lang="en-IN" dirty="0" smtClean="0"/>
              <a:t>People</a:t>
            </a:r>
          </a:p>
          <a:p>
            <a:pPr marL="1695450" indent="-708025"/>
            <a:r>
              <a:rPr lang="en-IN" dirty="0" smtClean="0"/>
              <a:t>Process</a:t>
            </a:r>
          </a:p>
          <a:p>
            <a:pPr marL="1695450" indent="-708025"/>
            <a:r>
              <a:rPr lang="en-IN" dirty="0" smtClean="0"/>
              <a:t>Programs</a:t>
            </a:r>
          </a:p>
          <a:p>
            <a:pPr marL="1695450" indent="-708025"/>
            <a:r>
              <a:rPr lang="en-IN" dirty="0" smtClean="0"/>
              <a:t>Performance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Resource Mapping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Input-driven resources: materials, energy, natural resources</a:t>
            </a:r>
          </a:p>
          <a:p>
            <a:r>
              <a:rPr lang="en-IN" dirty="0" smtClean="0"/>
              <a:t> </a:t>
            </a:r>
            <a:r>
              <a:rPr lang="en-IN" dirty="0" smtClean="0"/>
              <a:t>Economic resources: land, capital, infrastructure</a:t>
            </a:r>
          </a:p>
          <a:p>
            <a:r>
              <a:rPr lang="en-IN" dirty="0" smtClean="0"/>
              <a:t> </a:t>
            </a:r>
            <a:r>
              <a:rPr lang="en-IN" dirty="0" smtClean="0"/>
              <a:t>Human resources: employees, contractors, third parties</a:t>
            </a:r>
          </a:p>
          <a:p>
            <a:r>
              <a:rPr lang="en-IN" dirty="0" smtClean="0"/>
              <a:t> </a:t>
            </a:r>
            <a:r>
              <a:rPr lang="en-IN" dirty="0" smtClean="0"/>
              <a:t>Technology resources: information, communication, storage systems</a:t>
            </a:r>
          </a:p>
          <a:p>
            <a:r>
              <a:rPr lang="en-IN" dirty="0" smtClean="0"/>
              <a:t> </a:t>
            </a:r>
            <a:r>
              <a:rPr lang="en-IN" dirty="0" smtClean="0"/>
              <a:t>Intellectual resources: brand capital, intellectual property, patents, and trademarks</a:t>
            </a:r>
          </a:p>
          <a:p>
            <a:r>
              <a:rPr lang="en-IN" dirty="0" smtClean="0"/>
              <a:t> </a:t>
            </a:r>
            <a:r>
              <a:rPr lang="en-IN" dirty="0" smtClean="0"/>
              <a:t>Partner/intermediary </a:t>
            </a:r>
            <a:r>
              <a:rPr lang="en-IN" dirty="0" smtClean="0"/>
              <a:t>resources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Competencies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There </a:t>
            </a:r>
            <a:r>
              <a:rPr lang="en-IN" dirty="0" smtClean="0"/>
              <a:t>are three tests to identify core competencies of a </a:t>
            </a:r>
            <a:r>
              <a:rPr lang="en-IN" dirty="0" smtClean="0"/>
              <a:t>firm</a:t>
            </a:r>
          </a:p>
          <a:p>
            <a:pPr marL="2506663" indent="-619125">
              <a:buFont typeface="Wingdings" pitchFamily="2" charset="2"/>
              <a:buChar char="v"/>
            </a:pPr>
            <a:r>
              <a:rPr lang="en-IN" dirty="0" smtClean="0"/>
              <a:t>Relevance</a:t>
            </a:r>
          </a:p>
          <a:p>
            <a:pPr marL="2506663" indent="-619125">
              <a:buFont typeface="Wingdings" pitchFamily="2" charset="2"/>
              <a:buChar char="v"/>
            </a:pPr>
            <a:r>
              <a:rPr lang="en-IN" dirty="0" smtClean="0"/>
              <a:t>Difficulty of </a:t>
            </a:r>
            <a:r>
              <a:rPr lang="en-IN" dirty="0" smtClean="0"/>
              <a:t>imitation</a:t>
            </a:r>
          </a:p>
          <a:p>
            <a:pPr marL="2506663" indent="-619125">
              <a:buFont typeface="Wingdings" pitchFamily="2" charset="2"/>
              <a:buChar char="v"/>
            </a:pPr>
            <a:r>
              <a:rPr lang="en-IN" dirty="0" smtClean="0"/>
              <a:t>Breadth of application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Marketing Internal Assessment</vt:lpstr>
      <vt:lpstr>Slide 2</vt:lpstr>
      <vt:lpstr>Slide 3</vt:lpstr>
      <vt:lpstr>Offerings and Marketing Mix</vt:lpstr>
      <vt:lpstr>Understanding D-SWOT Analysis</vt:lpstr>
      <vt:lpstr>Slide 6</vt:lpstr>
      <vt:lpstr>Marketing Mix Analysis</vt:lpstr>
      <vt:lpstr>Internal Resource Mapping</vt:lpstr>
      <vt:lpstr>Core Competencies Analysis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Internal Assessment</dc:title>
  <dc:creator>Kavi</dc:creator>
  <cp:lastModifiedBy>Kavi</cp:lastModifiedBy>
  <cp:revision>6</cp:revision>
  <dcterms:created xsi:type="dcterms:W3CDTF">2006-08-16T00:00:00Z</dcterms:created>
  <dcterms:modified xsi:type="dcterms:W3CDTF">2023-07-24T05:11:55Z</dcterms:modified>
</cp:coreProperties>
</file>