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40"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33400"/>
            <a:ext cx="7772400" cy="1470025"/>
          </a:xfrm>
        </p:spPr>
        <p:txBody>
          <a:bodyPr/>
          <a:lstStyle/>
          <a:p>
            <a:r>
              <a:rPr lang="en-IN" b="1" dirty="0" smtClean="0"/>
              <a:t>Unit - II</a:t>
            </a:r>
            <a:endParaRPr lang="en-IN" dirty="0"/>
          </a:p>
        </p:txBody>
      </p:sp>
      <p:sp>
        <p:nvSpPr>
          <p:cNvPr id="3" name="Subtitle 2"/>
          <p:cNvSpPr>
            <a:spLocks noGrp="1"/>
          </p:cNvSpPr>
          <p:nvPr>
            <p:ph type="subTitle" idx="1"/>
          </p:nvPr>
        </p:nvSpPr>
        <p:spPr>
          <a:xfrm>
            <a:off x="1371600" y="2209800"/>
            <a:ext cx="6400800" cy="1752600"/>
          </a:xfrm>
        </p:spPr>
        <p:txBody>
          <a:bodyPr>
            <a:normAutofit/>
          </a:bodyPr>
          <a:lstStyle/>
          <a:p>
            <a:r>
              <a:rPr lang="en-IN" sz="4000" b="1" dirty="0" smtClean="0">
                <a:solidFill>
                  <a:schemeClr val="tx1"/>
                </a:solidFill>
              </a:rPr>
              <a:t>DIGITAL MARKETING STRATEGY DEVELOPMENT</a:t>
            </a:r>
            <a:endParaRPr lang="en-IN" sz="40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228600"/>
            <a:ext cx="8229600" cy="4525963"/>
          </a:xfrm>
        </p:spPr>
        <p:txBody>
          <a:bodyPr/>
          <a:lstStyle/>
          <a:p>
            <a:pPr>
              <a:buNone/>
            </a:pPr>
            <a:r>
              <a:rPr lang="en-IN" dirty="0" smtClean="0"/>
              <a:t>Industry analysis</a:t>
            </a:r>
            <a:endParaRPr lang="en-IN" dirty="0"/>
          </a:p>
        </p:txBody>
      </p:sp>
      <p:sp>
        <p:nvSpPr>
          <p:cNvPr id="4" name="Rectangle 3"/>
          <p:cNvSpPr/>
          <p:nvPr/>
        </p:nvSpPr>
        <p:spPr>
          <a:xfrm>
            <a:off x="762000" y="914400"/>
            <a:ext cx="8153400" cy="5842497"/>
          </a:xfrm>
          <a:prstGeom prst="rect">
            <a:avLst/>
          </a:prstGeom>
        </p:spPr>
        <p:txBody>
          <a:bodyPr wrap="square">
            <a:spAutoFit/>
          </a:bodyPr>
          <a:lstStyle/>
          <a:p>
            <a:pPr algn="just">
              <a:lnSpc>
                <a:spcPct val="150000"/>
              </a:lnSpc>
            </a:pPr>
            <a:r>
              <a:rPr lang="en-IN" sz="2800" b="1" dirty="0" smtClean="0"/>
              <a:t>(a) Market segment analysis: </a:t>
            </a:r>
            <a:r>
              <a:rPr lang="en-IN" sz="2800" dirty="0" smtClean="0"/>
              <a:t>Let us suppose, a firm—XYZ—plans to launch a new mobile phone in the market. Even before it starts to develop a product, the firm needs to conduct enough research to understand the market segment and its data points.</a:t>
            </a:r>
          </a:p>
          <a:p>
            <a:pPr algn="just">
              <a:lnSpc>
                <a:spcPct val="150000"/>
              </a:lnSpc>
            </a:pPr>
            <a:r>
              <a:rPr lang="en-IN" sz="2800" b="1" dirty="0" smtClean="0"/>
              <a:t>(b) Opportunity analysis: </a:t>
            </a:r>
            <a:r>
              <a:rPr lang="en-IN" sz="2800" dirty="0" smtClean="0"/>
              <a:t>Apart from research on industry and specific market segment, the firm would also need a market opportunity sizing exercise with the help of the research data</a:t>
            </a:r>
            <a:endParaRPr lang="en-IN"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304800"/>
            <a:ext cx="8229600" cy="4525963"/>
          </a:xfrm>
        </p:spPr>
        <p:txBody>
          <a:bodyPr/>
          <a:lstStyle/>
          <a:p>
            <a:pPr>
              <a:buNone/>
            </a:pPr>
            <a:r>
              <a:rPr lang="en-IN" dirty="0" smtClean="0"/>
              <a:t>Competition analysis</a:t>
            </a:r>
            <a:endParaRPr lang="en-IN" dirty="0"/>
          </a:p>
        </p:txBody>
      </p:sp>
      <p:sp>
        <p:nvSpPr>
          <p:cNvPr id="4" name="Rectangle 3"/>
          <p:cNvSpPr/>
          <p:nvPr/>
        </p:nvSpPr>
        <p:spPr>
          <a:xfrm>
            <a:off x="609600" y="1066800"/>
            <a:ext cx="8305800" cy="5632311"/>
          </a:xfrm>
          <a:prstGeom prst="rect">
            <a:avLst/>
          </a:prstGeom>
        </p:spPr>
        <p:txBody>
          <a:bodyPr wrap="square">
            <a:spAutoFit/>
          </a:bodyPr>
          <a:lstStyle/>
          <a:p>
            <a:pPr algn="just">
              <a:lnSpc>
                <a:spcPct val="150000"/>
              </a:lnSpc>
            </a:pPr>
            <a:r>
              <a:rPr lang="en-IN" sz="2400" b="1" dirty="0" smtClean="0"/>
              <a:t>(a) Category analysis: </a:t>
            </a:r>
            <a:r>
              <a:rPr lang="en-IN" sz="2400" dirty="0" smtClean="0"/>
              <a:t>This element of competition analysis maps the specific category of product (which in our present example is the mid-range smart phone category) to understand key competitors and defining elements which would make the product stand apart in the wake of competition.</a:t>
            </a:r>
          </a:p>
          <a:p>
            <a:pPr algn="just">
              <a:lnSpc>
                <a:spcPct val="150000"/>
              </a:lnSpc>
            </a:pPr>
            <a:r>
              <a:rPr lang="en-IN" sz="2400" b="1" dirty="0" smtClean="0"/>
              <a:t>(b) Brand audit: </a:t>
            </a:r>
            <a:r>
              <a:rPr lang="en-IN" sz="2400" dirty="0" smtClean="0"/>
              <a:t>It involves conducting an analysis of key brand attributes against competing brands to realize intangible factors like brand value, imagery, perception, and other unique value elements which differentiate it in the market and would make it stand out in its category.</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10600" cy="1143000"/>
          </a:xfrm>
        </p:spPr>
        <p:txBody>
          <a:bodyPr>
            <a:noAutofit/>
          </a:bodyPr>
          <a:lstStyle/>
          <a:p>
            <a:r>
              <a:rPr lang="en-IN" b="1" dirty="0" smtClean="0"/>
              <a:t>Digital Marketing Assessment Phase</a:t>
            </a:r>
            <a:endParaRPr lang="en-IN" b="1" dirty="0"/>
          </a:p>
        </p:txBody>
      </p:sp>
      <p:sp>
        <p:nvSpPr>
          <p:cNvPr id="3" name="Content Placeholder 2"/>
          <p:cNvSpPr>
            <a:spLocks noGrp="1"/>
          </p:cNvSpPr>
          <p:nvPr>
            <p:ph idx="1"/>
          </p:nvPr>
        </p:nvSpPr>
        <p:spPr>
          <a:xfrm>
            <a:off x="457200" y="1371600"/>
            <a:ext cx="8686800" cy="4525963"/>
          </a:xfrm>
        </p:spPr>
        <p:txBody>
          <a:bodyPr>
            <a:normAutofit/>
          </a:bodyPr>
          <a:lstStyle/>
          <a:p>
            <a:pPr algn="ctr">
              <a:buNone/>
            </a:pPr>
            <a:r>
              <a:rPr lang="en-IN" sz="4000" b="1" dirty="0" smtClean="0"/>
              <a:t>Elements of the Assessment Phase</a:t>
            </a:r>
          </a:p>
          <a:p>
            <a:pPr>
              <a:buNone/>
            </a:pPr>
            <a:endParaRPr lang="en-IN" dirty="0" smtClean="0"/>
          </a:p>
          <a:p>
            <a:pPr>
              <a:buNone/>
            </a:pPr>
            <a:r>
              <a:rPr lang="en-IN" dirty="0" smtClean="0"/>
              <a:t>Marketing Strategy and its Digital Shifts</a:t>
            </a:r>
          </a:p>
          <a:p>
            <a:pPr>
              <a:buFont typeface="Wingdings" pitchFamily="2" charset="2"/>
              <a:buChar char="ü"/>
            </a:pPr>
            <a:r>
              <a:rPr lang="en-IN" dirty="0" smtClean="0"/>
              <a:t>Analyzing marketing </a:t>
            </a:r>
            <a:r>
              <a:rPr lang="en-IN" dirty="0" smtClean="0"/>
              <a:t>opportunities -</a:t>
            </a:r>
            <a:r>
              <a:rPr lang="en-IN" sz="2400" dirty="0" smtClean="0"/>
              <a:t> identify</a:t>
            </a:r>
            <a:endParaRPr lang="en-IN" dirty="0" smtClean="0"/>
          </a:p>
          <a:p>
            <a:pPr>
              <a:buFont typeface="Wingdings" pitchFamily="2" charset="2"/>
              <a:buChar char="ü"/>
            </a:pPr>
            <a:r>
              <a:rPr lang="en-IN" dirty="0" smtClean="0"/>
              <a:t>Developing marketing </a:t>
            </a:r>
            <a:r>
              <a:rPr lang="en-IN" dirty="0" smtClean="0"/>
              <a:t>strategies- </a:t>
            </a:r>
            <a:r>
              <a:rPr lang="en-IN" sz="2400" dirty="0" smtClean="0"/>
              <a:t>positioning strategy</a:t>
            </a:r>
          </a:p>
          <a:p>
            <a:pPr>
              <a:buFont typeface="Wingdings" pitchFamily="2" charset="2"/>
              <a:buChar char="ü"/>
            </a:pPr>
            <a:r>
              <a:rPr lang="en-IN" dirty="0" smtClean="0"/>
              <a:t>Planning marketing </a:t>
            </a:r>
            <a:r>
              <a:rPr lang="en-IN" dirty="0" smtClean="0"/>
              <a:t>programs- </a:t>
            </a:r>
            <a:r>
              <a:rPr lang="en-IN" sz="2400" dirty="0" smtClean="0"/>
              <a:t>cost</a:t>
            </a:r>
            <a:endParaRPr lang="en-IN" dirty="0" smtClean="0"/>
          </a:p>
          <a:p>
            <a:pPr>
              <a:buFont typeface="Wingdings" pitchFamily="2" charset="2"/>
              <a:buChar char="ü"/>
            </a:pPr>
            <a:r>
              <a:rPr lang="en-IN" dirty="0" smtClean="0"/>
              <a:t>Managing the marketing </a:t>
            </a:r>
            <a:r>
              <a:rPr lang="en-IN" dirty="0" smtClean="0"/>
              <a:t>effort – </a:t>
            </a:r>
            <a:r>
              <a:rPr lang="en-IN" sz="2400" dirty="0" smtClean="0"/>
              <a:t>feedback &amp;control</a:t>
            </a:r>
            <a:endParaRPr lang="en-IN"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763000" cy="5943600"/>
          </a:xfrm>
        </p:spPr>
        <p:txBody>
          <a:bodyPr>
            <a:normAutofit fontScale="92500"/>
          </a:bodyPr>
          <a:lstStyle/>
          <a:p>
            <a:pPr marL="0" indent="0" algn="just">
              <a:buNone/>
            </a:pPr>
            <a:r>
              <a:rPr lang="en-IN" dirty="0" smtClean="0"/>
              <a:t>The key differences in marketing strategy/framework creation traditionally and with the advent of digital media include:</a:t>
            </a:r>
          </a:p>
          <a:p>
            <a:pPr marL="514350" indent="-514350" algn="just">
              <a:buFont typeface="Wingdings" pitchFamily="2" charset="2"/>
              <a:buChar char="v"/>
            </a:pPr>
            <a:r>
              <a:rPr lang="en-IN" dirty="0" smtClean="0"/>
              <a:t>Knowledge of customer preferences</a:t>
            </a:r>
          </a:p>
          <a:p>
            <a:pPr marL="514350" indent="-514350" algn="just">
              <a:buFont typeface="Wingdings" pitchFamily="2" charset="2"/>
              <a:buChar char="v"/>
            </a:pPr>
            <a:r>
              <a:rPr lang="en-IN" dirty="0" smtClean="0"/>
              <a:t>Leveraging traditional brand presence</a:t>
            </a:r>
          </a:p>
          <a:p>
            <a:pPr marL="514350" indent="-514350" algn="just">
              <a:buFont typeface="Wingdings" pitchFamily="2" charset="2"/>
              <a:buChar char="v"/>
            </a:pPr>
            <a:r>
              <a:rPr lang="en-IN" dirty="0" smtClean="0"/>
              <a:t>Reactive to predictive approach</a:t>
            </a:r>
          </a:p>
          <a:p>
            <a:pPr marL="514350" indent="-514350" algn="just">
              <a:buFont typeface="Wingdings" pitchFamily="2" charset="2"/>
              <a:buChar char="v"/>
            </a:pPr>
            <a:r>
              <a:rPr lang="en-IN" dirty="0" smtClean="0"/>
              <a:t>Disintermediation of value chains/life cycles</a:t>
            </a:r>
          </a:p>
          <a:p>
            <a:pPr marL="514350" indent="-514350" algn="just">
              <a:buFont typeface="Wingdings" pitchFamily="2" charset="2"/>
              <a:buChar char="v"/>
            </a:pPr>
            <a:r>
              <a:rPr lang="en-IN" dirty="0" smtClean="0"/>
              <a:t>Impact of </a:t>
            </a:r>
            <a:r>
              <a:rPr lang="en-IN" dirty="0" err="1" smtClean="0"/>
              <a:t>prosumerization</a:t>
            </a:r>
            <a:endParaRPr lang="en-IN" dirty="0" smtClean="0"/>
          </a:p>
          <a:p>
            <a:pPr marL="514350" indent="-514350" algn="just">
              <a:buFont typeface="Wingdings" pitchFamily="2" charset="2"/>
              <a:buChar char="v"/>
            </a:pPr>
            <a:r>
              <a:rPr lang="en-IN" dirty="0" smtClean="0"/>
              <a:t>Brand to channel attribute alignment</a:t>
            </a:r>
          </a:p>
          <a:p>
            <a:pPr marL="514350" indent="-514350" algn="just">
              <a:buFont typeface="Wingdings" pitchFamily="2" charset="2"/>
              <a:buChar char="v"/>
            </a:pPr>
            <a:r>
              <a:rPr lang="en-IN" dirty="0" smtClean="0"/>
              <a:t>Unique digital-connect concepts</a:t>
            </a:r>
          </a:p>
          <a:p>
            <a:pPr marL="514350" indent="-514350" algn="just">
              <a:buFont typeface="Wingdings" pitchFamily="2" charset="2"/>
              <a:buChar char="v"/>
            </a:pPr>
            <a:r>
              <a:rPr lang="en-IN" dirty="0" smtClean="0"/>
              <a:t>Follow-the-customer model (attribution concepts)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8229600" cy="4525963"/>
          </a:xfrm>
        </p:spPr>
        <p:txBody>
          <a:bodyPr/>
          <a:lstStyle/>
          <a:p>
            <a:pPr>
              <a:buNone/>
            </a:pPr>
            <a:r>
              <a:rPr lang="en-IN" dirty="0" smtClean="0"/>
              <a:t>The Need for Digital Strategy</a:t>
            </a:r>
            <a:endParaRPr lang="en-IN" dirty="0"/>
          </a:p>
        </p:txBody>
      </p:sp>
      <p:pic>
        <p:nvPicPr>
          <p:cNvPr id="1026" name="Picture 2"/>
          <p:cNvPicPr>
            <a:picLocks noChangeAspect="1" noChangeArrowheads="1"/>
          </p:cNvPicPr>
          <p:nvPr/>
        </p:nvPicPr>
        <p:blipFill>
          <a:blip r:embed="rId2" cstate="print"/>
          <a:stretch>
            <a:fillRect/>
          </a:stretch>
        </p:blipFill>
        <p:spPr bwMode="auto">
          <a:xfrm>
            <a:off x="457200" y="838200"/>
            <a:ext cx="8496822" cy="571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8600"/>
            <a:ext cx="8229600" cy="4525963"/>
          </a:xfrm>
        </p:spPr>
        <p:txBody>
          <a:bodyPr/>
          <a:lstStyle/>
          <a:p>
            <a:pPr>
              <a:buNone/>
            </a:pPr>
            <a:r>
              <a:rPr lang="en-IN" dirty="0" smtClean="0"/>
              <a:t>The Assessment Phase Elements</a:t>
            </a:r>
            <a:endParaRPr lang="en-IN" dirty="0"/>
          </a:p>
        </p:txBody>
      </p:sp>
      <p:pic>
        <p:nvPicPr>
          <p:cNvPr id="2050" name="Picture 2"/>
          <p:cNvPicPr>
            <a:picLocks noChangeAspect="1" noChangeArrowheads="1"/>
          </p:cNvPicPr>
          <p:nvPr/>
        </p:nvPicPr>
        <p:blipFill>
          <a:blip r:embed="rId2" cstate="print"/>
          <a:srcRect/>
          <a:stretch>
            <a:fillRect/>
          </a:stretch>
        </p:blipFill>
        <p:spPr bwMode="auto">
          <a:xfrm>
            <a:off x="685800" y="914400"/>
            <a:ext cx="8353497" cy="56388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28600"/>
            <a:ext cx="8229600" cy="4525963"/>
          </a:xfrm>
        </p:spPr>
        <p:txBody>
          <a:bodyPr/>
          <a:lstStyle/>
          <a:p>
            <a:pPr>
              <a:buNone/>
            </a:pPr>
            <a:r>
              <a:rPr lang="en-IN" dirty="0" smtClean="0"/>
              <a:t>Understanding the Assessment Phase</a:t>
            </a:r>
            <a:endParaRPr lang="en-IN" dirty="0"/>
          </a:p>
        </p:txBody>
      </p:sp>
      <p:pic>
        <p:nvPicPr>
          <p:cNvPr id="3074" name="Picture 2"/>
          <p:cNvPicPr>
            <a:picLocks noChangeAspect="1" noChangeArrowheads="1"/>
          </p:cNvPicPr>
          <p:nvPr/>
        </p:nvPicPr>
        <p:blipFill>
          <a:blip r:embed="rId2" cstate="print"/>
          <a:srcRect/>
          <a:stretch>
            <a:fillRect/>
          </a:stretch>
        </p:blipFill>
        <p:spPr bwMode="auto">
          <a:xfrm>
            <a:off x="942803" y="990600"/>
            <a:ext cx="7960822" cy="54102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28600"/>
            <a:ext cx="8229600" cy="4525963"/>
          </a:xfrm>
        </p:spPr>
        <p:txBody>
          <a:bodyPr/>
          <a:lstStyle/>
          <a:p>
            <a:pPr>
              <a:buNone/>
            </a:pPr>
            <a:r>
              <a:rPr lang="en-IN" dirty="0" smtClean="0"/>
              <a:t>Understanding Macro-Micro Environments</a:t>
            </a:r>
            <a:endParaRPr lang="en-IN" dirty="0"/>
          </a:p>
        </p:txBody>
      </p:sp>
      <p:pic>
        <p:nvPicPr>
          <p:cNvPr id="4098" name="Picture 2"/>
          <p:cNvPicPr>
            <a:picLocks noChangeAspect="1" noChangeArrowheads="1"/>
          </p:cNvPicPr>
          <p:nvPr/>
        </p:nvPicPr>
        <p:blipFill>
          <a:blip r:embed="rId2" cstate="print"/>
          <a:srcRect/>
          <a:stretch>
            <a:fillRect/>
          </a:stretch>
        </p:blipFill>
        <p:spPr bwMode="auto">
          <a:xfrm>
            <a:off x="772964" y="914400"/>
            <a:ext cx="8173684" cy="56388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228600"/>
            <a:ext cx="8229600" cy="4525963"/>
          </a:xfrm>
        </p:spPr>
        <p:txBody>
          <a:bodyPr/>
          <a:lstStyle/>
          <a:p>
            <a:pPr>
              <a:buNone/>
            </a:pPr>
            <a:r>
              <a:rPr lang="en-IN" dirty="0" smtClean="0"/>
              <a:t>Marketing Situation Analysis</a:t>
            </a:r>
            <a:endParaRPr lang="en-IN" dirty="0"/>
          </a:p>
        </p:txBody>
      </p:sp>
      <p:sp>
        <p:nvSpPr>
          <p:cNvPr id="4" name="Rectangle 3"/>
          <p:cNvSpPr/>
          <p:nvPr/>
        </p:nvSpPr>
        <p:spPr>
          <a:xfrm>
            <a:off x="838200" y="914400"/>
            <a:ext cx="8001000" cy="5262979"/>
          </a:xfrm>
          <a:prstGeom prst="rect">
            <a:avLst/>
          </a:prstGeom>
        </p:spPr>
        <p:txBody>
          <a:bodyPr wrap="square">
            <a:spAutoFit/>
          </a:bodyPr>
          <a:lstStyle/>
          <a:p>
            <a:pPr algn="just">
              <a:lnSpc>
                <a:spcPct val="150000"/>
              </a:lnSpc>
            </a:pPr>
            <a:r>
              <a:rPr lang="en-IN" sz="2800" b="1" dirty="0" smtClean="0"/>
              <a:t>(a) Industry analysis: </a:t>
            </a:r>
            <a:r>
              <a:rPr lang="en-IN" sz="2800" dirty="0" smtClean="0"/>
              <a:t>involves conducting market research to analyze key industry trends related to marketer’s product/service on digital platforms.</a:t>
            </a:r>
          </a:p>
          <a:p>
            <a:pPr algn="just">
              <a:lnSpc>
                <a:spcPct val="150000"/>
              </a:lnSpc>
            </a:pPr>
            <a:r>
              <a:rPr lang="en-IN" sz="2800" b="1" dirty="0" smtClean="0"/>
              <a:t>(b) Competition analysis: </a:t>
            </a:r>
            <a:r>
              <a:rPr lang="en-IN" sz="2800" dirty="0" smtClean="0"/>
              <a:t>includes researching direct and indirect competitors to compare a marketer’s product portfolio. It also helps assess the leverage digital marketing can provide to a brand’s objective of positioning itself online.</a:t>
            </a:r>
            <a:endParaRPr lang="en-IN"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381000"/>
            <a:ext cx="8229600" cy="4525963"/>
          </a:xfrm>
        </p:spPr>
        <p:txBody>
          <a:bodyPr/>
          <a:lstStyle/>
          <a:p>
            <a:pPr>
              <a:buNone/>
            </a:pPr>
            <a:r>
              <a:rPr lang="en-IN" dirty="0" smtClean="0"/>
              <a:t>Application of Market Research</a:t>
            </a:r>
            <a:endParaRPr lang="en-IN" dirty="0"/>
          </a:p>
        </p:txBody>
      </p:sp>
      <p:sp>
        <p:nvSpPr>
          <p:cNvPr id="4" name="Rectangle 3"/>
          <p:cNvSpPr/>
          <p:nvPr/>
        </p:nvSpPr>
        <p:spPr>
          <a:xfrm>
            <a:off x="838200" y="1295400"/>
            <a:ext cx="8077200" cy="5262979"/>
          </a:xfrm>
          <a:prstGeom prst="rect">
            <a:avLst/>
          </a:prstGeom>
        </p:spPr>
        <p:txBody>
          <a:bodyPr wrap="square">
            <a:spAutoFit/>
          </a:bodyPr>
          <a:lstStyle/>
          <a:p>
            <a:pPr algn="just">
              <a:lnSpc>
                <a:spcPct val="150000"/>
              </a:lnSpc>
            </a:pPr>
            <a:r>
              <a:rPr lang="en-IN" sz="2800" b="1" dirty="0" smtClean="0"/>
              <a:t>(a) Primary research: </a:t>
            </a:r>
            <a:r>
              <a:rPr lang="en-IN" sz="2800" dirty="0" smtClean="0"/>
              <a:t>consists of a collection of original primary data collected from the field by the researcher using questionnaires, focus group discussions, interviews, etc.</a:t>
            </a:r>
          </a:p>
          <a:p>
            <a:pPr algn="just">
              <a:lnSpc>
                <a:spcPct val="150000"/>
              </a:lnSpc>
            </a:pPr>
            <a:r>
              <a:rPr lang="en-IN" sz="2800" b="1" dirty="0" smtClean="0"/>
              <a:t>(b) Secondary research: </a:t>
            </a:r>
            <a:r>
              <a:rPr lang="en-IN" sz="2800" dirty="0" smtClean="0"/>
              <a:t>involves the summary, collation and synthesis of existing research available from multiple sources like research papers, previous experiments, articles, etc.</a:t>
            </a:r>
            <a:endParaRPr lang="en-IN"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429</Words>
  <Application>Microsoft Office PowerPoint</Application>
  <PresentationFormat>On-screen Show (4:3)</PresentationFormat>
  <Paragraphs>35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Unit - II</vt:lpstr>
      <vt:lpstr>Digital Marketing Assessment Phase</vt:lpstr>
      <vt:lpstr>Slide 3</vt:lpstr>
      <vt:lpstr>Slide 4</vt:lpstr>
      <vt:lpstr>Slide 5</vt:lpstr>
      <vt:lpstr>Slide 6</vt:lpstr>
      <vt:lpstr>Slide 7</vt:lpstr>
      <vt:lpstr>Slide 8</vt:lpstr>
      <vt:lpstr>Slide 9</vt:lpstr>
      <vt:lpstr>Slide 10</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II</dc:title>
  <dc:creator>Kavi</dc:creator>
  <cp:lastModifiedBy>Kavi</cp:lastModifiedBy>
  <cp:revision>5</cp:revision>
  <dcterms:created xsi:type="dcterms:W3CDTF">2006-08-16T00:00:00Z</dcterms:created>
  <dcterms:modified xsi:type="dcterms:W3CDTF">2023-07-21T03:37:00Z</dcterms:modified>
</cp:coreProperties>
</file>