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IN" b="1" dirty="0" smtClean="0"/>
              <a:t>Unit -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17526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Digital Marketing Planning and Setup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Core Elements of Digital Media Planning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324600" cy="486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6S Digital Marketing Implementation Groups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85" y="1295400"/>
            <a:ext cx="880571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Allocate Budget across Channel Mix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Affordable method</a:t>
            </a:r>
          </a:p>
          <a:p>
            <a:r>
              <a:rPr lang="en-IN" dirty="0" smtClean="0"/>
              <a:t>Percentage of sales </a:t>
            </a:r>
            <a:r>
              <a:rPr lang="en-IN" dirty="0" smtClean="0"/>
              <a:t>method</a:t>
            </a:r>
          </a:p>
          <a:p>
            <a:r>
              <a:rPr lang="en-IN" dirty="0" smtClean="0"/>
              <a:t>Competitive parity </a:t>
            </a:r>
            <a:r>
              <a:rPr lang="en-IN" dirty="0" smtClean="0"/>
              <a:t>method	</a:t>
            </a:r>
          </a:p>
          <a:p>
            <a:r>
              <a:rPr lang="en-IN" dirty="0" smtClean="0"/>
              <a:t>Objective and task method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Investment Analysis and Planning for Marketing </a:t>
            </a:r>
            <a:r>
              <a:rPr lang="en-IN" dirty="0" err="1" smtClean="0"/>
              <a:t>RoI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ROI = {(Net Present Value of Profits &amp; Expenses) –Investment} /</a:t>
            </a:r>
            <a:r>
              <a:rPr lang="en-IN" dirty="0" smtClean="0"/>
              <a:t>Investment</a:t>
            </a:r>
            <a:endParaRPr lang="en-US" dirty="0" smtClean="0"/>
          </a:p>
          <a:p>
            <a:r>
              <a:rPr lang="en-IN" dirty="0" smtClean="0"/>
              <a:t>Customer Lifetime Value (CLV</a:t>
            </a:r>
            <a:r>
              <a:rPr lang="en-IN" dirty="0" smtClean="0"/>
              <a:t>)</a:t>
            </a:r>
          </a:p>
          <a:p>
            <a:r>
              <a:rPr lang="en-IN" dirty="0" smtClean="0"/>
              <a:t>Total number of </a:t>
            </a:r>
            <a:r>
              <a:rPr lang="en-IN" dirty="0" smtClean="0"/>
              <a:t>customers</a:t>
            </a:r>
          </a:p>
          <a:p>
            <a:r>
              <a:rPr lang="en-IN" dirty="0" smtClean="0"/>
              <a:t>Marketing expense</a:t>
            </a:r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   The </a:t>
            </a:r>
            <a:r>
              <a:rPr lang="en-IN" dirty="0" err="1" smtClean="0"/>
              <a:t>Marketo</a:t>
            </a:r>
            <a:r>
              <a:rPr lang="en-IN" dirty="0" smtClean="0"/>
              <a:t> Group (one of the top digital marketing product companies) </a:t>
            </a:r>
            <a:r>
              <a:rPr lang="en-IN" dirty="0" smtClean="0"/>
              <a:t>has devised </a:t>
            </a:r>
            <a:r>
              <a:rPr lang="en-IN" dirty="0" smtClean="0"/>
              <a:t>a three-step process to plan for marketing </a:t>
            </a:r>
            <a:r>
              <a:rPr lang="en-IN" dirty="0" err="1" smtClean="0"/>
              <a:t>RoI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Establishing targets and </a:t>
            </a:r>
            <a:r>
              <a:rPr lang="en-IN" dirty="0" err="1" smtClean="0"/>
              <a:t>RoI</a:t>
            </a:r>
            <a:r>
              <a:rPr lang="en-IN" dirty="0" smtClean="0"/>
              <a:t> </a:t>
            </a:r>
            <a:r>
              <a:rPr lang="en-IN" dirty="0" smtClean="0"/>
              <a:t>estimates</a:t>
            </a:r>
          </a:p>
          <a:p>
            <a:pPr algn="just"/>
            <a:r>
              <a:rPr lang="en-IN" dirty="0" smtClean="0"/>
              <a:t>Designing measurable </a:t>
            </a:r>
            <a:r>
              <a:rPr lang="en-IN" dirty="0" smtClean="0"/>
              <a:t>programs</a:t>
            </a:r>
          </a:p>
          <a:p>
            <a:pPr algn="just"/>
            <a:r>
              <a:rPr lang="en-IN" dirty="0" smtClean="0"/>
              <a:t>Marketing improvement decisions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Marketing Communications</a:t>
            </a:r>
            <a:br>
              <a:rPr lang="en-IN" dirty="0" smtClean="0"/>
            </a:br>
            <a:r>
              <a:rPr lang="en-IN" dirty="0" smtClean="0"/>
              <a:t>and Channel Mix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Digital Marketing Planning Development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The Media Planning Shift to Digital</a:t>
            </a:r>
          </a:p>
          <a:p>
            <a:pPr marL="1519238" indent="-354013">
              <a:buFont typeface="Wingdings" pitchFamily="2" charset="2"/>
              <a:buChar char="Ø"/>
            </a:pPr>
            <a:r>
              <a:rPr lang="en-US" dirty="0" smtClean="0"/>
              <a:t>		</a:t>
            </a:r>
            <a:r>
              <a:rPr lang="en-IN" dirty="0" smtClean="0"/>
              <a:t>Media channel</a:t>
            </a:r>
          </a:p>
          <a:p>
            <a:pPr marL="1519238" indent="-354013">
              <a:buFont typeface="Wingdings" pitchFamily="2" charset="2"/>
              <a:buChar char="Ø"/>
            </a:pPr>
            <a:r>
              <a:rPr lang="en-US" dirty="0" smtClean="0"/>
              <a:t>		</a:t>
            </a:r>
            <a:r>
              <a:rPr lang="en-IN" dirty="0" smtClean="0"/>
              <a:t>Media vehicle</a:t>
            </a:r>
          </a:p>
          <a:p>
            <a:pPr marL="1519238" indent="-354013">
              <a:buFont typeface="Wingdings" pitchFamily="2" charset="2"/>
              <a:buChar char="Ø"/>
            </a:pPr>
            <a:r>
              <a:rPr lang="en-US" dirty="0" smtClean="0"/>
              <a:t>		</a:t>
            </a:r>
            <a:r>
              <a:rPr lang="en-IN" dirty="0" smtClean="0"/>
              <a:t>Media audience</a:t>
            </a:r>
          </a:p>
          <a:p>
            <a:pPr marL="1519238" indent="-354013">
              <a:buFont typeface="Wingdings" pitchFamily="2" charset="2"/>
              <a:buChar char="Ø"/>
            </a:pPr>
            <a:r>
              <a:rPr lang="en-IN" dirty="0" smtClean="0"/>
              <a:t>		Media schedule</a:t>
            </a:r>
          </a:p>
          <a:p>
            <a:pPr marL="1519238" indent="-354013">
              <a:buFont typeface="Wingdings" pitchFamily="2" charset="2"/>
              <a:buChar char="Ø"/>
            </a:pPr>
            <a:r>
              <a:rPr lang="en-US" dirty="0" smtClean="0"/>
              <a:t>		</a:t>
            </a:r>
            <a:r>
              <a:rPr lang="en-IN" dirty="0" smtClean="0"/>
              <a:t>Media budget</a:t>
            </a:r>
          </a:p>
          <a:p>
            <a:pPr marL="1519238" indent="-354013">
              <a:buFont typeface="Wingdings" pitchFamily="2" charset="2"/>
              <a:buChar char="Ø"/>
            </a:pPr>
            <a:r>
              <a:rPr lang="en-US" dirty="0" smtClean="0"/>
              <a:t>		</a:t>
            </a:r>
            <a:r>
              <a:rPr lang="en-IN" dirty="0" smtClean="0"/>
              <a:t>Media delivery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Marketing shift (from outbound to inbound)</a:t>
            </a:r>
          </a:p>
          <a:p>
            <a:r>
              <a:rPr lang="en-IN" dirty="0" smtClean="0"/>
              <a:t>Pricing shift (from premium to targeted)</a:t>
            </a:r>
          </a:p>
          <a:p>
            <a:r>
              <a:rPr lang="en-IN" dirty="0" smtClean="0"/>
              <a:t>Impact of programmatic (from human to algorithmic)</a:t>
            </a:r>
          </a:p>
          <a:p>
            <a:r>
              <a:rPr lang="en-IN" dirty="0" smtClean="0"/>
              <a:t>Fragmented channels (from loyalists to disengaged)</a:t>
            </a:r>
          </a:p>
          <a:p>
            <a:r>
              <a:rPr lang="en-IN" dirty="0" smtClean="0"/>
              <a:t>Follow the data (from analytics to big data)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600200"/>
            <a:ext cx="792119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Understanding Digital Media Planning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Effectiveness of media </a:t>
            </a:r>
            <a:r>
              <a:rPr lang="en-IN" b="1" dirty="0" smtClean="0"/>
              <a:t>channel</a:t>
            </a:r>
          </a:p>
          <a:p>
            <a:r>
              <a:rPr lang="en-IN" b="1" dirty="0" smtClean="0"/>
              <a:t>ROI of communication/promotion on that media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168095" cy="53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Digital Planning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Web </a:t>
            </a:r>
            <a:r>
              <a:rPr lang="en-IN" dirty="0" smtClean="0"/>
              <a:t>visits</a:t>
            </a:r>
          </a:p>
          <a:p>
            <a:r>
              <a:rPr lang="en-IN" dirty="0" smtClean="0"/>
              <a:t>Page </a:t>
            </a:r>
            <a:r>
              <a:rPr lang="en-IN" dirty="0" smtClean="0"/>
              <a:t>visits</a:t>
            </a:r>
          </a:p>
          <a:p>
            <a:r>
              <a:rPr lang="en-IN" dirty="0" smtClean="0"/>
              <a:t>Unique </a:t>
            </a:r>
            <a:r>
              <a:rPr lang="en-IN" dirty="0" smtClean="0"/>
              <a:t>visitors</a:t>
            </a:r>
          </a:p>
          <a:p>
            <a:r>
              <a:rPr lang="en-IN" dirty="0" smtClean="0"/>
              <a:t>Impressions</a:t>
            </a:r>
          </a:p>
          <a:p>
            <a:r>
              <a:rPr lang="en-IN" dirty="0" smtClean="0"/>
              <a:t>Page </a:t>
            </a:r>
            <a:r>
              <a:rPr lang="en-IN" dirty="0" smtClean="0"/>
              <a:t>views</a:t>
            </a:r>
          </a:p>
          <a:p>
            <a:r>
              <a:rPr lang="en-IN" dirty="0" smtClean="0"/>
              <a:t>Clicks</a:t>
            </a:r>
          </a:p>
          <a:p>
            <a:r>
              <a:rPr lang="en-IN" dirty="0" smtClean="0"/>
              <a:t>Click-through</a:t>
            </a:r>
          </a:p>
          <a:p>
            <a:r>
              <a:rPr lang="en-IN" dirty="0" smtClean="0"/>
              <a:t>CPM (cost-per-thousand</a:t>
            </a:r>
            <a:r>
              <a:rPr lang="en-IN" dirty="0" smtClean="0"/>
              <a:t>)</a:t>
            </a:r>
          </a:p>
          <a:p>
            <a:r>
              <a:rPr lang="en-IN" dirty="0" smtClean="0"/>
              <a:t>CPC (cost per click</a:t>
            </a:r>
            <a:r>
              <a:rPr lang="en-IN" dirty="0" smtClean="0"/>
              <a:t>)</a:t>
            </a:r>
          </a:p>
          <a:p>
            <a:r>
              <a:rPr lang="en-IN" dirty="0" smtClean="0"/>
              <a:t>CPA (cost per action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Media Planning Stages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8933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143000"/>
          </a:xfrm>
        </p:spPr>
        <p:txBody>
          <a:bodyPr>
            <a:noAutofit/>
          </a:bodyPr>
          <a:lstStyle/>
          <a:p>
            <a:r>
              <a:rPr lang="en-IN" sz="3200" dirty="0" smtClean="0"/>
              <a:t>Digital Media Classification of Promotion Types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34145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210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Unit - III</vt:lpstr>
      <vt:lpstr>Digital Marketing Communications and Channel Mix</vt:lpstr>
      <vt:lpstr>Slide 3</vt:lpstr>
      <vt:lpstr>Slide 4</vt:lpstr>
      <vt:lpstr>Understanding Digital Media Planning Terminology</vt:lpstr>
      <vt:lpstr>Slide 6</vt:lpstr>
      <vt:lpstr>Key Digital Planning Concepts</vt:lpstr>
      <vt:lpstr>Digital Media Planning Stages</vt:lpstr>
      <vt:lpstr>Digital Media Classification of Promotion Types</vt:lpstr>
      <vt:lpstr>Core Elements of Digital Media Planning</vt:lpstr>
      <vt:lpstr>6S Digital Marketing Implementation Groups</vt:lpstr>
      <vt:lpstr>Allocate Budget across Channel Mix</vt:lpstr>
      <vt:lpstr>Investment Analysis and Planning for Marketing RoI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III</dc:title>
  <dc:creator>Kavi</dc:creator>
  <cp:lastModifiedBy>Kavi</cp:lastModifiedBy>
  <cp:revision>16</cp:revision>
  <dcterms:created xsi:type="dcterms:W3CDTF">2006-08-16T00:00:00Z</dcterms:created>
  <dcterms:modified xsi:type="dcterms:W3CDTF">2023-08-17T01:15:25Z</dcterms:modified>
</cp:coreProperties>
</file>