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Communication Mix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Marketing Communications: from Mass Market to Mass </a:t>
            </a:r>
            <a:r>
              <a:rPr lang="en-IN" dirty="0" smtClean="0"/>
              <a:t>Customized</a:t>
            </a:r>
          </a:p>
          <a:p>
            <a:pPr algn="ctr">
              <a:buNone/>
            </a:pPr>
            <a:r>
              <a:rPr lang="en-IN" dirty="0" smtClean="0"/>
              <a:t>Automation </a:t>
            </a:r>
            <a:r>
              <a:rPr lang="en-IN" dirty="0" smtClean="0"/>
              <a:t>of Marketing </a:t>
            </a:r>
            <a:r>
              <a:rPr lang="en-IN" dirty="0" smtClean="0"/>
              <a:t>Communication</a:t>
            </a:r>
          </a:p>
          <a:p>
            <a:r>
              <a:rPr lang="en-IN" dirty="0" smtClean="0"/>
              <a:t>Knowledge of customer </a:t>
            </a:r>
            <a:r>
              <a:rPr lang="en-IN" dirty="0" smtClean="0"/>
              <a:t>preferences</a:t>
            </a:r>
          </a:p>
          <a:p>
            <a:r>
              <a:rPr lang="en-IN" dirty="0" smtClean="0"/>
              <a:t>Communication on preferred </a:t>
            </a:r>
            <a:r>
              <a:rPr lang="en-IN" dirty="0" smtClean="0"/>
              <a:t>channels</a:t>
            </a:r>
          </a:p>
          <a:p>
            <a:r>
              <a:rPr lang="en-IN" dirty="0" smtClean="0"/>
              <a:t>Personalization based on prior brand </a:t>
            </a:r>
            <a:r>
              <a:rPr lang="en-IN" dirty="0" smtClean="0"/>
              <a:t>interactions</a:t>
            </a:r>
          </a:p>
          <a:p>
            <a:r>
              <a:rPr lang="en-IN" dirty="0" smtClean="0"/>
              <a:t>Promotions based on real-time funnel activity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924800" cy="5867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Converting from mailing list to a prospect </a:t>
            </a:r>
            <a:r>
              <a:rPr lang="en-IN" dirty="0" smtClean="0"/>
              <a:t>through e-mail-automated campaigns </a:t>
            </a:r>
            <a:r>
              <a:rPr lang="en-IN" dirty="0" smtClean="0"/>
              <a:t>run for </a:t>
            </a:r>
            <a:r>
              <a:rPr lang="en-IN" dirty="0" smtClean="0"/>
              <a:t>the specific set of audience who have visited the site once.</a:t>
            </a:r>
          </a:p>
          <a:p>
            <a:pPr algn="just">
              <a:buNone/>
            </a:pPr>
            <a:r>
              <a:rPr lang="en-IN" b="1" dirty="0" smtClean="0"/>
              <a:t>• </a:t>
            </a:r>
            <a:r>
              <a:rPr lang="en-IN" b="1" dirty="0" smtClean="0"/>
              <a:t>Encouraging the prospect to become a lead </a:t>
            </a:r>
            <a:r>
              <a:rPr lang="en-IN" dirty="0" smtClean="0"/>
              <a:t>by sharing social-based </a:t>
            </a:r>
            <a:r>
              <a:rPr lang="en-IN" dirty="0" smtClean="0"/>
              <a:t>recommendations of </a:t>
            </a:r>
            <a:r>
              <a:rPr lang="en-IN" dirty="0" smtClean="0"/>
              <a:t>friends who have had a positive experience buying similar products on the website.</a:t>
            </a:r>
          </a:p>
          <a:p>
            <a:pPr algn="just">
              <a:buNone/>
            </a:pPr>
            <a:r>
              <a:rPr lang="en-IN" b="1" dirty="0" smtClean="0"/>
              <a:t>• Converting from lead to purchase </a:t>
            </a:r>
            <a:r>
              <a:rPr lang="en-IN" dirty="0" smtClean="0"/>
              <a:t>by offering real-time discounts when a person </a:t>
            </a:r>
            <a:r>
              <a:rPr lang="en-IN" dirty="0" smtClean="0"/>
              <a:t>has put </a:t>
            </a:r>
            <a:r>
              <a:rPr lang="en-IN" dirty="0" smtClean="0"/>
              <a:t>a product in a cart.</a:t>
            </a:r>
          </a:p>
          <a:p>
            <a:pPr algn="just">
              <a:buNone/>
            </a:pPr>
            <a:r>
              <a:rPr lang="en-IN" b="1" dirty="0" smtClean="0"/>
              <a:t>• Retargeting to customers who did not buy </a:t>
            </a:r>
            <a:r>
              <a:rPr lang="en-IN" dirty="0" smtClean="0"/>
              <a:t>by following and promoting products </a:t>
            </a:r>
            <a:r>
              <a:rPr lang="en-IN" dirty="0" smtClean="0"/>
              <a:t>which a </a:t>
            </a:r>
            <a:r>
              <a:rPr lang="en-IN" dirty="0" smtClean="0"/>
              <a:t>customer put in a cart but did not purchase.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Elements of Marketing </a:t>
            </a:r>
            <a:r>
              <a:rPr lang="en-IN" dirty="0" smtClean="0"/>
              <a:t>Communications</a:t>
            </a:r>
          </a:p>
          <a:p>
            <a:r>
              <a:rPr lang="en-IN" dirty="0" smtClean="0"/>
              <a:t>Differentiate</a:t>
            </a:r>
          </a:p>
          <a:p>
            <a:r>
              <a:rPr lang="en-IN" dirty="0" smtClean="0"/>
              <a:t>Reinforce</a:t>
            </a:r>
          </a:p>
          <a:p>
            <a:r>
              <a:rPr lang="en-IN" dirty="0" smtClean="0"/>
              <a:t>Inform</a:t>
            </a:r>
          </a:p>
          <a:p>
            <a:r>
              <a:rPr lang="en-IN" dirty="0" smtClean="0"/>
              <a:t>Persuade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Steps to Developing a Communication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Researching perceptions to present communication </a:t>
            </a:r>
            <a:r>
              <a:rPr lang="en-IN" dirty="0" smtClean="0"/>
              <a:t>efforts</a:t>
            </a:r>
          </a:p>
          <a:p>
            <a:r>
              <a:rPr lang="en-IN" dirty="0" smtClean="0"/>
              <a:t>Setting the overall communication/positioning </a:t>
            </a:r>
            <a:r>
              <a:rPr lang="en-IN" dirty="0" smtClean="0"/>
              <a:t>objectives</a:t>
            </a:r>
          </a:p>
          <a:p>
            <a:r>
              <a:rPr lang="en-IN" dirty="0" smtClean="0"/>
              <a:t>Identifying target </a:t>
            </a:r>
            <a:r>
              <a:rPr lang="en-IN" dirty="0" smtClean="0"/>
              <a:t>audiences</a:t>
            </a:r>
          </a:p>
          <a:p>
            <a:r>
              <a:rPr lang="en-IN" dirty="0" smtClean="0"/>
              <a:t>Detailed primary and secondary communication </a:t>
            </a:r>
            <a:r>
              <a:rPr lang="en-IN" dirty="0" smtClean="0"/>
              <a:t>channels</a:t>
            </a:r>
          </a:p>
          <a:p>
            <a:r>
              <a:rPr lang="en-IN" dirty="0" smtClean="0"/>
              <a:t>Developing the communication message/creative plan for each </a:t>
            </a:r>
            <a:r>
              <a:rPr lang="en-IN" dirty="0" smtClean="0"/>
              <a:t>channel</a:t>
            </a:r>
          </a:p>
          <a:p>
            <a:r>
              <a:rPr lang="en-IN" dirty="0" smtClean="0"/>
              <a:t>Executing the communication strategy through timed </a:t>
            </a:r>
            <a:r>
              <a:rPr lang="en-IN" dirty="0" smtClean="0"/>
              <a:t>campaigns</a:t>
            </a:r>
          </a:p>
          <a:p>
            <a:r>
              <a:rPr lang="en-IN" dirty="0" smtClean="0"/>
              <a:t>Evaluate and refine communication strategy on an ongoing basis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Criteria for Judging Communications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Cost</a:t>
            </a:r>
          </a:p>
          <a:p>
            <a:r>
              <a:rPr lang="en-IN" dirty="0" smtClean="0"/>
              <a:t>Clout</a:t>
            </a:r>
          </a:p>
          <a:p>
            <a:r>
              <a:rPr lang="en-IN" dirty="0" smtClean="0"/>
              <a:t>Credibility</a:t>
            </a:r>
          </a:p>
          <a:p>
            <a:r>
              <a:rPr lang="en-IN" dirty="0" smtClean="0"/>
              <a:t>Control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Developing Communications Messaging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Message content: What to say</a:t>
            </a:r>
            <a:r>
              <a:rPr lang="en-IN" dirty="0" smtClean="0"/>
              <a:t>?</a:t>
            </a:r>
          </a:p>
          <a:p>
            <a:r>
              <a:rPr lang="en-IN" dirty="0" smtClean="0"/>
              <a:t>Message structure: How to say it logically</a:t>
            </a:r>
            <a:r>
              <a:rPr lang="en-IN" dirty="0" smtClean="0"/>
              <a:t>?</a:t>
            </a:r>
          </a:p>
          <a:p>
            <a:pPr lvl="1"/>
            <a:r>
              <a:rPr lang="en-IN" dirty="0" smtClean="0"/>
              <a:t>Brand </a:t>
            </a:r>
            <a:r>
              <a:rPr lang="en-IN" dirty="0" smtClean="0"/>
              <a:t>voice</a:t>
            </a:r>
          </a:p>
          <a:p>
            <a:pPr lvl="1"/>
            <a:r>
              <a:rPr lang="en-IN" dirty="0" smtClean="0"/>
              <a:t>Message </a:t>
            </a:r>
            <a:r>
              <a:rPr lang="en-IN" dirty="0" smtClean="0"/>
              <a:t>tone</a:t>
            </a:r>
          </a:p>
          <a:p>
            <a:pPr lvl="1"/>
            <a:r>
              <a:rPr lang="en-IN" dirty="0" smtClean="0"/>
              <a:t>Message </a:t>
            </a:r>
            <a:r>
              <a:rPr lang="en-IN" dirty="0" smtClean="0"/>
              <a:t>framing</a:t>
            </a:r>
          </a:p>
          <a:p>
            <a:pPr lvl="1"/>
            <a:r>
              <a:rPr lang="en-IN" dirty="0" smtClean="0"/>
              <a:t>Order </a:t>
            </a:r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One-sided </a:t>
            </a:r>
            <a:r>
              <a:rPr lang="en-IN" dirty="0" err="1" smtClean="0"/>
              <a:t>vs</a:t>
            </a:r>
            <a:r>
              <a:rPr lang="en-IN" dirty="0" smtClean="0"/>
              <a:t> two-sided </a:t>
            </a:r>
            <a:r>
              <a:rPr lang="en-IN" dirty="0" smtClean="0"/>
              <a:t>messages</a:t>
            </a:r>
            <a:endParaRPr lang="en-I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Message format: How the message will be shared</a:t>
            </a:r>
            <a:r>
              <a:rPr lang="en-IN" sz="3200" dirty="0" smtClean="0"/>
              <a:t>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Message source: Who would say it?</a:t>
            </a:r>
            <a:endParaRPr lang="en-IN" sz="3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Communication Mix across Digital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Engagement-oriented </a:t>
            </a:r>
            <a:r>
              <a:rPr lang="en-IN" b="1" dirty="0" smtClean="0"/>
              <a:t>static</a:t>
            </a:r>
          </a:p>
          <a:p>
            <a:r>
              <a:rPr lang="en-IN" b="1" dirty="0" smtClean="0"/>
              <a:t>Engagement-oriented </a:t>
            </a:r>
            <a:r>
              <a:rPr lang="en-IN" b="1" dirty="0" smtClean="0"/>
              <a:t>dynamic</a:t>
            </a:r>
          </a:p>
          <a:p>
            <a:r>
              <a:rPr lang="en-IN" b="1" dirty="0" smtClean="0"/>
              <a:t>Conversion-oriented </a:t>
            </a:r>
            <a:r>
              <a:rPr lang="en-IN" b="1" dirty="0" smtClean="0"/>
              <a:t>static</a:t>
            </a:r>
          </a:p>
          <a:p>
            <a:r>
              <a:rPr lang="en-IN" b="1" dirty="0" smtClean="0"/>
              <a:t>Conversion-oriented dynamic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227" y="762000"/>
            <a:ext cx="6127173" cy="51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Designing the Communication Mix</vt:lpstr>
      <vt:lpstr>Slide 2</vt:lpstr>
      <vt:lpstr>Slide 3</vt:lpstr>
      <vt:lpstr>Steps to Developing a Communication Strategy</vt:lpstr>
      <vt:lpstr>Criteria for Judging Communications Strategy</vt:lpstr>
      <vt:lpstr>Developing Communications Messaging</vt:lpstr>
      <vt:lpstr>Communication Mix across Digital Channels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the Communication Mix</dc:title>
  <dc:creator>Kavi</dc:creator>
  <cp:lastModifiedBy>Kavi</cp:lastModifiedBy>
  <cp:revision>2</cp:revision>
  <dcterms:created xsi:type="dcterms:W3CDTF">2006-08-16T00:00:00Z</dcterms:created>
  <dcterms:modified xsi:type="dcterms:W3CDTF">2023-08-18T01:17:18Z</dcterms:modified>
</cp:coreProperties>
</file>