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Introduction to Digital Marketing Channels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Intent-Based Marketing (Search Marketing</a:t>
            </a:r>
            <a:r>
              <a:rPr lang="en-IN" dirty="0" smtClean="0"/>
              <a:t>)</a:t>
            </a:r>
          </a:p>
          <a:p>
            <a:r>
              <a:rPr lang="en-IN" dirty="0" smtClean="0"/>
              <a:t>A </a:t>
            </a:r>
            <a:r>
              <a:rPr lang="en-IN" dirty="0" smtClean="0"/>
              <a:t>user typing any combinations of words (known as keywords in search terminology)</a:t>
            </a:r>
          </a:p>
          <a:p>
            <a:r>
              <a:rPr lang="en-IN" dirty="0" smtClean="0"/>
              <a:t>into </a:t>
            </a:r>
            <a:r>
              <a:rPr lang="en-IN" dirty="0" smtClean="0"/>
              <a:t>an input space (called a search-box)</a:t>
            </a:r>
          </a:p>
          <a:p>
            <a:r>
              <a:rPr lang="en-IN" dirty="0" smtClean="0"/>
              <a:t>through </a:t>
            </a:r>
            <a:r>
              <a:rPr lang="en-IN" dirty="0" smtClean="0"/>
              <a:t>usage of search technologies (crawling and indexing</a:t>
            </a:r>
            <a:r>
              <a:rPr lang="en-IN" dirty="0" smtClean="0"/>
              <a:t>)</a:t>
            </a:r>
            <a:endParaRPr lang="en-IN" dirty="0" smtClean="0"/>
          </a:p>
          <a:p>
            <a:r>
              <a:rPr lang="en-IN" dirty="0" smtClean="0"/>
              <a:t>application </a:t>
            </a:r>
            <a:r>
              <a:rPr lang="en-IN" dirty="0" smtClean="0"/>
              <a:t>of complex programs (known as search algorithms)</a:t>
            </a:r>
          </a:p>
          <a:p>
            <a:r>
              <a:rPr lang="en-IN" dirty="0" smtClean="0"/>
              <a:t>delivering </a:t>
            </a:r>
            <a:r>
              <a:rPr lang="en-IN" dirty="0" smtClean="0"/>
              <a:t>the best matched </a:t>
            </a:r>
            <a:r>
              <a:rPr lang="en-IN" dirty="0" err="1" smtClean="0"/>
              <a:t>weblinks</a:t>
            </a:r>
            <a:r>
              <a:rPr lang="en-IN" dirty="0" smtClean="0"/>
              <a:t> (known as Organic Search results) and</a:t>
            </a:r>
          </a:p>
          <a:p>
            <a:r>
              <a:rPr lang="en-IN" dirty="0" smtClean="0"/>
              <a:t>displaying </a:t>
            </a:r>
            <a:r>
              <a:rPr lang="en-IN" dirty="0" smtClean="0"/>
              <a:t>paid </a:t>
            </a:r>
            <a:r>
              <a:rPr lang="en-IN" dirty="0" err="1" smtClean="0"/>
              <a:t>weblinks</a:t>
            </a:r>
            <a:r>
              <a:rPr lang="en-IN" dirty="0" smtClean="0"/>
              <a:t> (known as Pay Per Click)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Advantages of Social Media Marketing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Best channel to develop user </a:t>
            </a:r>
            <a:r>
              <a:rPr lang="en-IN" dirty="0" smtClean="0"/>
              <a:t>following</a:t>
            </a:r>
          </a:p>
          <a:p>
            <a:r>
              <a:rPr lang="en-IN" dirty="0" smtClean="0"/>
              <a:t>The humanizing </a:t>
            </a:r>
            <a:r>
              <a:rPr lang="en-IN" dirty="0" smtClean="0"/>
              <a:t>effect</a:t>
            </a:r>
          </a:p>
          <a:p>
            <a:r>
              <a:rPr lang="en-IN" dirty="0" smtClean="0"/>
              <a:t>Best channel to begin with a lean </a:t>
            </a:r>
            <a:r>
              <a:rPr lang="en-IN" dirty="0" smtClean="0"/>
              <a:t>budget</a:t>
            </a:r>
          </a:p>
          <a:p>
            <a:r>
              <a:rPr lang="en-IN" dirty="0" smtClean="0"/>
              <a:t>Improved customer insights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Partner, Direct, Content, and Platform-Based Marketing Channels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Partner </a:t>
            </a:r>
            <a:r>
              <a:rPr lang="en-IN" dirty="0" smtClean="0"/>
              <a:t>Marketing</a:t>
            </a:r>
          </a:p>
          <a:p>
            <a:r>
              <a:rPr lang="en-IN" dirty="0" smtClean="0"/>
              <a:t>Affiliate </a:t>
            </a:r>
            <a:r>
              <a:rPr lang="en-IN" dirty="0" smtClean="0"/>
              <a:t>marketing</a:t>
            </a:r>
          </a:p>
          <a:p>
            <a:r>
              <a:rPr lang="en-IN" dirty="0" smtClean="0"/>
              <a:t>Public </a:t>
            </a:r>
            <a:r>
              <a:rPr lang="en-IN" dirty="0" smtClean="0"/>
              <a:t>relations</a:t>
            </a:r>
          </a:p>
          <a:p>
            <a:r>
              <a:rPr lang="en-IN" dirty="0" smtClean="0"/>
              <a:t>Editorial partnerships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Direct </a:t>
            </a:r>
            <a:r>
              <a:rPr lang="en-IN" dirty="0" smtClean="0"/>
              <a:t>Marketing</a:t>
            </a:r>
          </a:p>
          <a:p>
            <a:r>
              <a:rPr lang="en-IN" dirty="0" smtClean="0"/>
              <a:t>Outbound Marketing (E-mail/SMS</a:t>
            </a:r>
            <a:r>
              <a:rPr lang="en-IN" dirty="0" smtClean="0"/>
              <a:t>)</a:t>
            </a:r>
          </a:p>
          <a:p>
            <a:r>
              <a:rPr lang="en-IN" dirty="0" smtClean="0"/>
              <a:t>Inbound marketing (customer service calls/toll free numbers</a:t>
            </a:r>
            <a:r>
              <a:rPr lang="en-IN" dirty="0" smtClean="0"/>
              <a:t>)</a:t>
            </a:r>
          </a:p>
          <a:p>
            <a:r>
              <a:rPr lang="en-IN" dirty="0" smtClean="0"/>
              <a:t>Response marketing (user comments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Content </a:t>
            </a:r>
            <a:r>
              <a:rPr lang="en-IN" dirty="0" smtClean="0"/>
              <a:t>Marketing</a:t>
            </a:r>
          </a:p>
          <a:p>
            <a:r>
              <a:rPr lang="en-IN" dirty="0" smtClean="0"/>
              <a:t>Owned content (website/blog content/webinars</a:t>
            </a:r>
            <a:r>
              <a:rPr lang="en-IN" dirty="0" smtClean="0"/>
              <a:t>)</a:t>
            </a:r>
          </a:p>
          <a:p>
            <a:r>
              <a:rPr lang="en-IN" dirty="0" smtClean="0"/>
              <a:t>Paid content (native content</a:t>
            </a:r>
            <a:r>
              <a:rPr lang="en-IN" dirty="0" smtClean="0"/>
              <a:t>)</a:t>
            </a:r>
          </a:p>
          <a:p>
            <a:r>
              <a:rPr lang="en-IN" dirty="0" smtClean="0"/>
              <a:t>Viral content (video marketing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Platform </a:t>
            </a:r>
            <a:r>
              <a:rPr lang="en-IN" dirty="0" smtClean="0"/>
              <a:t>Marketing</a:t>
            </a:r>
          </a:p>
          <a:p>
            <a:r>
              <a:rPr lang="en-IN" dirty="0" smtClean="0"/>
              <a:t>Device marketing (mobile/</a:t>
            </a:r>
            <a:r>
              <a:rPr lang="en-IN" dirty="0" err="1" smtClean="0"/>
              <a:t>wearables</a:t>
            </a:r>
            <a:r>
              <a:rPr lang="en-IN" dirty="0" smtClean="0"/>
              <a:t>)</a:t>
            </a:r>
          </a:p>
          <a:p>
            <a:r>
              <a:rPr lang="en-IN" dirty="0" smtClean="0"/>
              <a:t>Platform marketing (kiosk marketing</a:t>
            </a:r>
            <a:r>
              <a:rPr lang="en-IN" dirty="0" smtClean="0"/>
              <a:t>)</a:t>
            </a:r>
          </a:p>
          <a:p>
            <a:r>
              <a:rPr lang="en-IN" dirty="0" smtClean="0"/>
              <a:t>Media marketing (in-game marketing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/>
              <a:t>History </a:t>
            </a:r>
            <a:r>
              <a:rPr lang="en-IN" dirty="0" smtClean="0"/>
              <a:t>of Search Engine </a:t>
            </a:r>
            <a:r>
              <a:rPr lang="en-IN" dirty="0" smtClean="0"/>
              <a:t>Marketing</a:t>
            </a:r>
          </a:p>
          <a:p>
            <a:r>
              <a:rPr lang="en-IN" dirty="0" smtClean="0"/>
              <a:t>Search </a:t>
            </a:r>
            <a:r>
              <a:rPr lang="en-IN" dirty="0" smtClean="0"/>
              <a:t>engine marketing as a channel goes back to 1996 when the </a:t>
            </a:r>
            <a:r>
              <a:rPr lang="en-IN" dirty="0" smtClean="0"/>
              <a:t>search engine </a:t>
            </a:r>
            <a:r>
              <a:rPr lang="en-IN" i="1" dirty="0" err="1" smtClean="0"/>
              <a:t>OpenText</a:t>
            </a:r>
            <a:r>
              <a:rPr lang="en-IN" i="1" dirty="0" smtClean="0"/>
              <a:t> initiated the paid search business </a:t>
            </a:r>
            <a:r>
              <a:rPr lang="en-IN" i="1" dirty="0" smtClean="0"/>
              <a:t>model.</a:t>
            </a:r>
          </a:p>
          <a:p>
            <a:r>
              <a:rPr lang="en-IN" dirty="0" smtClean="0"/>
              <a:t>In 2003, GoTo.com </a:t>
            </a:r>
            <a:r>
              <a:rPr lang="en-IN" dirty="0" smtClean="0"/>
              <a:t>was purchased by search engine </a:t>
            </a:r>
            <a:r>
              <a:rPr lang="en-IN" dirty="0" smtClean="0"/>
              <a:t>Yahoo</a:t>
            </a:r>
          </a:p>
          <a:p>
            <a:r>
              <a:rPr lang="en-IN" dirty="0" smtClean="0"/>
              <a:t>In 2000, Google launched the </a:t>
            </a:r>
            <a:r>
              <a:rPr lang="en-IN" dirty="0" err="1" smtClean="0"/>
              <a:t>AdWords</a:t>
            </a:r>
            <a:r>
              <a:rPr lang="en-IN" dirty="0" smtClean="0"/>
              <a:t> </a:t>
            </a:r>
            <a:r>
              <a:rPr lang="en-IN" dirty="0" smtClean="0"/>
              <a:t>program</a:t>
            </a:r>
          </a:p>
          <a:p>
            <a:r>
              <a:rPr lang="en-IN" dirty="0" smtClean="0"/>
              <a:t>Ask.com with its </a:t>
            </a:r>
            <a:r>
              <a:rPr lang="en-IN" dirty="0" smtClean="0"/>
              <a:t>services in </a:t>
            </a:r>
            <a:r>
              <a:rPr lang="en-IN" dirty="0" smtClean="0"/>
              <a:t>2005 called Ask Sponsored Listings and soon after MSN followed it in 2006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Search Engines Support Marketing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680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/>
              <a:t>Crawling and indexing: </a:t>
            </a:r>
            <a:r>
              <a:rPr lang="en-IN" dirty="0" smtClean="0"/>
              <a:t>A search engine’s main job is to crawl and index the billions </a:t>
            </a:r>
            <a:r>
              <a:rPr lang="en-IN" dirty="0" smtClean="0"/>
              <a:t>of websites</a:t>
            </a:r>
            <a:r>
              <a:rPr lang="en-IN" dirty="0" smtClean="0"/>
              <a:t>, their content (text, audio, video), and other unstructured files and data </a:t>
            </a:r>
            <a:r>
              <a:rPr lang="en-IN" dirty="0" smtClean="0"/>
              <a:t>which typically </a:t>
            </a:r>
            <a:r>
              <a:rPr lang="en-IN" dirty="0" smtClean="0"/>
              <a:t>would not be easy to locate and access by a common user.</a:t>
            </a:r>
          </a:p>
          <a:p>
            <a:r>
              <a:rPr lang="en-IN" b="1" dirty="0" smtClean="0"/>
              <a:t>Mapping </a:t>
            </a:r>
            <a:r>
              <a:rPr lang="en-IN" b="1" dirty="0" smtClean="0"/>
              <a:t>and serving most relevant content: </a:t>
            </a:r>
            <a:r>
              <a:rPr lang="en-IN" dirty="0" smtClean="0"/>
              <a:t>includes ranking the crawled and </a:t>
            </a:r>
            <a:r>
              <a:rPr lang="en-IN" dirty="0" smtClean="0"/>
              <a:t>indexed content </a:t>
            </a:r>
            <a:r>
              <a:rPr lang="en-IN" dirty="0" smtClean="0"/>
              <a:t>with pre-defined parameters to filter and present the most relevant answers to </a:t>
            </a:r>
            <a:r>
              <a:rPr lang="en-IN" dirty="0" smtClean="0"/>
              <a:t>a particular </a:t>
            </a:r>
            <a:r>
              <a:rPr lang="en-IN" dirty="0" smtClean="0"/>
              <a:t>query put up by the user through his/her keywords.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of Search Engines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92185"/>
            <a:ext cx="7403232" cy="529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Brand-Based Marketing (Display Marketing)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00100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History of Display </a:t>
            </a:r>
            <a:r>
              <a:rPr lang="en-IN" dirty="0" smtClean="0"/>
              <a:t>Marketing</a:t>
            </a:r>
          </a:p>
          <a:p>
            <a:r>
              <a:rPr lang="en-IN" dirty="0" smtClean="0"/>
              <a:t>First </a:t>
            </a:r>
            <a:r>
              <a:rPr lang="en-IN" dirty="0" smtClean="0"/>
              <a:t>instance of online </a:t>
            </a:r>
            <a:r>
              <a:rPr lang="en-IN" dirty="0" smtClean="0"/>
              <a:t>advertising  in </a:t>
            </a:r>
            <a:r>
              <a:rPr lang="en-IN" dirty="0" smtClean="0"/>
              <a:t>the 1980s between IBM and </a:t>
            </a:r>
            <a:r>
              <a:rPr lang="en-IN" dirty="0" smtClean="0"/>
              <a:t>Sears, which </a:t>
            </a:r>
            <a:r>
              <a:rPr lang="en-IN" dirty="0" smtClean="0"/>
              <a:t>started displaying banners at the bottom of the screen to </a:t>
            </a:r>
            <a:r>
              <a:rPr lang="en-IN" dirty="0" smtClean="0"/>
              <a:t>promote Sears</a:t>
            </a:r>
          </a:p>
          <a:p>
            <a:r>
              <a:rPr lang="en-IN" dirty="0" smtClean="0"/>
              <a:t>The first clickable web ad was sold by </a:t>
            </a:r>
            <a:r>
              <a:rPr lang="en-IN" dirty="0" smtClean="0"/>
              <a:t>Global Network </a:t>
            </a:r>
            <a:r>
              <a:rPr lang="en-IN" dirty="0" smtClean="0"/>
              <a:t>Navigator (GNN) in 1993 to a Silicon Valley law firm</a:t>
            </a:r>
            <a:r>
              <a:rPr lang="en-IN" dirty="0" smtClean="0"/>
              <a:t>.</a:t>
            </a:r>
          </a:p>
          <a:p>
            <a:r>
              <a:rPr lang="en-IN" dirty="0" smtClean="0"/>
              <a:t>Hotwired ,in </a:t>
            </a:r>
            <a:r>
              <a:rPr lang="en-IN" dirty="0" smtClean="0"/>
              <a:t>1994 became the first website to sell large volumes of banner ads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Delivery Method (How an Ad Is Served)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032" y="1371599"/>
            <a:ext cx="7596768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Display Ecosystem Players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 </a:t>
            </a:r>
            <a:r>
              <a:rPr lang="en-IN" dirty="0" smtClean="0"/>
              <a:t>network</a:t>
            </a:r>
          </a:p>
          <a:p>
            <a:r>
              <a:rPr lang="en-IN" dirty="0" smtClean="0"/>
              <a:t>Ad </a:t>
            </a:r>
            <a:r>
              <a:rPr lang="en-IN" dirty="0" smtClean="0"/>
              <a:t>exchange</a:t>
            </a:r>
          </a:p>
          <a:p>
            <a:r>
              <a:rPr lang="en-IN" dirty="0" smtClean="0"/>
              <a:t>DSP (demand side platforms</a:t>
            </a:r>
            <a:r>
              <a:rPr lang="en-IN" dirty="0" smtClean="0"/>
              <a:t>)</a:t>
            </a:r>
          </a:p>
          <a:p>
            <a:r>
              <a:rPr lang="en-IN" dirty="0" smtClean="0"/>
              <a:t>SSP (supply side platforms</a:t>
            </a:r>
            <a:r>
              <a:rPr lang="en-IN" dirty="0" smtClean="0"/>
              <a:t>)</a:t>
            </a:r>
          </a:p>
          <a:p>
            <a:r>
              <a:rPr lang="en-IN" dirty="0" smtClean="0"/>
              <a:t>ATD (agency trading desks)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7920896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Community-Based Marketing (Social Media Marketing)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Types of Social Media </a:t>
            </a:r>
            <a:r>
              <a:rPr lang="en-IN" dirty="0" smtClean="0"/>
              <a:t>Marketing</a:t>
            </a:r>
          </a:p>
          <a:p>
            <a:r>
              <a:rPr lang="en-IN" dirty="0" smtClean="0"/>
              <a:t>Engagement (through dedicated pages</a:t>
            </a:r>
            <a:r>
              <a:rPr lang="en-IN" dirty="0" smtClean="0"/>
              <a:t>)</a:t>
            </a:r>
          </a:p>
          <a:p>
            <a:r>
              <a:rPr lang="en-IN" dirty="0" smtClean="0"/>
              <a:t>Advertising (through native/content ads</a:t>
            </a:r>
            <a:r>
              <a:rPr lang="en-IN" dirty="0" smtClean="0"/>
              <a:t>)</a:t>
            </a:r>
          </a:p>
          <a:p>
            <a:r>
              <a:rPr lang="en-IN" dirty="0" smtClean="0"/>
              <a:t>Viral platforms (through network </a:t>
            </a:r>
            <a:r>
              <a:rPr lang="en-IN" dirty="0" smtClean="0"/>
              <a:t>effects)</a:t>
            </a:r>
          </a:p>
          <a:p>
            <a:r>
              <a:rPr lang="en-IN" dirty="0" smtClean="0"/>
              <a:t>Idea/concept testing (through </a:t>
            </a:r>
            <a:r>
              <a:rPr lang="en-IN" dirty="0" err="1" smtClean="0"/>
              <a:t>crowdsourcing</a:t>
            </a:r>
            <a:r>
              <a:rPr lang="en-IN" dirty="0" smtClean="0"/>
              <a:t>)</a:t>
            </a:r>
          </a:p>
          <a:p>
            <a:r>
              <a:rPr lang="en-IN" dirty="0" smtClean="0"/>
              <a:t>Customer feedback (through listening tools</a:t>
            </a:r>
            <a:r>
              <a:rPr lang="en-IN" dirty="0" smtClean="0"/>
              <a:t>)</a:t>
            </a:r>
          </a:p>
          <a:p>
            <a:r>
              <a:rPr lang="en-IN" dirty="0" smtClean="0"/>
              <a:t>Learning platforms (through </a:t>
            </a:r>
            <a:r>
              <a:rPr lang="en-IN" dirty="0" err="1" smtClean="0"/>
              <a:t>gamification</a:t>
            </a:r>
            <a:r>
              <a:rPr lang="en-IN" dirty="0" smtClean="0"/>
              <a:t> concepts</a:t>
            </a:r>
            <a:r>
              <a:rPr lang="en-IN" dirty="0" smtClean="0"/>
              <a:t>)</a:t>
            </a: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501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to Digital Marketing Channels</vt:lpstr>
      <vt:lpstr>Slide 2</vt:lpstr>
      <vt:lpstr>How Search Engines Support Marketing</vt:lpstr>
      <vt:lpstr>Working of Search Engines</vt:lpstr>
      <vt:lpstr>Brand-Based Marketing (Display Marketing)</vt:lpstr>
      <vt:lpstr>Delivery Method (How an Ad Is Served)</vt:lpstr>
      <vt:lpstr>Key Display Ecosystem Players</vt:lpstr>
      <vt:lpstr>Slide 8</vt:lpstr>
      <vt:lpstr>Community-Based Marketing (Social Media Marketing)</vt:lpstr>
      <vt:lpstr>Advantages of Social Media Marketing</vt:lpstr>
      <vt:lpstr>Partner, Direct, Content, and Platform-Based Marketing Channels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Marketing Channels</dc:title>
  <dc:creator>Kavi</dc:creator>
  <cp:lastModifiedBy>Kavi</cp:lastModifiedBy>
  <cp:revision>6</cp:revision>
  <dcterms:created xsi:type="dcterms:W3CDTF">2006-08-16T00:00:00Z</dcterms:created>
  <dcterms:modified xsi:type="dcterms:W3CDTF">2023-08-21T04:11:44Z</dcterms:modified>
</cp:coreProperties>
</file>