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39.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33.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B9BE05-8869-4676-8986-CC87642DFF65}" type="datetimeFigureOut">
              <a:rPr lang="en-US" smtClean="0"/>
              <a:pPr/>
              <a:t>8/23/2023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69A8F-1171-49BD-A692-79398C0F804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469A8F-1171-49BD-A692-79398C0F8041}" type="slidenum">
              <a:rPr lang="en-US" smtClean="0"/>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469A8F-1171-49BD-A692-79398C0F8041}" type="slidenum">
              <a:rPr lang="en-US" smtClean="0"/>
              <a:pPr/>
              <a:t>39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760219E-16D1-411A-81E6-8ED2CD28ECC3}" type="datetime1">
              <a:rPr lang="en-US" smtClean="0"/>
              <a:t>8/23/2023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6BFD6DA4-37B8-4E8C-9D83-7DE39C9E6DB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305C1C-7998-4168-8D23-987C33BF18E8}" type="datetime1">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FD6DA4-37B8-4E8C-9D83-7DE39C9E6DB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737246-EC5C-4E90-88A0-0AB3E2E3A8AE}" type="datetime1">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FD6DA4-37B8-4E8C-9D83-7DE39C9E6DB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D55ACD-6522-4D44-A31C-5017D6783119}" type="datetime1">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FD6DA4-37B8-4E8C-9D83-7DE39C9E6DB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DE56A17-DE62-4462-9D21-EFB5DBA1CE13}" type="datetime1">
              <a:rPr lang="en-US" smtClean="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FD6DA4-37B8-4E8C-9D83-7DE39C9E6DB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B8C6A3-0564-46DF-91FA-0FC38BBD55F6}" type="datetime1">
              <a:rPr lang="en-US" smtClean="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FD6DA4-37B8-4E8C-9D83-7DE39C9E6DB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95265C0-A3FD-4722-A556-14470CD33D00}" type="datetime1">
              <a:rPr lang="en-US" smtClean="0"/>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FD6DA4-37B8-4E8C-9D83-7DE39C9E6DB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401DF0-5BCE-4CBC-812E-E4A04F03B8CB}" type="datetime1">
              <a:rPr lang="en-US" smtClean="0"/>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BFD6DA4-37B8-4E8C-9D83-7DE39C9E6DB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939F4-EE24-4DD9-9E9D-DC1717979E76}" type="datetime1">
              <a:rPr lang="en-US" smtClean="0"/>
              <a:t>8/23/2023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BFD6DA4-37B8-4E8C-9D83-7DE39C9E6DB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A77686-654A-4421-BC8C-D8FE87ACCEA0}" type="datetime1">
              <a:rPr lang="en-US" smtClean="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FD6DA4-37B8-4E8C-9D83-7DE39C9E6DB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E390751-0D83-4D10-9D7F-B8CB086DBEEB}" type="datetime1">
              <a:rPr lang="en-US" smtClean="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6BFD6DA4-37B8-4E8C-9D83-7DE39C9E6DBD}"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775794A-3F7B-45FE-8F04-C81ABF0F312F}" type="datetime1">
              <a:rPr lang="en-US" smtClean="0"/>
              <a:t>8/23/2023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BFD6DA4-37B8-4E8C-9D83-7DE39C9E6DBD}"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eeksforgeeks.org/how-to-find-the-slope-of-a-line-on-an-excel-grap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05000"/>
            <a:ext cx="7772400" cy="914400"/>
          </a:xfrm>
        </p:spPr>
        <p:txBody>
          <a:bodyPr>
            <a:noAutofit/>
          </a:bodyPr>
          <a:lstStyle/>
          <a:p>
            <a:pPr algn="ctr"/>
            <a:r>
              <a:rPr lang="en-US" sz="7200" dirty="0" smtClean="0">
                <a:ln w="12700">
                  <a:solidFill>
                    <a:schemeClr val="accent1">
                      <a:lumMod val="50000"/>
                    </a:schemeClr>
                  </a:solidFill>
                  <a:prstDash val="solid"/>
                </a:ln>
                <a:solidFill>
                  <a:schemeClr val="accent1">
                    <a:lumMod val="50000"/>
                  </a:schemeClr>
                </a:solidFill>
                <a:effectLst>
                  <a:outerShdw blurRad="41275" dist="20320" dir="1800000" algn="tl" rotWithShape="0">
                    <a:srgbClr val="000000">
                      <a:alpha val="40000"/>
                    </a:srgbClr>
                  </a:outerShdw>
                </a:effectLst>
              </a:rPr>
              <a:t>Clipping </a:t>
            </a:r>
            <a:endParaRPr lang="en-US" sz="7200" dirty="0">
              <a:ln w="12700">
                <a:solidFill>
                  <a:schemeClr val="accent1">
                    <a:lumMod val="50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sp>
        <p:nvSpPr>
          <p:cNvPr id="3" name="Slide Number Placeholder 2"/>
          <p:cNvSpPr>
            <a:spLocks noGrp="1"/>
          </p:cNvSpPr>
          <p:nvPr>
            <p:ph type="sldNum" sz="quarter" idx="12"/>
          </p:nvPr>
        </p:nvSpPr>
        <p:spPr/>
        <p:txBody>
          <a:bodyPr/>
          <a:lstStyle/>
          <a:p>
            <a:fld id="{6BFD6DA4-37B8-4E8C-9D83-7DE39C9E6DBD}"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57200"/>
            <a:ext cx="8229600" cy="1143000"/>
          </a:xfrm>
        </p:spPr>
        <p:txBody>
          <a:bodyPr>
            <a:noAutofit/>
          </a:bodyPr>
          <a:lstStyle/>
          <a:p>
            <a:r>
              <a:rPr lang="en-US" sz="4400" dirty="0" smtClean="0"/>
              <a:t>COHEN-SUTHERLAND LINE CLIPPING ALGORITHM</a:t>
            </a:r>
            <a:endParaRPr lang="en-US" sz="4400" dirty="0"/>
          </a:p>
        </p:txBody>
      </p:sp>
      <p:sp>
        <p:nvSpPr>
          <p:cNvPr id="5" name="Content Placeholder 2"/>
          <p:cNvSpPr>
            <a:spLocks noGrp="1"/>
          </p:cNvSpPr>
          <p:nvPr>
            <p:ph idx="1"/>
          </p:nvPr>
        </p:nvSpPr>
        <p:spPr>
          <a:xfrm>
            <a:off x="457200" y="1600200"/>
            <a:ext cx="8458200" cy="5105400"/>
          </a:xfrm>
        </p:spPr>
        <p:txBody>
          <a:bodyPr>
            <a:normAutofit/>
          </a:bodyPr>
          <a:lstStyle/>
          <a:p>
            <a:r>
              <a:rPr lang="en-US" sz="1800" dirty="0" smtClean="0"/>
              <a:t>Every line end point in a picture is assigned a four bit binary code, called a region code, that identify the location of the point relative to the boundaries of the clipping rectangle. Region are set up in reference as shown in figure:</a:t>
            </a:r>
          </a:p>
          <a:p>
            <a:pPr>
              <a:buNone/>
            </a:pPr>
            <a:endParaRPr lang="en-US" sz="2000" dirty="0" smtClean="0"/>
          </a:p>
          <a:p>
            <a:pPr>
              <a:buNone/>
            </a:pPr>
            <a:endParaRPr lang="en-US" sz="2000" dirty="0" smtClean="0"/>
          </a:p>
          <a:p>
            <a:endParaRPr lang="en-US" sz="2000" dirty="0" smtClean="0"/>
          </a:p>
          <a:p>
            <a:pPr>
              <a:buNone/>
            </a:pPr>
            <a:endParaRPr lang="en-US" sz="2000" dirty="0" smtClean="0"/>
          </a:p>
          <a:p>
            <a:pPr>
              <a:buNone/>
            </a:pPr>
            <a:endParaRPr lang="en-US" sz="2000" dirty="0" smtClean="0"/>
          </a:p>
          <a:p>
            <a:endParaRPr lang="en-US" sz="2000" dirty="0" smtClean="0"/>
          </a:p>
          <a:p>
            <a:endParaRPr lang="en-US" sz="2000" dirty="0" smtClean="0"/>
          </a:p>
          <a:p>
            <a:pPr algn="ctr">
              <a:buNone/>
            </a:pPr>
            <a:endParaRPr lang="en-US" sz="2000" b="1" dirty="0" smtClean="0"/>
          </a:p>
          <a:p>
            <a:pPr algn="ctr">
              <a:buNone/>
            </a:pPr>
            <a:endParaRPr lang="en-US" sz="2000" b="1" dirty="0" smtClean="0"/>
          </a:p>
          <a:p>
            <a:pPr algn="ctr">
              <a:buNone/>
            </a:pPr>
            <a:endParaRPr lang="en-US" sz="2000" b="1" dirty="0" smtClean="0"/>
          </a:p>
          <a:p>
            <a:pPr algn="ctr">
              <a:buNone/>
            </a:pPr>
            <a:r>
              <a:rPr lang="en-US" sz="2000" b="1" dirty="0" smtClean="0"/>
              <a:t>Figure :Bit Code for Cohen- Sutherland clipping</a:t>
            </a:r>
            <a:endParaRPr lang="en-US" sz="2000" dirty="0"/>
          </a:p>
        </p:txBody>
      </p:sp>
      <p:cxnSp>
        <p:nvCxnSpPr>
          <p:cNvPr id="6" name="Straight Arrow Connector 5"/>
          <p:cNvCxnSpPr/>
          <p:nvPr/>
        </p:nvCxnSpPr>
        <p:spPr>
          <a:xfrm rot="5400000" flipH="1" flipV="1">
            <a:off x="647700" y="43053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981200" y="5638800"/>
            <a:ext cx="4800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124200" y="3581400"/>
            <a:ext cx="2057400" cy="1524000"/>
          </a:xfrm>
          <a:prstGeom prst="rect">
            <a:avLst/>
          </a:prstGeom>
          <a:solidFill>
            <a:schemeClr val="bg2"/>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cxnSp>
        <p:nvCxnSpPr>
          <p:cNvPr id="9" name="Straight Connector 8"/>
          <p:cNvCxnSpPr/>
          <p:nvPr/>
        </p:nvCxnSpPr>
        <p:spPr>
          <a:xfrm rot="5400000">
            <a:off x="2743994" y="3199606"/>
            <a:ext cx="762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801394" y="3199606"/>
            <a:ext cx="762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4915694" y="5371306"/>
            <a:ext cx="5334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81200" y="3581400"/>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81600" y="3581400"/>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81600" y="5103812"/>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81200" y="5103812"/>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57600" y="3581400"/>
            <a:ext cx="1049864" cy="369332"/>
          </a:xfrm>
          <a:prstGeom prst="rect">
            <a:avLst/>
          </a:prstGeom>
          <a:noFill/>
        </p:spPr>
        <p:txBody>
          <a:bodyPr wrap="square" rtlCol="0">
            <a:spAutoFit/>
          </a:bodyPr>
          <a:lstStyle/>
          <a:p>
            <a:r>
              <a:rPr lang="en-US" b="1" dirty="0" smtClean="0"/>
              <a:t>window</a:t>
            </a:r>
            <a:endParaRPr lang="en-US" b="1" dirty="0"/>
          </a:p>
        </p:txBody>
      </p:sp>
      <p:sp>
        <p:nvSpPr>
          <p:cNvPr id="17" name="TextBox 16"/>
          <p:cNvSpPr txBox="1"/>
          <p:nvPr/>
        </p:nvSpPr>
        <p:spPr>
          <a:xfrm>
            <a:off x="1219200" y="3352800"/>
            <a:ext cx="864467" cy="338554"/>
          </a:xfrm>
          <a:prstGeom prst="rect">
            <a:avLst/>
          </a:prstGeom>
          <a:noFill/>
        </p:spPr>
        <p:txBody>
          <a:bodyPr wrap="square" rtlCol="0">
            <a:spAutoFit/>
          </a:bodyPr>
          <a:lstStyle/>
          <a:p>
            <a:r>
              <a:rPr lang="en-US" sz="1600" b="1" dirty="0" smtClean="0"/>
              <a:t>ywmax</a:t>
            </a:r>
            <a:endParaRPr lang="en-US" sz="1600" b="1" dirty="0"/>
          </a:p>
        </p:txBody>
      </p:sp>
      <p:sp>
        <p:nvSpPr>
          <p:cNvPr id="18" name="TextBox 17"/>
          <p:cNvSpPr txBox="1"/>
          <p:nvPr/>
        </p:nvSpPr>
        <p:spPr>
          <a:xfrm>
            <a:off x="1192933" y="4919246"/>
            <a:ext cx="864467" cy="338554"/>
          </a:xfrm>
          <a:prstGeom prst="rect">
            <a:avLst/>
          </a:prstGeom>
          <a:noFill/>
        </p:spPr>
        <p:txBody>
          <a:bodyPr wrap="square" rtlCol="0">
            <a:spAutoFit/>
          </a:bodyPr>
          <a:lstStyle/>
          <a:p>
            <a:r>
              <a:rPr lang="en-US" sz="1600" b="1" dirty="0" smtClean="0"/>
              <a:t>ywmin</a:t>
            </a:r>
            <a:endParaRPr lang="en-US" sz="1600" b="1" dirty="0"/>
          </a:p>
        </p:txBody>
      </p:sp>
      <p:sp>
        <p:nvSpPr>
          <p:cNvPr id="19" name="TextBox 18"/>
          <p:cNvSpPr txBox="1"/>
          <p:nvPr/>
        </p:nvSpPr>
        <p:spPr>
          <a:xfrm>
            <a:off x="2640733" y="5528846"/>
            <a:ext cx="864467" cy="338554"/>
          </a:xfrm>
          <a:prstGeom prst="rect">
            <a:avLst/>
          </a:prstGeom>
          <a:noFill/>
        </p:spPr>
        <p:txBody>
          <a:bodyPr wrap="square" rtlCol="0">
            <a:spAutoFit/>
          </a:bodyPr>
          <a:lstStyle/>
          <a:p>
            <a:r>
              <a:rPr lang="en-US" sz="1600" b="1" dirty="0" smtClean="0"/>
              <a:t>xwmin</a:t>
            </a:r>
            <a:endParaRPr lang="en-US" sz="1600" b="1" dirty="0"/>
          </a:p>
        </p:txBody>
      </p:sp>
      <p:sp>
        <p:nvSpPr>
          <p:cNvPr id="20" name="TextBox 19"/>
          <p:cNvSpPr txBox="1"/>
          <p:nvPr/>
        </p:nvSpPr>
        <p:spPr>
          <a:xfrm>
            <a:off x="4850533" y="5562600"/>
            <a:ext cx="864467" cy="338554"/>
          </a:xfrm>
          <a:prstGeom prst="rect">
            <a:avLst/>
          </a:prstGeom>
          <a:noFill/>
        </p:spPr>
        <p:txBody>
          <a:bodyPr wrap="square" rtlCol="0">
            <a:spAutoFit/>
          </a:bodyPr>
          <a:lstStyle/>
          <a:p>
            <a:r>
              <a:rPr lang="en-US" sz="1600" b="1" dirty="0" smtClean="0"/>
              <a:t>xwmax</a:t>
            </a:r>
            <a:endParaRPr lang="en-US" sz="1600" b="1" dirty="0"/>
          </a:p>
        </p:txBody>
      </p:sp>
      <p:sp>
        <p:nvSpPr>
          <p:cNvPr id="22" name="TextBox 21"/>
          <p:cNvSpPr txBox="1"/>
          <p:nvPr/>
        </p:nvSpPr>
        <p:spPr>
          <a:xfrm>
            <a:off x="1828800" y="2667000"/>
            <a:ext cx="290464" cy="338554"/>
          </a:xfrm>
          <a:prstGeom prst="rect">
            <a:avLst/>
          </a:prstGeom>
          <a:noFill/>
        </p:spPr>
        <p:txBody>
          <a:bodyPr wrap="square" rtlCol="0">
            <a:spAutoFit/>
          </a:bodyPr>
          <a:lstStyle/>
          <a:p>
            <a:r>
              <a:rPr lang="en-US" sz="1600" b="1" dirty="0" smtClean="0"/>
              <a:t>y</a:t>
            </a:r>
          </a:p>
        </p:txBody>
      </p:sp>
      <p:sp>
        <p:nvSpPr>
          <p:cNvPr id="23" name="TextBox 22"/>
          <p:cNvSpPr txBox="1"/>
          <p:nvPr/>
        </p:nvSpPr>
        <p:spPr>
          <a:xfrm>
            <a:off x="2819400" y="2514600"/>
            <a:ext cx="609462" cy="307777"/>
          </a:xfrm>
          <a:prstGeom prst="rect">
            <a:avLst/>
          </a:prstGeom>
          <a:noFill/>
        </p:spPr>
        <p:txBody>
          <a:bodyPr wrap="none" rtlCol="0">
            <a:spAutoFit/>
          </a:bodyPr>
          <a:lstStyle/>
          <a:p>
            <a:r>
              <a:rPr lang="en-US" sz="1400" b="1" dirty="0" smtClean="0"/>
              <a:t>LEFT</a:t>
            </a:r>
            <a:endParaRPr lang="en-US" sz="1400" b="1" dirty="0"/>
          </a:p>
        </p:txBody>
      </p:sp>
      <p:sp>
        <p:nvSpPr>
          <p:cNvPr id="24" name="TextBox 23"/>
          <p:cNvSpPr txBox="1"/>
          <p:nvPr/>
        </p:nvSpPr>
        <p:spPr>
          <a:xfrm>
            <a:off x="4876800" y="2514600"/>
            <a:ext cx="776175" cy="307777"/>
          </a:xfrm>
          <a:prstGeom prst="rect">
            <a:avLst/>
          </a:prstGeom>
          <a:noFill/>
        </p:spPr>
        <p:txBody>
          <a:bodyPr wrap="none" rtlCol="0">
            <a:spAutoFit/>
          </a:bodyPr>
          <a:lstStyle/>
          <a:p>
            <a:r>
              <a:rPr lang="en-US" sz="1400" b="1" dirty="0" smtClean="0"/>
              <a:t>RIGHT</a:t>
            </a:r>
            <a:endParaRPr lang="en-US" sz="1400" b="1" dirty="0"/>
          </a:p>
        </p:txBody>
      </p:sp>
      <p:sp>
        <p:nvSpPr>
          <p:cNvPr id="25" name="TextBox 24"/>
          <p:cNvSpPr txBox="1"/>
          <p:nvPr/>
        </p:nvSpPr>
        <p:spPr>
          <a:xfrm>
            <a:off x="6324600" y="3429000"/>
            <a:ext cx="558679" cy="307777"/>
          </a:xfrm>
          <a:prstGeom prst="rect">
            <a:avLst/>
          </a:prstGeom>
          <a:noFill/>
        </p:spPr>
        <p:txBody>
          <a:bodyPr wrap="none" rtlCol="0">
            <a:spAutoFit/>
          </a:bodyPr>
          <a:lstStyle/>
          <a:p>
            <a:r>
              <a:rPr lang="en-US" sz="1400" b="1" dirty="0" smtClean="0"/>
              <a:t>TOP</a:t>
            </a:r>
            <a:endParaRPr lang="en-US" sz="1400" b="1" dirty="0"/>
          </a:p>
        </p:txBody>
      </p:sp>
      <p:sp>
        <p:nvSpPr>
          <p:cNvPr id="26" name="TextBox 25"/>
          <p:cNvSpPr txBox="1"/>
          <p:nvPr/>
        </p:nvSpPr>
        <p:spPr>
          <a:xfrm>
            <a:off x="6324600" y="4953000"/>
            <a:ext cx="989310" cy="307777"/>
          </a:xfrm>
          <a:prstGeom prst="rect">
            <a:avLst/>
          </a:prstGeom>
          <a:noFill/>
        </p:spPr>
        <p:txBody>
          <a:bodyPr wrap="none" rtlCol="0">
            <a:spAutoFit/>
          </a:bodyPr>
          <a:lstStyle/>
          <a:p>
            <a:r>
              <a:rPr lang="en-US" sz="1400" b="1" dirty="0" smtClean="0"/>
              <a:t>BOTTOM</a:t>
            </a:r>
            <a:endParaRPr lang="en-US" sz="1400" b="1" dirty="0"/>
          </a:p>
        </p:txBody>
      </p:sp>
      <p:sp>
        <p:nvSpPr>
          <p:cNvPr id="27" name="TextBox 26"/>
          <p:cNvSpPr txBox="1"/>
          <p:nvPr/>
        </p:nvSpPr>
        <p:spPr>
          <a:xfrm flipH="1">
            <a:off x="6781800" y="5486400"/>
            <a:ext cx="304800" cy="307777"/>
          </a:xfrm>
          <a:prstGeom prst="rect">
            <a:avLst/>
          </a:prstGeom>
          <a:noFill/>
        </p:spPr>
        <p:txBody>
          <a:bodyPr wrap="square" rtlCol="0">
            <a:spAutoFit/>
          </a:bodyPr>
          <a:lstStyle/>
          <a:p>
            <a:r>
              <a:rPr lang="en-US" sz="1400" b="1" dirty="0" smtClean="0"/>
              <a:t>x</a:t>
            </a:r>
            <a:endParaRPr lang="en-US" sz="1400" b="1" dirty="0"/>
          </a:p>
        </p:txBody>
      </p:sp>
      <p:sp>
        <p:nvSpPr>
          <p:cNvPr id="28" name="TextBox 27"/>
          <p:cNvSpPr txBox="1"/>
          <p:nvPr/>
        </p:nvSpPr>
        <p:spPr>
          <a:xfrm>
            <a:off x="2458633" y="3200400"/>
            <a:ext cx="665567" cy="400110"/>
          </a:xfrm>
          <a:prstGeom prst="rect">
            <a:avLst/>
          </a:prstGeom>
          <a:noFill/>
        </p:spPr>
        <p:txBody>
          <a:bodyPr wrap="none" rtlCol="0">
            <a:spAutoFit/>
          </a:bodyPr>
          <a:lstStyle/>
          <a:p>
            <a:r>
              <a:rPr lang="en-US" sz="2000" b="1" dirty="0" smtClean="0"/>
              <a:t>1001</a:t>
            </a:r>
            <a:endParaRPr lang="en-US" sz="2000" b="1" dirty="0"/>
          </a:p>
        </p:txBody>
      </p:sp>
      <p:sp>
        <p:nvSpPr>
          <p:cNvPr id="29" name="TextBox 28"/>
          <p:cNvSpPr txBox="1"/>
          <p:nvPr/>
        </p:nvSpPr>
        <p:spPr>
          <a:xfrm>
            <a:off x="2362200" y="4114800"/>
            <a:ext cx="720069" cy="400110"/>
          </a:xfrm>
          <a:prstGeom prst="rect">
            <a:avLst/>
          </a:prstGeom>
          <a:noFill/>
        </p:spPr>
        <p:txBody>
          <a:bodyPr wrap="none" rtlCol="0">
            <a:spAutoFit/>
          </a:bodyPr>
          <a:lstStyle/>
          <a:p>
            <a:r>
              <a:rPr lang="en-US" sz="2000" b="1" dirty="0" smtClean="0"/>
              <a:t>0001</a:t>
            </a:r>
          </a:p>
        </p:txBody>
      </p:sp>
      <p:cxnSp>
        <p:nvCxnSpPr>
          <p:cNvPr id="30" name="Straight Connector 29"/>
          <p:cNvCxnSpPr/>
          <p:nvPr/>
        </p:nvCxnSpPr>
        <p:spPr>
          <a:xfrm rot="5400000">
            <a:off x="2856706" y="5371306"/>
            <a:ext cx="5334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438400" y="5086290"/>
            <a:ext cx="665567" cy="400110"/>
          </a:xfrm>
          <a:prstGeom prst="rect">
            <a:avLst/>
          </a:prstGeom>
          <a:noFill/>
        </p:spPr>
        <p:txBody>
          <a:bodyPr wrap="none" rtlCol="0">
            <a:spAutoFit/>
          </a:bodyPr>
          <a:lstStyle/>
          <a:p>
            <a:r>
              <a:rPr lang="en-US" sz="2000" b="1" dirty="0" smtClean="0"/>
              <a:t>0101</a:t>
            </a:r>
          </a:p>
        </p:txBody>
      </p:sp>
      <p:sp>
        <p:nvSpPr>
          <p:cNvPr id="32" name="TextBox 31"/>
          <p:cNvSpPr txBox="1"/>
          <p:nvPr/>
        </p:nvSpPr>
        <p:spPr>
          <a:xfrm>
            <a:off x="3886200" y="3200400"/>
            <a:ext cx="720069" cy="400110"/>
          </a:xfrm>
          <a:prstGeom prst="rect">
            <a:avLst/>
          </a:prstGeom>
          <a:noFill/>
        </p:spPr>
        <p:txBody>
          <a:bodyPr wrap="none" rtlCol="0">
            <a:spAutoFit/>
          </a:bodyPr>
          <a:lstStyle/>
          <a:p>
            <a:r>
              <a:rPr lang="en-US" sz="2000" b="1" dirty="0" smtClean="0"/>
              <a:t>1000</a:t>
            </a:r>
          </a:p>
        </p:txBody>
      </p:sp>
      <p:sp>
        <p:nvSpPr>
          <p:cNvPr id="33" name="TextBox 32"/>
          <p:cNvSpPr txBox="1"/>
          <p:nvPr/>
        </p:nvSpPr>
        <p:spPr>
          <a:xfrm>
            <a:off x="5147331" y="4191000"/>
            <a:ext cx="720069" cy="400110"/>
          </a:xfrm>
          <a:prstGeom prst="rect">
            <a:avLst/>
          </a:prstGeom>
          <a:noFill/>
        </p:spPr>
        <p:txBody>
          <a:bodyPr wrap="none" rtlCol="0">
            <a:spAutoFit/>
          </a:bodyPr>
          <a:lstStyle/>
          <a:p>
            <a:r>
              <a:rPr lang="en-US" sz="2000" b="1" dirty="0" smtClean="0"/>
              <a:t>0010</a:t>
            </a:r>
          </a:p>
        </p:txBody>
      </p:sp>
      <p:sp>
        <p:nvSpPr>
          <p:cNvPr id="34" name="TextBox 33"/>
          <p:cNvSpPr txBox="1"/>
          <p:nvPr/>
        </p:nvSpPr>
        <p:spPr>
          <a:xfrm>
            <a:off x="3886200" y="5086290"/>
            <a:ext cx="720069" cy="400110"/>
          </a:xfrm>
          <a:prstGeom prst="rect">
            <a:avLst/>
          </a:prstGeom>
          <a:noFill/>
        </p:spPr>
        <p:txBody>
          <a:bodyPr wrap="none" rtlCol="0">
            <a:spAutoFit/>
          </a:bodyPr>
          <a:lstStyle/>
          <a:p>
            <a:r>
              <a:rPr lang="en-US" sz="2000" b="1" dirty="0" smtClean="0"/>
              <a:t>0100</a:t>
            </a:r>
          </a:p>
        </p:txBody>
      </p:sp>
      <p:sp>
        <p:nvSpPr>
          <p:cNvPr id="35" name="TextBox 34"/>
          <p:cNvSpPr txBox="1"/>
          <p:nvPr/>
        </p:nvSpPr>
        <p:spPr>
          <a:xfrm>
            <a:off x="5257800" y="3048000"/>
            <a:ext cx="665567" cy="400110"/>
          </a:xfrm>
          <a:prstGeom prst="rect">
            <a:avLst/>
          </a:prstGeom>
          <a:noFill/>
        </p:spPr>
        <p:txBody>
          <a:bodyPr wrap="none" rtlCol="0">
            <a:spAutoFit/>
          </a:bodyPr>
          <a:lstStyle/>
          <a:p>
            <a:r>
              <a:rPr lang="en-US" sz="2000" b="1" dirty="0" smtClean="0"/>
              <a:t>1010</a:t>
            </a:r>
          </a:p>
        </p:txBody>
      </p:sp>
      <p:sp>
        <p:nvSpPr>
          <p:cNvPr id="36" name="TextBox 35"/>
          <p:cNvSpPr txBox="1"/>
          <p:nvPr/>
        </p:nvSpPr>
        <p:spPr>
          <a:xfrm>
            <a:off x="5181600" y="5105400"/>
            <a:ext cx="665567" cy="400110"/>
          </a:xfrm>
          <a:prstGeom prst="rect">
            <a:avLst/>
          </a:prstGeom>
          <a:noFill/>
        </p:spPr>
        <p:txBody>
          <a:bodyPr wrap="none" rtlCol="0">
            <a:spAutoFit/>
          </a:bodyPr>
          <a:lstStyle/>
          <a:p>
            <a:r>
              <a:rPr lang="en-US" sz="2000" b="1" dirty="0" smtClean="0"/>
              <a:t>0110</a:t>
            </a:r>
          </a:p>
        </p:txBody>
      </p:sp>
      <p:sp>
        <p:nvSpPr>
          <p:cNvPr id="37" name="TextBox 36"/>
          <p:cNvSpPr txBox="1"/>
          <p:nvPr/>
        </p:nvSpPr>
        <p:spPr>
          <a:xfrm>
            <a:off x="3733800" y="4191000"/>
            <a:ext cx="774571" cy="400110"/>
          </a:xfrm>
          <a:prstGeom prst="rect">
            <a:avLst/>
          </a:prstGeom>
          <a:noFill/>
        </p:spPr>
        <p:txBody>
          <a:bodyPr wrap="none" rtlCol="0">
            <a:spAutoFit/>
          </a:bodyPr>
          <a:lstStyle/>
          <a:p>
            <a:r>
              <a:rPr lang="en-US" sz="2000" b="1" dirty="0" smtClean="0"/>
              <a:t>0000</a:t>
            </a:r>
            <a:endParaRPr lang="en-IN" sz="2000" b="1" dirty="0"/>
          </a:p>
        </p:txBody>
      </p:sp>
      <p:sp>
        <p:nvSpPr>
          <p:cNvPr id="38" name="Slide Number Placeholder 37"/>
          <p:cNvSpPr>
            <a:spLocks noGrp="1"/>
          </p:cNvSpPr>
          <p:nvPr>
            <p:ph type="sldNum" sz="quarter" idx="12"/>
          </p:nvPr>
        </p:nvSpPr>
        <p:spPr/>
        <p:txBody>
          <a:bodyPr/>
          <a:lstStyle/>
          <a:p>
            <a:fld id="{6BFD6DA4-37B8-4E8C-9D83-7DE39C9E6DBD}"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457200"/>
            <a:ext cx="8229600" cy="1143000"/>
          </a:xfrm>
        </p:spPr>
        <p:txBody>
          <a:bodyPr>
            <a:noAutofit/>
          </a:bodyPr>
          <a:lstStyle/>
          <a:p>
            <a:r>
              <a:rPr lang="en-US" sz="4400" dirty="0" smtClean="0"/>
              <a:t>COHEN-SUTHERLAND LINE CLIPPING ALGORITHM</a:t>
            </a:r>
            <a:endParaRPr lang="en-US" sz="4400" dirty="0"/>
          </a:p>
        </p:txBody>
      </p:sp>
      <p:sp>
        <p:nvSpPr>
          <p:cNvPr id="5" name="Content Placeholder 2"/>
          <p:cNvSpPr>
            <a:spLocks noGrp="1"/>
          </p:cNvSpPr>
          <p:nvPr>
            <p:ph idx="1"/>
          </p:nvPr>
        </p:nvSpPr>
        <p:spPr>
          <a:xfrm>
            <a:off x="0" y="1524000"/>
            <a:ext cx="8458200" cy="4389120"/>
          </a:xfrm>
        </p:spPr>
        <p:txBody>
          <a:bodyPr>
            <a:normAutofit/>
          </a:bodyPr>
          <a:lstStyle/>
          <a:p>
            <a:r>
              <a:rPr lang="en-US" sz="1800" dirty="0" smtClean="0">
                <a:latin typeface="Times New Roman" pitchFamily="18" charset="0"/>
                <a:cs typeface="Times New Roman" pitchFamily="18" charset="0"/>
              </a:rPr>
              <a:t>we </a:t>
            </a:r>
            <a:r>
              <a:rPr lang="en-US" sz="1800" dirty="0">
                <a:latin typeface="Times New Roman" pitchFamily="18" charset="0"/>
                <a:cs typeface="Times New Roman" pitchFamily="18" charset="0"/>
              </a:rPr>
              <a:t>are given 9 regions on the screen. </a:t>
            </a:r>
            <a:r>
              <a:rPr lang="en-US" sz="1800" dirty="0">
                <a:latin typeface="Times New Roman" pitchFamily="18" charset="0"/>
                <a:cs typeface="Times New Roman" pitchFamily="18" charset="0"/>
              </a:rPr>
              <a:t>Out of which one region is of the window and the rest 8 regions are around it given by 4 digit binary.  The division of the regions are based on (</a:t>
            </a:r>
            <a:r>
              <a:rPr lang="en-US" sz="1800" dirty="0" err="1">
                <a:latin typeface="Times New Roman" pitchFamily="18" charset="0"/>
                <a:cs typeface="Times New Roman" pitchFamily="18" charset="0"/>
              </a:rPr>
              <a:t>x_max</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y_max</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x_min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y_min</a:t>
            </a:r>
            <a:r>
              <a:rPr lang="en-US" sz="1800" dirty="0">
                <a:latin typeface="Times New Roman" pitchFamily="18" charset="0"/>
                <a:cs typeface="Times New Roman" pitchFamily="18" charset="0"/>
              </a:rPr>
              <a:t>).</a:t>
            </a:r>
          </a:p>
          <a:p>
            <a:pPr fontAlgn="base"/>
            <a:r>
              <a:rPr lang="en-US" sz="1800" dirty="0">
                <a:latin typeface="Times New Roman" pitchFamily="18" charset="0"/>
                <a:cs typeface="Times New Roman" pitchFamily="18" charset="0"/>
              </a:rPr>
              <a:t>The central part is the viewing region or window, all the lines which lie within this region are completely visible. </a:t>
            </a:r>
            <a:r>
              <a:rPr lang="en-US" sz="1800" dirty="0">
                <a:latin typeface="Times New Roman" pitchFamily="18" charset="0"/>
                <a:cs typeface="Times New Roman" pitchFamily="18" charset="0"/>
              </a:rPr>
              <a:t>A region code is always assigned to the endpoints of the given line</a:t>
            </a:r>
            <a:r>
              <a:rPr lang="en-US" sz="1800"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 This rule is also called TBRL code(Top-Bottom-Right-Left).</a:t>
            </a:r>
          </a:p>
          <a:p>
            <a:pPr fontAlgn="base"/>
            <a:endParaRPr lang="en-US" sz="1800" dirty="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6BFD6DA4-37B8-4E8C-9D83-7DE39C9E6DBD}" type="slidenum">
              <a:rPr lang="en-US" smtClean="0"/>
              <a:pPr/>
              <a:t>11</a:t>
            </a:fld>
            <a:endParaRPr lang="en-US" dirty="0"/>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10091"/>
            <a:ext cx="452175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5152468" y="3581400"/>
            <a:ext cx="3991532" cy="220058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FD6DA4-37B8-4E8C-9D83-7DE39C9E6DBD}"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313730" y="390101"/>
            <a:ext cx="8516539" cy="6077798"/>
          </a:xfrm>
          <a:prstGeom prst="rect">
            <a:avLst/>
          </a:prstGeom>
        </p:spPr>
      </p:pic>
    </p:spTree>
    <p:extLst>
      <p:ext uri="{BB962C8B-B14F-4D97-AF65-F5344CB8AC3E}">
        <p14:creationId xmlns:p14="http://schemas.microsoft.com/office/powerpoint/2010/main" val="485877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3" y="685800"/>
            <a:ext cx="5810794" cy="5791200"/>
          </a:xfrm>
        </p:spPr>
        <p:txBody>
          <a:bodyPr>
            <a:normAutofit fontScale="70000" lnSpcReduction="20000"/>
          </a:bodyPr>
          <a:lstStyle/>
          <a:p>
            <a:pPr marL="0" indent="0" fontAlgn="base">
              <a:buNone/>
            </a:pPr>
            <a:r>
              <a:rPr lang="en-US" dirty="0" smtClean="0"/>
              <a:t>If the</a:t>
            </a:r>
            <a:r>
              <a:rPr lang="en-US" dirty="0"/>
              <a:t> </a:t>
            </a:r>
            <a:r>
              <a:rPr lang="en-US" b="1" dirty="0"/>
              <a:t>line is partially inside</a:t>
            </a:r>
            <a:r>
              <a:rPr lang="en-US" dirty="0"/>
              <a:t> the window, then we find the intersection with the boundary of the window. By using the following formula:-</a:t>
            </a:r>
          </a:p>
          <a:p>
            <a:pPr marL="0" indent="0" fontAlgn="base">
              <a:buNone/>
            </a:pPr>
            <a:r>
              <a:rPr lang="en-US" dirty="0"/>
              <a:t>                                       </a:t>
            </a:r>
            <a:r>
              <a:rPr lang="en-US" u="sng" dirty="0">
                <a:hlinkClick r:id="rId2"/>
              </a:rPr>
              <a:t>Slope</a:t>
            </a:r>
            <a:r>
              <a:rPr lang="en-US" dirty="0"/>
              <a:t>:- m= (y2-y1)/(x2-x1</a:t>
            </a:r>
            <a:r>
              <a:rPr lang="en-US" dirty="0" smtClean="0"/>
              <a:t>)</a:t>
            </a:r>
          </a:p>
          <a:p>
            <a:pPr marL="0" indent="0" fontAlgn="base">
              <a:buNone/>
            </a:pPr>
            <a:endParaRPr lang="en-US" dirty="0" smtClean="0"/>
          </a:p>
          <a:p>
            <a:pPr marL="0" indent="0" fontAlgn="base">
              <a:buNone/>
            </a:pPr>
            <a:r>
              <a:rPr lang="en-US" dirty="0"/>
              <a:t>     a) If the line passes through </a:t>
            </a:r>
            <a:r>
              <a:rPr lang="en-US" b="1" dirty="0"/>
              <a:t>top</a:t>
            </a:r>
            <a:r>
              <a:rPr lang="en-US" dirty="0"/>
              <a:t> or the line intersects with the top boundary of the window.</a:t>
            </a:r>
          </a:p>
          <a:p>
            <a:pPr marL="0" indent="0" fontAlgn="base">
              <a:buNone/>
            </a:pPr>
            <a:r>
              <a:rPr lang="en-US" dirty="0" smtClean="0"/>
              <a:t>                                        </a:t>
            </a:r>
            <a:r>
              <a:rPr lang="en-US" b="1" dirty="0" smtClean="0"/>
              <a:t>x = x + (</a:t>
            </a:r>
            <a:r>
              <a:rPr lang="en-US" b="1" dirty="0" err="1" smtClean="0"/>
              <a:t>y_wmax</a:t>
            </a:r>
            <a:r>
              <a:rPr lang="en-US" b="1" dirty="0" smtClean="0"/>
              <a:t> – y)/m    </a:t>
            </a:r>
            <a:endParaRPr lang="en-US" dirty="0" smtClean="0"/>
          </a:p>
          <a:p>
            <a:pPr marL="0" indent="0" fontAlgn="base">
              <a:buNone/>
            </a:pPr>
            <a:r>
              <a:rPr lang="en-US" b="1" dirty="0"/>
              <a:t>                                           y = </a:t>
            </a:r>
            <a:r>
              <a:rPr lang="en-US" b="1" dirty="0" err="1" smtClean="0"/>
              <a:t>y_wmax</a:t>
            </a:r>
            <a:endParaRPr lang="en-US" dirty="0"/>
          </a:p>
          <a:p>
            <a:pPr marL="0" indent="0" fontAlgn="base">
              <a:buNone/>
            </a:pPr>
            <a:r>
              <a:rPr lang="en-US" dirty="0"/>
              <a:t>     b) If the line passes through the </a:t>
            </a:r>
            <a:r>
              <a:rPr lang="en-US" b="1" dirty="0"/>
              <a:t>bottom</a:t>
            </a:r>
            <a:r>
              <a:rPr lang="en-US" dirty="0"/>
              <a:t> or the line intersects with the bottom boundary of the window.</a:t>
            </a:r>
          </a:p>
          <a:p>
            <a:pPr marL="0" indent="0" fontAlgn="base">
              <a:buNone/>
            </a:pPr>
            <a:r>
              <a:rPr lang="en-US" dirty="0"/>
              <a:t>                                       </a:t>
            </a:r>
            <a:r>
              <a:rPr lang="en-US" b="1" dirty="0" smtClean="0"/>
              <a:t>x </a:t>
            </a:r>
            <a:r>
              <a:rPr lang="en-US" b="1" dirty="0"/>
              <a:t>= x + (</a:t>
            </a:r>
            <a:r>
              <a:rPr lang="en-US" b="1" dirty="0" err="1"/>
              <a:t>y_wmin</a:t>
            </a:r>
            <a:r>
              <a:rPr lang="en-US" b="1" dirty="0"/>
              <a:t> – y)/m</a:t>
            </a:r>
            <a:endParaRPr lang="en-US" dirty="0"/>
          </a:p>
          <a:p>
            <a:pPr marL="0" indent="0" fontAlgn="base">
              <a:buNone/>
            </a:pPr>
            <a:r>
              <a:rPr lang="en-US" b="1" dirty="0"/>
              <a:t>                                          y = </a:t>
            </a:r>
            <a:r>
              <a:rPr lang="en-US" b="1" dirty="0" err="1"/>
              <a:t>y_wmin</a:t>
            </a:r>
            <a:endParaRPr lang="en-US" dirty="0"/>
          </a:p>
          <a:p>
            <a:pPr marL="0" indent="0" fontAlgn="base">
              <a:buNone/>
            </a:pPr>
            <a:r>
              <a:rPr lang="en-US" dirty="0"/>
              <a:t>     c) If the line passes through the </a:t>
            </a:r>
            <a:r>
              <a:rPr lang="en-US" b="1" dirty="0"/>
              <a:t>left</a:t>
            </a:r>
            <a:r>
              <a:rPr lang="en-US" dirty="0"/>
              <a:t> region or the line intersects with the left boundary of the window.</a:t>
            </a:r>
          </a:p>
          <a:p>
            <a:pPr marL="0" indent="0" fontAlgn="base">
              <a:buNone/>
            </a:pPr>
            <a:r>
              <a:rPr lang="en-US" dirty="0"/>
              <a:t>                                       </a:t>
            </a:r>
            <a:r>
              <a:rPr lang="en-US" b="1" dirty="0" smtClean="0"/>
              <a:t>y </a:t>
            </a:r>
            <a:r>
              <a:rPr lang="en-US" b="1" dirty="0"/>
              <a:t>= y+ (</a:t>
            </a:r>
            <a:r>
              <a:rPr lang="en-US" b="1" dirty="0" err="1"/>
              <a:t>x_wmin</a:t>
            </a:r>
            <a:r>
              <a:rPr lang="en-US" b="1" dirty="0"/>
              <a:t> – x)*m</a:t>
            </a:r>
            <a:endParaRPr lang="en-US" dirty="0"/>
          </a:p>
          <a:p>
            <a:pPr marL="0" indent="0" fontAlgn="base">
              <a:buNone/>
            </a:pPr>
            <a:r>
              <a:rPr lang="en-US" b="1" dirty="0"/>
              <a:t>                                          x = </a:t>
            </a:r>
            <a:r>
              <a:rPr lang="en-US" b="1" dirty="0" err="1"/>
              <a:t>x_wmin</a:t>
            </a:r>
            <a:endParaRPr lang="en-US" dirty="0"/>
          </a:p>
          <a:p>
            <a:pPr marL="0" indent="0" fontAlgn="base">
              <a:buNone/>
            </a:pPr>
            <a:r>
              <a:rPr lang="en-US" dirty="0"/>
              <a:t>     d) If the line passes through the </a:t>
            </a:r>
            <a:r>
              <a:rPr lang="en-US" b="1" dirty="0"/>
              <a:t>right</a:t>
            </a:r>
            <a:r>
              <a:rPr lang="en-US" dirty="0"/>
              <a:t> region or the line intersects with the right boundary of the window.</a:t>
            </a:r>
          </a:p>
          <a:p>
            <a:pPr marL="0" indent="0" fontAlgn="base">
              <a:buNone/>
            </a:pPr>
            <a:r>
              <a:rPr lang="en-US" dirty="0"/>
              <a:t>                                      </a:t>
            </a:r>
            <a:r>
              <a:rPr lang="en-US" dirty="0" smtClean="0"/>
              <a:t> </a:t>
            </a:r>
            <a:r>
              <a:rPr lang="en-US" b="1" dirty="0" smtClean="0"/>
              <a:t>y </a:t>
            </a:r>
            <a:r>
              <a:rPr lang="en-US" b="1" dirty="0"/>
              <a:t>= y + (</a:t>
            </a:r>
            <a:r>
              <a:rPr lang="en-US" b="1" dirty="0" err="1"/>
              <a:t>x_wmax</a:t>
            </a:r>
            <a:r>
              <a:rPr lang="en-US" b="1" dirty="0"/>
              <a:t> -x)*m</a:t>
            </a:r>
            <a:endParaRPr lang="en-US" dirty="0"/>
          </a:p>
          <a:p>
            <a:pPr marL="0" indent="0" fontAlgn="base">
              <a:buNone/>
            </a:pPr>
            <a:r>
              <a:rPr lang="en-US" b="1" dirty="0"/>
              <a:t>                                         x = </a:t>
            </a:r>
            <a:r>
              <a:rPr lang="en-US" b="1" dirty="0" err="1"/>
              <a:t>x_wmax</a:t>
            </a:r>
            <a:r>
              <a:rPr lang="en-US" b="1" dirty="0"/>
              <a:t>  </a:t>
            </a:r>
            <a:endParaRPr lang="en-US" b="1" dirty="0" smtClean="0"/>
          </a:p>
          <a:p>
            <a:pPr marL="0" indent="0" fontAlgn="base">
              <a:buNone/>
            </a:pPr>
            <a:r>
              <a:rPr lang="en-US" b="1" dirty="0" smtClean="0"/>
              <a:t>Where </a:t>
            </a:r>
            <a:r>
              <a:rPr lang="en-US" dirty="0"/>
              <a:t>(</a:t>
            </a:r>
            <a:r>
              <a:rPr lang="en-US" dirty="0" err="1"/>
              <a:t>x,y</a:t>
            </a:r>
            <a:r>
              <a:rPr lang="en-US" dirty="0"/>
              <a:t>) </a:t>
            </a:r>
            <a:r>
              <a:rPr lang="en-US" dirty="0" smtClean="0">
                <a:sym typeface="Wingdings" panose="05000000000000000000" pitchFamily="2" charset="2"/>
              </a:rPr>
              <a:t> </a:t>
            </a:r>
            <a:r>
              <a:rPr lang="en-US" dirty="0">
                <a:sym typeface="Wingdings" panose="05000000000000000000" pitchFamily="2" charset="2"/>
              </a:rPr>
              <a:t>endpoint that is outside the region</a:t>
            </a:r>
          </a:p>
          <a:p>
            <a:pPr marL="0" indent="0" fontAlgn="base">
              <a:buNone/>
            </a:pPr>
            <a:endParaRPr lang="en-US" dirty="0"/>
          </a:p>
        </p:txBody>
      </p:sp>
      <p:sp>
        <p:nvSpPr>
          <p:cNvPr id="4" name="Slide Number Placeholder 3"/>
          <p:cNvSpPr>
            <a:spLocks noGrp="1"/>
          </p:cNvSpPr>
          <p:nvPr>
            <p:ph type="sldNum" sz="quarter" idx="12"/>
          </p:nvPr>
        </p:nvSpPr>
        <p:spPr/>
        <p:txBody>
          <a:bodyPr/>
          <a:lstStyle/>
          <a:p>
            <a:fld id="{6BFD6DA4-37B8-4E8C-9D83-7DE39C9E6DBD}" type="slidenum">
              <a:rPr lang="en-US" smtClean="0"/>
              <a:pPr/>
              <a:t>13</a:t>
            </a:fld>
            <a:endParaRPr lang="en-US" dirty="0"/>
          </a:p>
        </p:txBody>
      </p:sp>
      <p:pic>
        <p:nvPicPr>
          <p:cNvPr id="3074"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561" y="2209800"/>
            <a:ext cx="3531439" cy="244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244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BFD6DA4-37B8-4E8C-9D83-7DE39C9E6DBD}" type="slidenum">
              <a:rPr lang="en-US" smtClean="0"/>
              <a:pPr/>
              <a:t>14</a:t>
            </a:fld>
            <a:endParaRPr lang="en-US" dirty="0"/>
          </a:p>
        </p:txBody>
      </p:sp>
      <p:sp>
        <p:nvSpPr>
          <p:cNvPr id="5" name="Rectangle 1"/>
          <p:cNvSpPr>
            <a:spLocks noGrp="1" noChangeArrowheads="1"/>
          </p:cNvSpPr>
          <p:nvPr>
            <p:ph idx="4294967295"/>
          </p:nvPr>
        </p:nvSpPr>
        <p:spPr bwMode="auto">
          <a:xfrm>
            <a:off x="381000" y="838200"/>
            <a:ext cx="6934200" cy="4003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Input : Rectangular area of interest (Defined by below four values which are coordinates of bottom left and top right)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273239"/>
                </a:solidFill>
                <a:effectLst/>
                <a:latin typeface="Consolas" panose="020B0609020204030204" pitchFamily="49" charset="0"/>
              </a:rPr>
              <a:t>x_min</a:t>
            </a:r>
            <a:r>
              <a:rPr kumimoji="0" lang="en-US" altLang="en-US" sz="1600" b="0" i="0" u="none" strike="noStrike" cap="none" normalizeH="0" baseline="0" dirty="0" smtClean="0">
                <a:ln>
                  <a:noFill/>
                </a:ln>
                <a:solidFill>
                  <a:srgbClr val="273239"/>
                </a:solidFill>
                <a:effectLst/>
                <a:latin typeface="Consolas" panose="020B0609020204030204" pitchFamily="49" charset="0"/>
              </a:rPr>
              <a:t> = 4, </a:t>
            </a:r>
            <a:r>
              <a:rPr kumimoji="0" lang="en-US" altLang="en-US" sz="1600" b="0" i="0" u="none" strike="noStrike" cap="none" normalizeH="0" baseline="0" dirty="0" err="1" smtClean="0">
                <a:ln>
                  <a:noFill/>
                </a:ln>
                <a:solidFill>
                  <a:srgbClr val="273239"/>
                </a:solidFill>
                <a:effectLst/>
                <a:latin typeface="Consolas" panose="020B0609020204030204" pitchFamily="49" charset="0"/>
              </a:rPr>
              <a:t>y_min</a:t>
            </a:r>
            <a:r>
              <a:rPr kumimoji="0" lang="en-US" altLang="en-US" sz="1600" b="0" i="0" u="none" strike="noStrike" cap="none" normalizeH="0" baseline="0" dirty="0" smtClean="0">
                <a:ln>
                  <a:noFill/>
                </a:ln>
                <a:solidFill>
                  <a:srgbClr val="273239"/>
                </a:solidFill>
                <a:effectLst/>
                <a:latin typeface="Consolas" panose="020B0609020204030204" pitchFamily="49" charset="0"/>
              </a:rPr>
              <a:t> = 4, </a:t>
            </a:r>
            <a:r>
              <a:rPr kumimoji="0" lang="en-US" altLang="en-US" sz="1600" b="0" i="0" u="none" strike="noStrike" cap="none" normalizeH="0" baseline="0" dirty="0" err="1" smtClean="0">
                <a:ln>
                  <a:noFill/>
                </a:ln>
                <a:solidFill>
                  <a:srgbClr val="273239"/>
                </a:solidFill>
                <a:effectLst/>
                <a:latin typeface="Consolas" panose="020B0609020204030204" pitchFamily="49" charset="0"/>
              </a:rPr>
              <a:t>x_max</a:t>
            </a:r>
            <a:r>
              <a:rPr kumimoji="0" lang="en-US" altLang="en-US" sz="1600" b="0" i="0" u="none" strike="noStrike" cap="none" normalizeH="0" baseline="0" dirty="0" smtClean="0">
                <a:ln>
                  <a:noFill/>
                </a:ln>
                <a:solidFill>
                  <a:srgbClr val="273239"/>
                </a:solidFill>
                <a:effectLst/>
                <a:latin typeface="Consolas" panose="020B0609020204030204" pitchFamily="49" charset="0"/>
              </a:rPr>
              <a:t> = 10, </a:t>
            </a:r>
            <a:r>
              <a:rPr kumimoji="0" lang="en-US" altLang="en-US" sz="1600" b="0" i="0" u="none" strike="noStrike" cap="none" normalizeH="0" baseline="0" dirty="0" err="1" smtClean="0">
                <a:ln>
                  <a:noFill/>
                </a:ln>
                <a:solidFill>
                  <a:srgbClr val="273239"/>
                </a:solidFill>
                <a:effectLst/>
                <a:latin typeface="Consolas" panose="020B0609020204030204" pitchFamily="49" charset="0"/>
              </a:rPr>
              <a:t>y_max</a:t>
            </a:r>
            <a:r>
              <a:rPr kumimoji="0" lang="en-US" altLang="en-US" sz="1600" b="0" i="0" u="none" strike="noStrike" cap="none" normalizeH="0" baseline="0" dirty="0" smtClean="0">
                <a:ln>
                  <a:noFill/>
                </a:ln>
                <a:solidFill>
                  <a:srgbClr val="273239"/>
                </a:solidFill>
                <a:effectLst/>
                <a:latin typeface="Consolas" panose="020B0609020204030204" pitchFamily="49" charset="0"/>
              </a:rPr>
              <a:t> = 8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A set of lines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line 1 : x1 = 5, y1 = 5, x2 = 7, y2 =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Line 2 : x1 = 7, y1 = 9, x2 = 11, y2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Line 3 : x1 = 1, y1 = 5, x2 = 4, y2 = 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smtClean="0">
                <a:solidFill>
                  <a:srgbClr val="273239"/>
                </a:solidFill>
                <a:latin typeface="Consolas" panose="020B0609020204030204" pitchFamily="49" charset="0"/>
              </a:rPr>
              <a:t>Findout</a:t>
            </a:r>
            <a:r>
              <a:rPr lang="en-US" altLang="en-US" sz="1600" dirty="0" smtClean="0">
                <a:solidFill>
                  <a:srgbClr val="273239"/>
                </a:solidFill>
                <a:latin typeface="Consolas" panose="020B0609020204030204" pitchFamily="49" charset="0"/>
              </a:rPr>
              <a:t> region code and check whether accepted or rejected.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73239"/>
                </a:solidFill>
                <a:latin typeface="Consolas" panose="020B0609020204030204" pitchFamily="49" charset="0"/>
              </a:rPr>
              <a:t>Also </a:t>
            </a:r>
            <a:r>
              <a:rPr lang="en-US" altLang="en-US" sz="1600" dirty="0" err="1" smtClean="0">
                <a:solidFill>
                  <a:srgbClr val="273239"/>
                </a:solidFill>
                <a:latin typeface="Consolas" panose="020B0609020204030204" pitchFamily="49" charset="0"/>
              </a:rPr>
              <a:t>findout</a:t>
            </a:r>
            <a:r>
              <a:rPr lang="en-US" altLang="en-US" sz="1600" dirty="0" smtClean="0">
                <a:solidFill>
                  <a:srgbClr val="273239"/>
                </a:solidFill>
                <a:latin typeface="Consolas" panose="020B0609020204030204" pitchFamily="49" charset="0"/>
              </a:rPr>
              <a:t> intersection point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smtClean="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263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FD6DA4-37B8-4E8C-9D83-7DE39C9E6DBD}" type="slidenum">
              <a:rPr lang="en-US" smtClean="0"/>
              <a:pPr/>
              <a:t>15</a:t>
            </a:fld>
            <a:endParaRPr lang="en-US" dirty="0"/>
          </a:p>
        </p:txBody>
      </p:sp>
      <p:pic>
        <p:nvPicPr>
          <p:cNvPr id="3" name="Picture 2"/>
          <p:cNvPicPr>
            <a:picLocks noChangeAspect="1"/>
          </p:cNvPicPr>
          <p:nvPr/>
        </p:nvPicPr>
        <p:blipFill>
          <a:blip r:embed="rId2"/>
          <a:stretch>
            <a:fillRect/>
          </a:stretch>
        </p:blipFill>
        <p:spPr>
          <a:xfrm>
            <a:off x="152400" y="228600"/>
            <a:ext cx="5107856" cy="3376903"/>
          </a:xfrm>
          <a:prstGeom prst="rect">
            <a:avLst/>
          </a:prstGeom>
        </p:spPr>
      </p:pic>
      <p:pic>
        <p:nvPicPr>
          <p:cNvPr id="5122" name="Picture 2" descr="Cohen-Sutherland algorithm out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143000"/>
            <a:ext cx="2657856" cy="18060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19200" y="3962400"/>
            <a:ext cx="2209800" cy="1200329"/>
          </a:xfrm>
          <a:prstGeom prst="rect">
            <a:avLst/>
          </a:prstGeom>
          <a:noFill/>
        </p:spPr>
        <p:txBody>
          <a:bodyPr wrap="square" rtlCol="0">
            <a:spAutoFit/>
          </a:bodyPr>
          <a:lstStyle/>
          <a:p>
            <a:r>
              <a:rPr lang="en-US" dirty="0" smtClean="0"/>
              <a:t>Bit1 </a:t>
            </a:r>
            <a:r>
              <a:rPr lang="en-US" dirty="0" smtClean="0">
                <a:sym typeface="Wingdings" panose="05000000000000000000" pitchFamily="2" charset="2"/>
              </a:rPr>
              <a:t>Left</a:t>
            </a:r>
          </a:p>
          <a:p>
            <a:r>
              <a:rPr lang="en-US" dirty="0" smtClean="0">
                <a:sym typeface="Wingdings" panose="05000000000000000000" pitchFamily="2" charset="2"/>
              </a:rPr>
              <a:t>Bit2Right</a:t>
            </a:r>
          </a:p>
          <a:p>
            <a:r>
              <a:rPr lang="en-US" dirty="0" smtClean="0">
                <a:sym typeface="Wingdings" panose="05000000000000000000" pitchFamily="2" charset="2"/>
              </a:rPr>
              <a:t>Bit3Bottom</a:t>
            </a:r>
          </a:p>
          <a:p>
            <a:r>
              <a:rPr lang="en-US" dirty="0" smtClean="0">
                <a:sym typeface="Wingdings" panose="05000000000000000000" pitchFamily="2" charset="2"/>
              </a:rPr>
              <a:t>Bit4Top </a:t>
            </a:r>
            <a:endParaRPr lang="en-US" dirty="0"/>
          </a:p>
        </p:txBody>
      </p:sp>
    </p:spTree>
    <p:extLst>
      <p:ext uri="{BB962C8B-B14F-4D97-AF65-F5344CB8AC3E}">
        <p14:creationId xmlns:p14="http://schemas.microsoft.com/office/powerpoint/2010/main" val="2444144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FD6DA4-37B8-4E8C-9D83-7DE39C9E6DBD}" type="slidenum">
              <a:rPr lang="en-US" smtClean="0"/>
              <a:pPr/>
              <a:t>16</a:t>
            </a:fld>
            <a:endParaRPr lang="en-US" dirty="0"/>
          </a:p>
        </p:txBody>
      </p:sp>
      <p:sp>
        <p:nvSpPr>
          <p:cNvPr id="3" name="Rectangle 3"/>
          <p:cNvSpPr>
            <a:spLocks noChangeArrowheads="1"/>
          </p:cNvSpPr>
          <p:nvPr/>
        </p:nvSpPr>
        <p:spPr bwMode="auto">
          <a:xfrm>
            <a:off x="609600" y="697469"/>
            <a:ext cx="4742688" cy="135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73239"/>
                </a:solidFill>
                <a:effectLst/>
                <a:latin typeface="Consolas" panose="020B0609020204030204" pitchFamily="49" charset="0"/>
              </a:rPr>
              <a:t>Answer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73239"/>
                </a:solidFill>
                <a:effectLst/>
                <a:latin typeface="Consolas" panose="020B0609020204030204" pitchFamily="49" charset="0"/>
              </a:rPr>
              <a:t>Line 1 : Accepted from (5, 5) to (7,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73239"/>
                </a:solidFill>
                <a:effectLst/>
                <a:latin typeface="Consolas" panose="020B0609020204030204" pitchFamily="49" charset="0"/>
              </a:rPr>
              <a:t>Line 2 : Accepted from (7.8, 8) to (10, 5.25)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73239"/>
                </a:solidFill>
                <a:effectLst/>
                <a:latin typeface="Consolas" panose="020B0609020204030204" pitchFamily="49" charset="0"/>
              </a:rPr>
              <a:t>Line 3 : Rejected</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1697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856488"/>
            <a:ext cx="8229600" cy="1143000"/>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2"/>
                </a:solidFill>
                <a:effectLst/>
                <a:uLnTx/>
                <a:uFillTx/>
                <a:latin typeface="+mj-lt"/>
                <a:ea typeface="+mj-ea"/>
                <a:cs typeface="+mj-cs"/>
              </a:rPr>
              <a:t>COHEN-SUTHERLAND LINE CLIPPING ALGORITHM</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609600" y="2087880"/>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Advantage and Disadvantages: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Will do unnecessary clipping.</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Not the most efficient.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Clipping and testing are done in fixed order.</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Easy to program.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Efficient when most of lines to be clipped are either rejected or accepted.</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6BFD6DA4-37B8-4E8C-9D83-7DE39C9E6DBD}"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Intersection, Calculation and Clipping</a:t>
            </a:r>
            <a:endParaRPr lang="en-US" dirty="0"/>
          </a:p>
        </p:txBody>
      </p:sp>
      <p:sp>
        <p:nvSpPr>
          <p:cNvPr id="3" name="Content Placeholder 2"/>
          <p:cNvSpPr>
            <a:spLocks noGrp="1"/>
          </p:cNvSpPr>
          <p:nvPr>
            <p:ph idx="1"/>
          </p:nvPr>
        </p:nvSpPr>
        <p:spPr/>
        <p:txBody>
          <a:bodyPr>
            <a:normAutofit/>
          </a:bodyPr>
          <a:lstStyle/>
          <a:p>
            <a:r>
              <a:rPr lang="en-US" sz="2000" dirty="0" smtClean="0"/>
              <a:t>Line that can not be identified as completely inside a clip window by these test are checked for intersection with the window </a:t>
            </a:r>
            <a:r>
              <a:rPr lang="en-US" sz="2000" dirty="0" err="1" smtClean="0"/>
              <a:t>boundaries.We</a:t>
            </a:r>
            <a:r>
              <a:rPr lang="en-US" sz="2000" dirty="0" smtClean="0"/>
              <a:t> begin the clipping process for a line by comparing an outside endpoint to a window boundary to determine how much of the line can be discard . Then the remaining part of the line is checked against the other </a:t>
            </a:r>
            <a:r>
              <a:rPr lang="en-US" sz="2000" dirty="0" err="1" smtClean="0"/>
              <a:t>boundaries,and</a:t>
            </a:r>
            <a:r>
              <a:rPr lang="en-US" sz="2000" dirty="0" smtClean="0"/>
              <a:t> we continue until either the line is totally discard or a section is found inside the </a:t>
            </a:r>
            <a:r>
              <a:rPr lang="en-US" sz="2000" dirty="0" err="1" smtClean="0"/>
              <a:t>window.We</a:t>
            </a:r>
            <a:r>
              <a:rPr lang="en-US" sz="2000" dirty="0" smtClean="0"/>
              <a:t> set up our algorithm to check line endpoints against clipping boundaries in the order </a:t>
            </a:r>
            <a:r>
              <a:rPr lang="en-US" sz="2000" dirty="0" err="1" smtClean="0"/>
              <a:t>left,right,bottom,top</a:t>
            </a:r>
            <a:r>
              <a:rPr lang="en-US" sz="2000" dirty="0" smtClean="0"/>
              <a:t>.</a:t>
            </a:r>
          </a:p>
          <a:p>
            <a:r>
              <a:rPr lang="en-US" sz="2000" dirty="0" smtClean="0"/>
              <a:t>       TO </a:t>
            </a:r>
            <a:r>
              <a:rPr lang="en-US" sz="2000" dirty="0" err="1" smtClean="0"/>
              <a:t>ilustrate</a:t>
            </a:r>
            <a:r>
              <a:rPr lang="en-US" sz="2000" dirty="0" smtClean="0"/>
              <a:t> the specific step in clipping line against rectangular boundary using the Cohen-</a:t>
            </a:r>
            <a:r>
              <a:rPr lang="en-US" sz="2000" dirty="0" err="1" smtClean="0"/>
              <a:t>Suterland</a:t>
            </a:r>
            <a:r>
              <a:rPr lang="en-US" sz="2000" dirty="0" smtClean="0"/>
              <a:t> </a:t>
            </a:r>
            <a:r>
              <a:rPr lang="en-US" sz="2000" dirty="0" err="1" smtClean="0"/>
              <a:t>algorithm,We</a:t>
            </a:r>
            <a:r>
              <a:rPr lang="en-US" sz="2000" dirty="0" smtClean="0"/>
              <a:t> show the </a:t>
            </a:r>
            <a:r>
              <a:rPr lang="en-US" sz="2000" dirty="0" err="1" smtClean="0"/>
              <a:t>linein</a:t>
            </a:r>
            <a:r>
              <a:rPr lang="en-US" sz="2000" dirty="0" smtClean="0"/>
              <a:t> figure could be processed.</a:t>
            </a:r>
          </a:p>
          <a:p>
            <a:endParaRPr lang="en-US" sz="2000" dirty="0"/>
          </a:p>
        </p:txBody>
      </p:sp>
      <p:sp>
        <p:nvSpPr>
          <p:cNvPr id="4" name="Slide Number Placeholder 3"/>
          <p:cNvSpPr>
            <a:spLocks noGrp="1"/>
          </p:cNvSpPr>
          <p:nvPr>
            <p:ph type="sldNum" sz="quarter" idx="12"/>
          </p:nvPr>
        </p:nvSpPr>
        <p:spPr/>
        <p:txBody>
          <a:bodyPr/>
          <a:lstStyle/>
          <a:p>
            <a:fld id="{6BFD6DA4-37B8-4E8C-9D83-7DE39C9E6DBD}"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6963"/>
          </a:xfrm>
        </p:spPr>
        <p:txBody>
          <a:bodyPr>
            <a:normAutofit/>
          </a:bodyPr>
          <a:lstStyle/>
          <a:p>
            <a:r>
              <a:rPr lang="en-US" sz="1800" dirty="0" smtClean="0"/>
              <a:t>Starting with the bottom endpoints of the line from p1 to p2, we check p1 against the left right bottom boundaries in turn and find that this point is below the window. We then find the intersection point p1’ with the window boundary and discard the line section from p1 to p1’.The line now be reduced to the section from p1’ to p2. </a:t>
            </a:r>
          </a:p>
          <a:p>
            <a:r>
              <a:rPr lang="en-US" sz="1800" dirty="0" smtClean="0"/>
              <a:t>     Since P2 is outside the clip window. We check these end points against the boundary. find that it is to the left of the window. Intersection point p2’ is calculated . But this point is outside the window. So the final intersection calculation is p2” and  the line from P1’ to p2” is saved. This complete processing for these line . So we save this part and go on to the  next line.</a:t>
            </a:r>
          </a:p>
          <a:p>
            <a:r>
              <a:rPr lang="en-US" sz="1800" dirty="0" smtClean="0"/>
              <a:t>      Point P3 is the next line is to the left of the clipping window, so we determine the intersection point P3 and eliminate the line from P3 to P3’.By checking region code for the line section from P3’ to P4. We find the remainder of the line is below the clip window and can be discarded also.</a:t>
            </a:r>
            <a:endParaRPr lang="en-US" sz="1800" dirty="0"/>
          </a:p>
        </p:txBody>
      </p:sp>
      <p:sp>
        <p:nvSpPr>
          <p:cNvPr id="4" name="Title 1"/>
          <p:cNvSpPr>
            <a:spLocks noGrp="1"/>
          </p:cNvSpPr>
          <p:nvPr>
            <p:ph type="title"/>
          </p:nvPr>
        </p:nvSpPr>
        <p:spPr>
          <a:xfrm>
            <a:off x="304800" y="228600"/>
            <a:ext cx="8458200" cy="1143000"/>
          </a:xfrm>
        </p:spPr>
        <p:txBody>
          <a:bodyPr>
            <a:normAutofit fontScale="90000"/>
          </a:bodyPr>
          <a:lstStyle/>
          <a:p>
            <a:r>
              <a:rPr lang="en-US" dirty="0" smtClean="0"/>
              <a:t>Intersection </a:t>
            </a:r>
            <a:r>
              <a:rPr lang="en-US" sz="4900" dirty="0" smtClean="0"/>
              <a:t>Calculation</a:t>
            </a:r>
            <a:r>
              <a:rPr lang="en-US" dirty="0" smtClean="0"/>
              <a:t> and Clipping</a:t>
            </a:r>
            <a:endParaRPr lang="en-US" dirty="0"/>
          </a:p>
        </p:txBody>
      </p:sp>
      <p:sp>
        <p:nvSpPr>
          <p:cNvPr id="5" name="Slide Number Placeholder 4"/>
          <p:cNvSpPr>
            <a:spLocks noGrp="1"/>
          </p:cNvSpPr>
          <p:nvPr>
            <p:ph type="sldNum" sz="quarter" idx="12"/>
          </p:nvPr>
        </p:nvSpPr>
        <p:spPr/>
        <p:txBody>
          <a:bodyPr/>
          <a:lstStyle/>
          <a:p>
            <a:fld id="{6BFD6DA4-37B8-4E8C-9D83-7DE39C9E6DBD}"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914400"/>
            <a:ext cx="8610600" cy="7848302"/>
          </a:xfrm>
          <a:prstGeom prst="rect">
            <a:avLst/>
          </a:prstGeom>
          <a:noFill/>
        </p:spPr>
        <p:txBody>
          <a:bodyPr wrap="square" rtlCol="0">
            <a:spAutoFit/>
          </a:bodyPr>
          <a:lstStyle/>
          <a:p>
            <a:pPr algn="ctr"/>
            <a:r>
              <a:rPr lang="en-US" sz="2400" b="1" dirty="0" smtClean="0">
                <a:solidFill>
                  <a:schemeClr val="bg2">
                    <a:lumMod val="25000"/>
                  </a:schemeClr>
                </a:solidFill>
                <a:latin typeface="Copperplate Gothic Bold" pitchFamily="34" charset="0"/>
              </a:rPr>
              <a:t>Clipping</a:t>
            </a:r>
          </a:p>
          <a:p>
            <a:endParaRPr lang="en-US" sz="2400" dirty="0" smtClean="0"/>
          </a:p>
          <a:p>
            <a:pPr>
              <a:buFont typeface="Arial" pitchFamily="34" charset="0"/>
              <a:buChar char="•"/>
            </a:pPr>
            <a:r>
              <a:rPr lang="en-US" sz="2400" dirty="0" smtClean="0">
                <a:latin typeface="Times New Roman" pitchFamily="18" charset="0"/>
                <a:cs typeface="Times New Roman" pitchFamily="18" charset="0"/>
              </a:rPr>
              <a:t>Clipping is a process of dividing an object into visible and invisible portions and displaying the visible portion and discarding the invisible portion.</a:t>
            </a:r>
          </a:p>
          <a:p>
            <a:endParaRPr lang="en-US" sz="2400" b="1" dirty="0" smtClean="0"/>
          </a:p>
          <a:p>
            <a:r>
              <a:rPr lang="en-US" sz="2400" b="1" dirty="0" smtClean="0"/>
              <a:t>Types of Clipping:</a:t>
            </a:r>
          </a:p>
          <a:p>
            <a:r>
              <a:rPr lang="en-US" sz="2400" dirty="0" smtClean="0">
                <a:latin typeface="Times New Roman" pitchFamily="18" charset="0"/>
                <a:cs typeface="Times New Roman" pitchFamily="18" charset="0"/>
              </a:rPr>
              <a:t>Generally we have Clipping algorithm for the following primitive type:</a:t>
            </a: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Point Clipping</a:t>
            </a:r>
          </a:p>
          <a:p>
            <a:pPr>
              <a:buFont typeface="Arial" pitchFamily="34" charset="0"/>
              <a:buChar char="•"/>
            </a:pPr>
            <a:r>
              <a:rPr lang="en-US" sz="2400" dirty="0" smtClean="0">
                <a:latin typeface="Times New Roman" pitchFamily="18" charset="0"/>
                <a:cs typeface="Times New Roman" pitchFamily="18" charset="0"/>
              </a:rPr>
              <a:t>Line Clipping </a:t>
            </a:r>
          </a:p>
          <a:p>
            <a:pPr>
              <a:buFont typeface="Arial" pitchFamily="34" charset="0"/>
              <a:buChar char="•"/>
            </a:pPr>
            <a:r>
              <a:rPr lang="en-US" sz="2400" dirty="0" smtClean="0">
                <a:latin typeface="Times New Roman" pitchFamily="18" charset="0"/>
                <a:cs typeface="Times New Roman" pitchFamily="18" charset="0"/>
              </a:rPr>
              <a:t>Area Clipping (Polygon)</a:t>
            </a:r>
          </a:p>
          <a:p>
            <a:pPr>
              <a:buFont typeface="Arial" pitchFamily="34" charset="0"/>
              <a:buChar char="•"/>
            </a:pPr>
            <a:r>
              <a:rPr lang="en-US" sz="2400" dirty="0" smtClean="0">
                <a:latin typeface="Times New Roman" pitchFamily="18" charset="0"/>
                <a:cs typeface="Times New Roman" pitchFamily="18" charset="0"/>
              </a:rPr>
              <a:t>Curve Clipping</a:t>
            </a:r>
          </a:p>
          <a:p>
            <a:pPr>
              <a:buFont typeface="Arial" pitchFamily="34" charset="0"/>
              <a:buChar char="•"/>
            </a:pPr>
            <a:r>
              <a:rPr lang="en-US" sz="2400" dirty="0" smtClean="0">
                <a:latin typeface="Times New Roman" pitchFamily="18" charset="0"/>
                <a:cs typeface="Times New Roman" pitchFamily="18" charset="0"/>
              </a:rPr>
              <a:t>Text  Clipping</a:t>
            </a:r>
          </a:p>
          <a:p>
            <a:endParaRPr lang="en-US" sz="2400" dirty="0" smtClean="0"/>
          </a:p>
          <a:p>
            <a:endParaRPr lang="en-US" sz="2400" dirty="0" smtClean="0"/>
          </a:p>
          <a:p>
            <a:endParaRPr lang="en-US" sz="2400" dirty="0" smtClean="0"/>
          </a:p>
          <a:p>
            <a:pPr>
              <a:buFont typeface="Arial" pitchFamily="34" charset="0"/>
              <a:buChar char="•"/>
            </a:pPr>
            <a:endParaRPr lang="en-US" sz="2400" dirty="0" smtClean="0"/>
          </a:p>
          <a:p>
            <a:pPr algn="ctr"/>
            <a:endParaRPr lang="en-US" sz="2400" dirty="0" smtClean="0"/>
          </a:p>
          <a:p>
            <a:pPr algn="ctr"/>
            <a:r>
              <a:rPr lang="en-US" sz="2400" dirty="0" smtClean="0"/>
              <a:t> </a:t>
            </a:r>
            <a:endParaRPr lang="en-US" sz="2400" dirty="0"/>
          </a:p>
        </p:txBody>
      </p:sp>
      <p:sp>
        <p:nvSpPr>
          <p:cNvPr id="3" name="Slide Number Placeholder 2"/>
          <p:cNvSpPr>
            <a:spLocks noGrp="1"/>
          </p:cNvSpPr>
          <p:nvPr>
            <p:ph type="sldNum" sz="quarter" idx="12"/>
          </p:nvPr>
        </p:nvSpPr>
        <p:spPr/>
        <p:txBody>
          <a:bodyPr/>
          <a:lstStyle/>
          <a:p>
            <a:fld id="{6BFD6DA4-37B8-4E8C-9D83-7DE39C9E6DBD}"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1143000"/>
          </a:xfrm>
        </p:spPr>
        <p:txBody>
          <a:bodyPr>
            <a:normAutofit fontScale="90000"/>
          </a:bodyPr>
          <a:lstStyle/>
          <a:p>
            <a:r>
              <a:rPr lang="en-US" dirty="0" smtClean="0"/>
              <a:t>Intersection </a:t>
            </a:r>
            <a:r>
              <a:rPr lang="en-US" sz="4900" dirty="0" smtClean="0"/>
              <a:t>Calculation</a:t>
            </a:r>
            <a:r>
              <a:rPr lang="en-US" dirty="0" smtClean="0"/>
              <a:t> and Clipping</a:t>
            </a:r>
            <a:endParaRPr lang="en-US" dirty="0"/>
          </a:p>
        </p:txBody>
      </p:sp>
      <p:cxnSp>
        <p:nvCxnSpPr>
          <p:cNvPr id="4" name="Straight Arrow Connector 3"/>
          <p:cNvCxnSpPr/>
          <p:nvPr/>
        </p:nvCxnSpPr>
        <p:spPr>
          <a:xfrm rot="5400000" flipH="1" flipV="1">
            <a:off x="-37306" y="3467100"/>
            <a:ext cx="3580606" cy="7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752600" y="5257800"/>
            <a:ext cx="624760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43200" y="2286000"/>
            <a:ext cx="2895600" cy="2286000"/>
          </a:xfrm>
          <a:prstGeom prst="rect">
            <a:avLst/>
          </a:prstGeom>
          <a:solidFill>
            <a:schemeClr val="bg2"/>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cxnSp>
        <p:nvCxnSpPr>
          <p:cNvPr id="7" name="Straight Connector 6"/>
          <p:cNvCxnSpPr/>
          <p:nvPr/>
        </p:nvCxnSpPr>
        <p:spPr>
          <a:xfrm rot="5400000">
            <a:off x="2362994" y="1978818"/>
            <a:ext cx="762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5258594" y="1978818"/>
            <a:ext cx="762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752600" y="2286000"/>
            <a:ext cx="9906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638800" y="2286000"/>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81400" y="2286000"/>
            <a:ext cx="1049864" cy="369332"/>
          </a:xfrm>
          <a:prstGeom prst="rect">
            <a:avLst/>
          </a:prstGeom>
          <a:noFill/>
        </p:spPr>
        <p:txBody>
          <a:bodyPr wrap="square" rtlCol="0">
            <a:spAutoFit/>
          </a:bodyPr>
          <a:lstStyle/>
          <a:p>
            <a:r>
              <a:rPr lang="en-US" b="1" dirty="0" smtClean="0"/>
              <a:t>window</a:t>
            </a:r>
            <a:endParaRPr lang="en-US" b="1" dirty="0"/>
          </a:p>
        </p:txBody>
      </p:sp>
      <p:sp>
        <p:nvSpPr>
          <p:cNvPr id="12" name="TextBox 11"/>
          <p:cNvSpPr txBox="1"/>
          <p:nvPr/>
        </p:nvSpPr>
        <p:spPr>
          <a:xfrm>
            <a:off x="2362200" y="5334000"/>
            <a:ext cx="864467" cy="338554"/>
          </a:xfrm>
          <a:prstGeom prst="rect">
            <a:avLst/>
          </a:prstGeom>
          <a:noFill/>
        </p:spPr>
        <p:txBody>
          <a:bodyPr wrap="square" rtlCol="0">
            <a:spAutoFit/>
          </a:bodyPr>
          <a:lstStyle/>
          <a:p>
            <a:r>
              <a:rPr lang="en-US" sz="1600" b="1" dirty="0" smtClean="0"/>
              <a:t>xwmin</a:t>
            </a:r>
            <a:endParaRPr lang="en-US" sz="1600" b="1" dirty="0"/>
          </a:p>
        </p:txBody>
      </p:sp>
      <p:sp>
        <p:nvSpPr>
          <p:cNvPr id="13" name="TextBox 12"/>
          <p:cNvSpPr txBox="1"/>
          <p:nvPr/>
        </p:nvSpPr>
        <p:spPr>
          <a:xfrm>
            <a:off x="5257800" y="5334000"/>
            <a:ext cx="864467" cy="338554"/>
          </a:xfrm>
          <a:prstGeom prst="rect">
            <a:avLst/>
          </a:prstGeom>
          <a:noFill/>
        </p:spPr>
        <p:txBody>
          <a:bodyPr wrap="square" rtlCol="0">
            <a:spAutoFit/>
          </a:bodyPr>
          <a:lstStyle/>
          <a:p>
            <a:r>
              <a:rPr lang="en-US" sz="1600" b="1" dirty="0" smtClean="0"/>
              <a:t>xwmax</a:t>
            </a:r>
            <a:endParaRPr lang="en-US" sz="1600" b="1" dirty="0"/>
          </a:p>
        </p:txBody>
      </p:sp>
      <p:sp>
        <p:nvSpPr>
          <p:cNvPr id="14" name="TextBox 13"/>
          <p:cNvSpPr txBox="1"/>
          <p:nvPr/>
        </p:nvSpPr>
        <p:spPr>
          <a:xfrm>
            <a:off x="1600200" y="1371600"/>
            <a:ext cx="290464" cy="338554"/>
          </a:xfrm>
          <a:prstGeom prst="rect">
            <a:avLst/>
          </a:prstGeom>
          <a:noFill/>
        </p:spPr>
        <p:txBody>
          <a:bodyPr wrap="square" rtlCol="0">
            <a:spAutoFit/>
          </a:bodyPr>
          <a:lstStyle/>
          <a:p>
            <a:r>
              <a:rPr lang="en-US" sz="1600" b="1" dirty="0" smtClean="0"/>
              <a:t>y</a:t>
            </a:r>
          </a:p>
        </p:txBody>
      </p:sp>
      <p:sp>
        <p:nvSpPr>
          <p:cNvPr id="15" name="TextBox 14"/>
          <p:cNvSpPr txBox="1"/>
          <p:nvPr/>
        </p:nvSpPr>
        <p:spPr>
          <a:xfrm>
            <a:off x="6705600" y="2133600"/>
            <a:ext cx="558679" cy="307777"/>
          </a:xfrm>
          <a:prstGeom prst="rect">
            <a:avLst/>
          </a:prstGeom>
          <a:noFill/>
        </p:spPr>
        <p:txBody>
          <a:bodyPr wrap="none" rtlCol="0">
            <a:spAutoFit/>
          </a:bodyPr>
          <a:lstStyle/>
          <a:p>
            <a:r>
              <a:rPr lang="en-US" sz="1400" b="1" dirty="0" smtClean="0"/>
              <a:t>TOP</a:t>
            </a:r>
            <a:endParaRPr lang="en-US" sz="1400" b="1" dirty="0"/>
          </a:p>
        </p:txBody>
      </p:sp>
      <p:sp>
        <p:nvSpPr>
          <p:cNvPr id="16" name="TextBox 15"/>
          <p:cNvSpPr txBox="1"/>
          <p:nvPr/>
        </p:nvSpPr>
        <p:spPr>
          <a:xfrm>
            <a:off x="6705600" y="4416623"/>
            <a:ext cx="989310" cy="307777"/>
          </a:xfrm>
          <a:prstGeom prst="rect">
            <a:avLst/>
          </a:prstGeom>
          <a:noFill/>
        </p:spPr>
        <p:txBody>
          <a:bodyPr wrap="none" rtlCol="0">
            <a:spAutoFit/>
          </a:bodyPr>
          <a:lstStyle/>
          <a:p>
            <a:r>
              <a:rPr lang="en-US" sz="1400" b="1" dirty="0" smtClean="0"/>
              <a:t>BOTTOM</a:t>
            </a:r>
            <a:endParaRPr lang="en-US" sz="1400" b="1" dirty="0"/>
          </a:p>
        </p:txBody>
      </p:sp>
      <p:sp>
        <p:nvSpPr>
          <p:cNvPr id="17" name="TextBox 16"/>
          <p:cNvSpPr txBox="1"/>
          <p:nvPr/>
        </p:nvSpPr>
        <p:spPr>
          <a:xfrm flipH="1">
            <a:off x="7924800" y="5102423"/>
            <a:ext cx="304800" cy="307777"/>
          </a:xfrm>
          <a:prstGeom prst="rect">
            <a:avLst/>
          </a:prstGeom>
          <a:noFill/>
        </p:spPr>
        <p:txBody>
          <a:bodyPr wrap="square" rtlCol="0">
            <a:spAutoFit/>
          </a:bodyPr>
          <a:lstStyle/>
          <a:p>
            <a:r>
              <a:rPr lang="en-US" sz="1400" b="1" dirty="0" smtClean="0"/>
              <a:t>x</a:t>
            </a:r>
            <a:endParaRPr lang="en-US" sz="1400" b="1" dirty="0"/>
          </a:p>
        </p:txBody>
      </p:sp>
      <p:sp>
        <p:nvSpPr>
          <p:cNvPr id="18" name="TextBox 17"/>
          <p:cNvSpPr txBox="1"/>
          <p:nvPr/>
        </p:nvSpPr>
        <p:spPr>
          <a:xfrm>
            <a:off x="1981200" y="1828800"/>
            <a:ext cx="665567" cy="400110"/>
          </a:xfrm>
          <a:prstGeom prst="rect">
            <a:avLst/>
          </a:prstGeom>
          <a:noFill/>
        </p:spPr>
        <p:txBody>
          <a:bodyPr wrap="none" rtlCol="0">
            <a:spAutoFit/>
          </a:bodyPr>
          <a:lstStyle/>
          <a:p>
            <a:r>
              <a:rPr lang="en-US" sz="2000" b="1" dirty="0" smtClean="0"/>
              <a:t>1001</a:t>
            </a:r>
            <a:endParaRPr lang="en-US" sz="2000" b="1" dirty="0"/>
          </a:p>
        </p:txBody>
      </p:sp>
      <p:sp>
        <p:nvSpPr>
          <p:cNvPr id="19" name="TextBox 18"/>
          <p:cNvSpPr txBox="1"/>
          <p:nvPr/>
        </p:nvSpPr>
        <p:spPr>
          <a:xfrm>
            <a:off x="1905000" y="3352800"/>
            <a:ext cx="720069" cy="400110"/>
          </a:xfrm>
          <a:prstGeom prst="rect">
            <a:avLst/>
          </a:prstGeom>
          <a:noFill/>
        </p:spPr>
        <p:txBody>
          <a:bodyPr wrap="none" rtlCol="0">
            <a:spAutoFit/>
          </a:bodyPr>
          <a:lstStyle/>
          <a:p>
            <a:r>
              <a:rPr lang="en-US" sz="2000" b="1" dirty="0" smtClean="0"/>
              <a:t>0001</a:t>
            </a:r>
          </a:p>
        </p:txBody>
      </p:sp>
      <p:sp>
        <p:nvSpPr>
          <p:cNvPr id="20" name="TextBox 19"/>
          <p:cNvSpPr txBox="1"/>
          <p:nvPr/>
        </p:nvSpPr>
        <p:spPr>
          <a:xfrm>
            <a:off x="1676400" y="4572000"/>
            <a:ext cx="665567" cy="400110"/>
          </a:xfrm>
          <a:prstGeom prst="rect">
            <a:avLst/>
          </a:prstGeom>
          <a:noFill/>
        </p:spPr>
        <p:txBody>
          <a:bodyPr wrap="none" rtlCol="0">
            <a:spAutoFit/>
          </a:bodyPr>
          <a:lstStyle/>
          <a:p>
            <a:r>
              <a:rPr lang="en-US" sz="2000" b="1" dirty="0" smtClean="0"/>
              <a:t>0101</a:t>
            </a:r>
          </a:p>
        </p:txBody>
      </p:sp>
      <p:sp>
        <p:nvSpPr>
          <p:cNvPr id="21" name="TextBox 20"/>
          <p:cNvSpPr txBox="1"/>
          <p:nvPr/>
        </p:nvSpPr>
        <p:spPr>
          <a:xfrm>
            <a:off x="3733800" y="1828800"/>
            <a:ext cx="720069" cy="400110"/>
          </a:xfrm>
          <a:prstGeom prst="rect">
            <a:avLst/>
          </a:prstGeom>
          <a:noFill/>
        </p:spPr>
        <p:txBody>
          <a:bodyPr wrap="none" rtlCol="0">
            <a:spAutoFit/>
          </a:bodyPr>
          <a:lstStyle/>
          <a:p>
            <a:r>
              <a:rPr lang="en-US" sz="2000" b="1" dirty="0" smtClean="0"/>
              <a:t>1000</a:t>
            </a:r>
          </a:p>
        </p:txBody>
      </p:sp>
      <p:sp>
        <p:nvSpPr>
          <p:cNvPr id="22" name="TextBox 21"/>
          <p:cNvSpPr txBox="1"/>
          <p:nvPr/>
        </p:nvSpPr>
        <p:spPr>
          <a:xfrm>
            <a:off x="5791200" y="3352800"/>
            <a:ext cx="720069" cy="400110"/>
          </a:xfrm>
          <a:prstGeom prst="rect">
            <a:avLst/>
          </a:prstGeom>
          <a:noFill/>
        </p:spPr>
        <p:txBody>
          <a:bodyPr wrap="none" rtlCol="0">
            <a:spAutoFit/>
          </a:bodyPr>
          <a:lstStyle/>
          <a:p>
            <a:r>
              <a:rPr lang="en-US" sz="2000" b="1" dirty="0" smtClean="0"/>
              <a:t>0010</a:t>
            </a:r>
          </a:p>
        </p:txBody>
      </p:sp>
      <p:sp>
        <p:nvSpPr>
          <p:cNvPr id="23" name="TextBox 22"/>
          <p:cNvSpPr txBox="1"/>
          <p:nvPr/>
        </p:nvSpPr>
        <p:spPr>
          <a:xfrm>
            <a:off x="3886200" y="4495800"/>
            <a:ext cx="720069" cy="400110"/>
          </a:xfrm>
          <a:prstGeom prst="rect">
            <a:avLst/>
          </a:prstGeom>
          <a:noFill/>
        </p:spPr>
        <p:txBody>
          <a:bodyPr wrap="none" rtlCol="0">
            <a:spAutoFit/>
          </a:bodyPr>
          <a:lstStyle/>
          <a:p>
            <a:r>
              <a:rPr lang="en-US" sz="2000" b="1" dirty="0" smtClean="0"/>
              <a:t>0100</a:t>
            </a:r>
          </a:p>
        </p:txBody>
      </p:sp>
      <p:sp>
        <p:nvSpPr>
          <p:cNvPr id="24" name="TextBox 23"/>
          <p:cNvSpPr txBox="1"/>
          <p:nvPr/>
        </p:nvSpPr>
        <p:spPr>
          <a:xfrm>
            <a:off x="5715000" y="1905000"/>
            <a:ext cx="665567" cy="400110"/>
          </a:xfrm>
          <a:prstGeom prst="rect">
            <a:avLst/>
          </a:prstGeom>
          <a:noFill/>
        </p:spPr>
        <p:txBody>
          <a:bodyPr wrap="none" rtlCol="0">
            <a:spAutoFit/>
          </a:bodyPr>
          <a:lstStyle/>
          <a:p>
            <a:r>
              <a:rPr lang="en-US" sz="2000" b="1" dirty="0" smtClean="0"/>
              <a:t>1010</a:t>
            </a:r>
          </a:p>
        </p:txBody>
      </p:sp>
      <p:sp>
        <p:nvSpPr>
          <p:cNvPr id="25" name="TextBox 24"/>
          <p:cNvSpPr txBox="1"/>
          <p:nvPr/>
        </p:nvSpPr>
        <p:spPr>
          <a:xfrm>
            <a:off x="5766594" y="4589046"/>
            <a:ext cx="665567" cy="400110"/>
          </a:xfrm>
          <a:prstGeom prst="rect">
            <a:avLst/>
          </a:prstGeom>
          <a:noFill/>
        </p:spPr>
        <p:txBody>
          <a:bodyPr wrap="none" rtlCol="0">
            <a:spAutoFit/>
          </a:bodyPr>
          <a:lstStyle/>
          <a:p>
            <a:r>
              <a:rPr lang="en-US" sz="2000" b="1" dirty="0" smtClean="0"/>
              <a:t>0110</a:t>
            </a:r>
          </a:p>
        </p:txBody>
      </p:sp>
      <p:cxnSp>
        <p:nvCxnSpPr>
          <p:cNvPr id="26" name="Straight Connector 25"/>
          <p:cNvCxnSpPr/>
          <p:nvPr/>
        </p:nvCxnSpPr>
        <p:spPr>
          <a:xfrm rot="5400000">
            <a:off x="2400300" y="4914900"/>
            <a:ext cx="6858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220494" y="4838700"/>
            <a:ext cx="837406" cy="7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752600" y="4572000"/>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638800" y="4572000"/>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810000" y="2971800"/>
            <a:ext cx="774571" cy="400110"/>
          </a:xfrm>
          <a:prstGeom prst="rect">
            <a:avLst/>
          </a:prstGeom>
          <a:noFill/>
        </p:spPr>
        <p:txBody>
          <a:bodyPr wrap="none" rtlCol="0">
            <a:spAutoFit/>
          </a:bodyPr>
          <a:lstStyle/>
          <a:p>
            <a:r>
              <a:rPr lang="en-US" sz="2000" b="1" dirty="0" smtClean="0"/>
              <a:t>0000</a:t>
            </a:r>
          </a:p>
        </p:txBody>
      </p:sp>
      <p:sp>
        <p:nvSpPr>
          <p:cNvPr id="73" name="TextBox 72"/>
          <p:cNvSpPr txBox="1"/>
          <p:nvPr/>
        </p:nvSpPr>
        <p:spPr>
          <a:xfrm>
            <a:off x="864467" y="2133600"/>
            <a:ext cx="864467" cy="338554"/>
          </a:xfrm>
          <a:prstGeom prst="rect">
            <a:avLst/>
          </a:prstGeom>
          <a:noFill/>
        </p:spPr>
        <p:txBody>
          <a:bodyPr wrap="square" rtlCol="0">
            <a:spAutoFit/>
          </a:bodyPr>
          <a:lstStyle/>
          <a:p>
            <a:r>
              <a:rPr lang="en-US" sz="1600" b="1" dirty="0" smtClean="0"/>
              <a:t>ywmax</a:t>
            </a:r>
            <a:endParaRPr lang="en-US" sz="1600" b="1" dirty="0"/>
          </a:p>
        </p:txBody>
      </p:sp>
      <p:sp>
        <p:nvSpPr>
          <p:cNvPr id="74" name="TextBox 73"/>
          <p:cNvSpPr txBox="1"/>
          <p:nvPr/>
        </p:nvSpPr>
        <p:spPr>
          <a:xfrm>
            <a:off x="888133" y="4419600"/>
            <a:ext cx="864467" cy="338554"/>
          </a:xfrm>
          <a:prstGeom prst="rect">
            <a:avLst/>
          </a:prstGeom>
          <a:noFill/>
        </p:spPr>
        <p:txBody>
          <a:bodyPr wrap="square" rtlCol="0">
            <a:spAutoFit/>
          </a:bodyPr>
          <a:lstStyle/>
          <a:p>
            <a:r>
              <a:rPr lang="en-US" sz="1600" b="1" dirty="0" smtClean="0"/>
              <a:t>ywmin</a:t>
            </a:r>
            <a:endParaRPr lang="en-US" sz="1600" b="1" dirty="0"/>
          </a:p>
        </p:txBody>
      </p:sp>
      <p:sp>
        <p:nvSpPr>
          <p:cNvPr id="75" name="TextBox 74"/>
          <p:cNvSpPr txBox="1"/>
          <p:nvPr/>
        </p:nvSpPr>
        <p:spPr>
          <a:xfrm>
            <a:off x="2464667" y="1295400"/>
            <a:ext cx="609462" cy="307777"/>
          </a:xfrm>
          <a:prstGeom prst="rect">
            <a:avLst/>
          </a:prstGeom>
          <a:noFill/>
        </p:spPr>
        <p:txBody>
          <a:bodyPr wrap="none" rtlCol="0">
            <a:spAutoFit/>
          </a:bodyPr>
          <a:lstStyle/>
          <a:p>
            <a:r>
              <a:rPr lang="en-US" sz="1400" b="1" dirty="0" smtClean="0"/>
              <a:t>LEFT</a:t>
            </a:r>
            <a:endParaRPr lang="en-US" sz="1400" b="1" dirty="0"/>
          </a:p>
        </p:txBody>
      </p:sp>
      <p:sp>
        <p:nvSpPr>
          <p:cNvPr id="76" name="TextBox 75"/>
          <p:cNvSpPr txBox="1"/>
          <p:nvPr/>
        </p:nvSpPr>
        <p:spPr>
          <a:xfrm>
            <a:off x="5243625" y="1368623"/>
            <a:ext cx="776175" cy="307777"/>
          </a:xfrm>
          <a:prstGeom prst="rect">
            <a:avLst/>
          </a:prstGeom>
          <a:noFill/>
        </p:spPr>
        <p:txBody>
          <a:bodyPr wrap="none" rtlCol="0">
            <a:spAutoFit/>
          </a:bodyPr>
          <a:lstStyle/>
          <a:p>
            <a:r>
              <a:rPr lang="en-US" sz="1400" b="1" dirty="0" smtClean="0"/>
              <a:t>RIGHT</a:t>
            </a:r>
            <a:endParaRPr lang="en-US" sz="1400" b="1" dirty="0"/>
          </a:p>
        </p:txBody>
      </p:sp>
      <p:cxnSp>
        <p:nvCxnSpPr>
          <p:cNvPr id="78" name="Straight Connector 77"/>
          <p:cNvCxnSpPr/>
          <p:nvPr/>
        </p:nvCxnSpPr>
        <p:spPr>
          <a:xfrm rot="16200000" flipH="1">
            <a:off x="2019301" y="1638300"/>
            <a:ext cx="3428999" cy="304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2209800" y="1402081"/>
            <a:ext cx="76200" cy="1219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1" name="Oval 80"/>
          <p:cNvSpPr/>
          <p:nvPr/>
        </p:nvSpPr>
        <p:spPr>
          <a:xfrm>
            <a:off x="5181600" y="4800600"/>
            <a:ext cx="76200" cy="1219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8" name="Straight Connector 87"/>
          <p:cNvCxnSpPr/>
          <p:nvPr/>
        </p:nvCxnSpPr>
        <p:spPr>
          <a:xfrm>
            <a:off x="2438400" y="4724400"/>
            <a:ext cx="8382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2438400" y="4724400"/>
            <a:ext cx="7620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0" name="Oval 89"/>
          <p:cNvSpPr/>
          <p:nvPr/>
        </p:nvSpPr>
        <p:spPr>
          <a:xfrm>
            <a:off x="3200400" y="5059681"/>
            <a:ext cx="7620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1" name="TextBox 90"/>
          <p:cNvSpPr txBox="1"/>
          <p:nvPr/>
        </p:nvSpPr>
        <p:spPr>
          <a:xfrm>
            <a:off x="1828800" y="1219200"/>
            <a:ext cx="386644" cy="307777"/>
          </a:xfrm>
          <a:prstGeom prst="rect">
            <a:avLst/>
          </a:prstGeom>
          <a:noFill/>
        </p:spPr>
        <p:txBody>
          <a:bodyPr wrap="none" rtlCol="0">
            <a:spAutoFit/>
          </a:bodyPr>
          <a:lstStyle/>
          <a:p>
            <a:r>
              <a:rPr lang="en-US" sz="1400" b="1" dirty="0" smtClean="0"/>
              <a:t>P2</a:t>
            </a:r>
            <a:endParaRPr lang="en-US" sz="1400" b="1" dirty="0"/>
          </a:p>
        </p:txBody>
      </p:sp>
      <p:sp>
        <p:nvSpPr>
          <p:cNvPr id="92" name="TextBox 91"/>
          <p:cNvSpPr txBox="1"/>
          <p:nvPr/>
        </p:nvSpPr>
        <p:spPr>
          <a:xfrm>
            <a:off x="2667000" y="1825823"/>
            <a:ext cx="445956" cy="307777"/>
          </a:xfrm>
          <a:prstGeom prst="rect">
            <a:avLst/>
          </a:prstGeom>
          <a:noFill/>
        </p:spPr>
        <p:txBody>
          <a:bodyPr wrap="none" rtlCol="0">
            <a:spAutoFit/>
          </a:bodyPr>
          <a:lstStyle/>
          <a:p>
            <a:r>
              <a:rPr lang="en-US" sz="1400" b="1" dirty="0" smtClean="0"/>
              <a:t>P2</a:t>
            </a:r>
            <a:r>
              <a:rPr lang="en-US" sz="1400" b="1" dirty="0" smtClean="0">
                <a:latin typeface="Times New Roman" pitchFamily="18" charset="0"/>
                <a:cs typeface="Times New Roman" pitchFamily="18" charset="0"/>
              </a:rPr>
              <a:t>’</a:t>
            </a:r>
            <a:endParaRPr lang="en-US" sz="1400" b="1" dirty="0">
              <a:latin typeface="Times New Roman" pitchFamily="18" charset="0"/>
              <a:cs typeface="Times New Roman" pitchFamily="18" charset="0"/>
            </a:endParaRPr>
          </a:p>
        </p:txBody>
      </p:sp>
      <p:sp>
        <p:nvSpPr>
          <p:cNvPr id="93" name="TextBox 92"/>
          <p:cNvSpPr txBox="1"/>
          <p:nvPr/>
        </p:nvSpPr>
        <p:spPr>
          <a:xfrm>
            <a:off x="3048000" y="2209800"/>
            <a:ext cx="486030" cy="307777"/>
          </a:xfrm>
          <a:prstGeom prst="rect">
            <a:avLst/>
          </a:prstGeom>
          <a:noFill/>
        </p:spPr>
        <p:txBody>
          <a:bodyPr wrap="none" rtlCol="0">
            <a:spAutoFit/>
          </a:bodyPr>
          <a:lstStyle/>
          <a:p>
            <a:r>
              <a:rPr lang="en-US" sz="1400" b="1" dirty="0" smtClean="0"/>
              <a:t>P2</a:t>
            </a:r>
            <a:r>
              <a:rPr lang="en-US" sz="1400" b="1" dirty="0" smtClean="0">
                <a:latin typeface="Times New Roman" pitchFamily="18" charset="0"/>
                <a:cs typeface="Times New Roman" pitchFamily="18" charset="0"/>
              </a:rPr>
              <a:t>”</a:t>
            </a:r>
            <a:endParaRPr lang="en-US" sz="1400" b="1" dirty="0">
              <a:latin typeface="Times New Roman" pitchFamily="18" charset="0"/>
              <a:cs typeface="Times New Roman" pitchFamily="18" charset="0"/>
            </a:endParaRPr>
          </a:p>
        </p:txBody>
      </p:sp>
      <p:sp>
        <p:nvSpPr>
          <p:cNvPr id="95" name="TextBox 94"/>
          <p:cNvSpPr txBox="1"/>
          <p:nvPr/>
        </p:nvSpPr>
        <p:spPr>
          <a:xfrm>
            <a:off x="4953000" y="4343400"/>
            <a:ext cx="425116" cy="307777"/>
          </a:xfrm>
          <a:prstGeom prst="rect">
            <a:avLst/>
          </a:prstGeom>
          <a:noFill/>
        </p:spPr>
        <p:txBody>
          <a:bodyPr wrap="none" rtlCol="0">
            <a:spAutoFit/>
          </a:bodyPr>
          <a:lstStyle/>
          <a:p>
            <a:r>
              <a:rPr lang="en-US" sz="1400" b="1" dirty="0" smtClean="0"/>
              <a:t>P1</a:t>
            </a:r>
            <a:r>
              <a:rPr lang="en-US" sz="1400" b="1" dirty="0" smtClean="0">
                <a:latin typeface="Times New Roman" pitchFamily="18" charset="0"/>
                <a:cs typeface="Times New Roman" pitchFamily="18" charset="0"/>
              </a:rPr>
              <a:t>’</a:t>
            </a:r>
            <a:endParaRPr lang="en-US" sz="1400" b="1" dirty="0">
              <a:latin typeface="Times New Roman" pitchFamily="18" charset="0"/>
              <a:cs typeface="Times New Roman" pitchFamily="18" charset="0"/>
            </a:endParaRPr>
          </a:p>
        </p:txBody>
      </p:sp>
      <p:sp>
        <p:nvSpPr>
          <p:cNvPr id="96" name="TextBox 95"/>
          <p:cNvSpPr txBox="1"/>
          <p:nvPr/>
        </p:nvSpPr>
        <p:spPr>
          <a:xfrm>
            <a:off x="5213684" y="4721423"/>
            <a:ext cx="365806" cy="307777"/>
          </a:xfrm>
          <a:prstGeom prst="rect">
            <a:avLst/>
          </a:prstGeom>
          <a:noFill/>
        </p:spPr>
        <p:txBody>
          <a:bodyPr wrap="none" rtlCol="0">
            <a:spAutoFit/>
          </a:bodyPr>
          <a:lstStyle/>
          <a:p>
            <a:r>
              <a:rPr lang="en-US" sz="1400" b="1" dirty="0" smtClean="0"/>
              <a:t>P1</a:t>
            </a:r>
            <a:endParaRPr lang="en-US" sz="1400" b="1" dirty="0">
              <a:latin typeface="Times New Roman" pitchFamily="18" charset="0"/>
              <a:cs typeface="Times New Roman" pitchFamily="18" charset="0"/>
            </a:endParaRPr>
          </a:p>
        </p:txBody>
      </p:sp>
      <p:sp>
        <p:nvSpPr>
          <p:cNvPr id="97" name="TextBox 96"/>
          <p:cNvSpPr txBox="1"/>
          <p:nvPr/>
        </p:nvSpPr>
        <p:spPr>
          <a:xfrm>
            <a:off x="2743200" y="4648200"/>
            <a:ext cx="441146" cy="307777"/>
          </a:xfrm>
          <a:prstGeom prst="rect">
            <a:avLst/>
          </a:prstGeom>
          <a:noFill/>
        </p:spPr>
        <p:txBody>
          <a:bodyPr wrap="none" rtlCol="0">
            <a:spAutoFit/>
          </a:bodyPr>
          <a:lstStyle/>
          <a:p>
            <a:r>
              <a:rPr lang="en-US" sz="1400" b="1" dirty="0" smtClean="0"/>
              <a:t>P3</a:t>
            </a:r>
            <a:r>
              <a:rPr lang="en-US" sz="1400" b="1" dirty="0" smtClean="0">
                <a:latin typeface="Times New Roman" pitchFamily="18" charset="0"/>
                <a:cs typeface="Times New Roman" pitchFamily="18" charset="0"/>
              </a:rPr>
              <a:t>’</a:t>
            </a:r>
            <a:endParaRPr lang="en-US" sz="1400" b="1" dirty="0">
              <a:latin typeface="Times New Roman" pitchFamily="18" charset="0"/>
              <a:cs typeface="Times New Roman" pitchFamily="18" charset="0"/>
            </a:endParaRPr>
          </a:p>
        </p:txBody>
      </p:sp>
      <p:sp>
        <p:nvSpPr>
          <p:cNvPr id="98" name="TextBox 97"/>
          <p:cNvSpPr txBox="1"/>
          <p:nvPr/>
        </p:nvSpPr>
        <p:spPr>
          <a:xfrm>
            <a:off x="2133600" y="4569023"/>
            <a:ext cx="381836" cy="307777"/>
          </a:xfrm>
          <a:prstGeom prst="rect">
            <a:avLst/>
          </a:prstGeom>
          <a:noFill/>
        </p:spPr>
        <p:txBody>
          <a:bodyPr wrap="none" rtlCol="0">
            <a:spAutoFit/>
          </a:bodyPr>
          <a:lstStyle/>
          <a:p>
            <a:r>
              <a:rPr lang="en-US" sz="1400" b="1" dirty="0" smtClean="0"/>
              <a:t>P3</a:t>
            </a:r>
            <a:endParaRPr lang="en-US" sz="1400" b="1" dirty="0">
              <a:latin typeface="Times New Roman" pitchFamily="18" charset="0"/>
              <a:cs typeface="Times New Roman" pitchFamily="18" charset="0"/>
            </a:endParaRPr>
          </a:p>
        </p:txBody>
      </p:sp>
      <p:sp>
        <p:nvSpPr>
          <p:cNvPr id="99" name="TextBox 98"/>
          <p:cNvSpPr txBox="1"/>
          <p:nvPr/>
        </p:nvSpPr>
        <p:spPr>
          <a:xfrm>
            <a:off x="3232484" y="4950023"/>
            <a:ext cx="394660" cy="307777"/>
          </a:xfrm>
          <a:prstGeom prst="rect">
            <a:avLst/>
          </a:prstGeom>
          <a:noFill/>
        </p:spPr>
        <p:txBody>
          <a:bodyPr wrap="none" rtlCol="0">
            <a:spAutoFit/>
          </a:bodyPr>
          <a:lstStyle/>
          <a:p>
            <a:r>
              <a:rPr lang="en-US" sz="1400" b="1" dirty="0" smtClean="0"/>
              <a:t>P4</a:t>
            </a:r>
            <a:endParaRPr lang="en-US" sz="1400" b="1" dirty="0">
              <a:latin typeface="Times New Roman" pitchFamily="18" charset="0"/>
              <a:cs typeface="Times New Roman" pitchFamily="18" charset="0"/>
            </a:endParaRPr>
          </a:p>
        </p:txBody>
      </p:sp>
      <p:sp>
        <p:nvSpPr>
          <p:cNvPr id="101" name="TextBox 100"/>
          <p:cNvSpPr txBox="1"/>
          <p:nvPr/>
        </p:nvSpPr>
        <p:spPr>
          <a:xfrm>
            <a:off x="533400" y="5715000"/>
            <a:ext cx="8859285" cy="646331"/>
          </a:xfrm>
          <a:prstGeom prst="rect">
            <a:avLst/>
          </a:prstGeom>
          <a:noFill/>
        </p:spPr>
        <p:txBody>
          <a:bodyPr wrap="none" rtlCol="0">
            <a:spAutoFit/>
          </a:bodyPr>
          <a:lstStyle/>
          <a:p>
            <a:r>
              <a:rPr lang="en-US" b="1" dirty="0" smtClean="0"/>
              <a:t>Figure : </a:t>
            </a:r>
            <a:r>
              <a:rPr lang="en-US" dirty="0" smtClean="0"/>
              <a:t>lines extending from one coordinate region to another may pass through the </a:t>
            </a:r>
          </a:p>
          <a:p>
            <a:r>
              <a:rPr lang="en-US" dirty="0" smtClean="0"/>
              <a:t>Clip window, or they may intersect clipping boundaries without entering the window.</a:t>
            </a:r>
            <a:endParaRPr lang="en-US" dirty="0"/>
          </a:p>
        </p:txBody>
      </p:sp>
      <p:sp>
        <p:nvSpPr>
          <p:cNvPr id="49" name="Slide Number Placeholder 48"/>
          <p:cNvSpPr>
            <a:spLocks noGrp="1"/>
          </p:cNvSpPr>
          <p:nvPr>
            <p:ph type="sldNum" sz="quarter" idx="12"/>
          </p:nvPr>
        </p:nvSpPr>
        <p:spPr/>
        <p:txBody>
          <a:bodyPr/>
          <a:lstStyle/>
          <a:p>
            <a:fld id="{6BFD6DA4-37B8-4E8C-9D83-7DE39C9E6DBD}"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Intersection and calculation clipping</a:t>
            </a:r>
            <a:endParaRPr lang="en-US" dirty="0"/>
          </a:p>
        </p:txBody>
      </p:sp>
      <p:sp>
        <p:nvSpPr>
          <p:cNvPr id="3" name="Content Placeholder 2"/>
          <p:cNvSpPr>
            <a:spLocks noGrp="1"/>
          </p:cNvSpPr>
          <p:nvPr>
            <p:ph idx="1"/>
          </p:nvPr>
        </p:nvSpPr>
        <p:spPr/>
        <p:txBody>
          <a:bodyPr>
            <a:normAutofit/>
          </a:bodyPr>
          <a:lstStyle/>
          <a:p>
            <a:r>
              <a:rPr lang="en-US" sz="2400" b="1" dirty="0" err="1" smtClean="0"/>
              <a:t>Q.Intersection</a:t>
            </a:r>
            <a:r>
              <a:rPr lang="en-US" sz="2400" b="1" dirty="0" smtClean="0"/>
              <a:t> point with a clipping boundary can be calculated using the slope  intersect for the line of equation.</a:t>
            </a:r>
          </a:p>
          <a:p>
            <a:pPr>
              <a:buNone/>
            </a:pPr>
            <a:endParaRPr lang="en-US" sz="2400" b="1" dirty="0" smtClean="0"/>
          </a:p>
          <a:p>
            <a:r>
              <a:rPr lang="en-US" sz="1800" dirty="0" smtClean="0"/>
              <a:t>X min=2,X max=8, y min=2 y max=8</a:t>
            </a:r>
          </a:p>
          <a:p>
            <a:r>
              <a:rPr lang="en-US" sz="1800" dirty="0" smtClean="0"/>
              <a:t>EF:E(3,10) &amp; F(6,12)</a:t>
            </a:r>
          </a:p>
          <a:p>
            <a:r>
              <a:rPr lang="en-US" sz="1800" dirty="0" smtClean="0"/>
              <a:t>GH</a:t>
            </a:r>
            <a:r>
              <a:rPr lang="en-US" sz="1800" dirty="0" smtClean="0">
                <a:sym typeface="Wingdings" pitchFamily="2" charset="2"/>
              </a:rPr>
              <a:t>:G(4,1) &amp;H (10,6)</a:t>
            </a:r>
          </a:p>
          <a:p>
            <a:pPr>
              <a:buNone/>
            </a:pPr>
            <a:r>
              <a:rPr lang="en-US" sz="1800" b="1" dirty="0" smtClean="0">
                <a:sym typeface="Wingdings" pitchFamily="2" charset="2"/>
              </a:rPr>
              <a:t>Formula:</a:t>
            </a:r>
          </a:p>
          <a:p>
            <a:r>
              <a:rPr lang="en-US" sz="1800" dirty="0" smtClean="0"/>
              <a:t>M=Y2-Y1/X2-X1</a:t>
            </a:r>
          </a:p>
          <a:p>
            <a:r>
              <a:rPr lang="en-US" sz="1800" dirty="0" smtClean="0"/>
              <a:t>Xi=X1+1/m(Yi-Y1)</a:t>
            </a:r>
          </a:p>
          <a:p>
            <a:r>
              <a:rPr lang="en-US" sz="1800" dirty="0" smtClean="0"/>
              <a:t>Where the x value is set to either </a:t>
            </a:r>
            <a:r>
              <a:rPr lang="en-US" sz="1800" dirty="0" err="1" smtClean="0"/>
              <a:t>Xmin</a:t>
            </a:r>
            <a:r>
              <a:rPr lang="en-US" sz="1800" dirty="0" smtClean="0"/>
              <a:t> or to a x max</a:t>
            </a:r>
          </a:p>
          <a:p>
            <a:r>
              <a:rPr lang="en-US" sz="1800" dirty="0" smtClean="0"/>
              <a:t>Yi=Y1+m(Xi-X1)</a:t>
            </a:r>
          </a:p>
          <a:p>
            <a:pPr>
              <a:buNone/>
            </a:pPr>
            <a:endParaRPr lang="en-US" sz="1800" dirty="0" smtClean="0"/>
          </a:p>
          <a:p>
            <a:endParaRPr lang="en-US" sz="1800" dirty="0" smtClean="0"/>
          </a:p>
          <a:p>
            <a:endParaRPr lang="en-US" sz="1800" dirty="0" smtClean="0">
              <a:sym typeface="Wingdings" pitchFamily="2" charset="2"/>
            </a:endParaRPr>
          </a:p>
          <a:p>
            <a:endParaRPr lang="en-US" sz="1800" dirty="0" smtClean="0">
              <a:sym typeface="Wingdings" pitchFamily="2" charset="2"/>
            </a:endParaRPr>
          </a:p>
          <a:p>
            <a:endParaRPr lang="en-US" sz="1800" dirty="0"/>
          </a:p>
        </p:txBody>
      </p:sp>
      <p:sp>
        <p:nvSpPr>
          <p:cNvPr id="4" name="Slide Number Placeholder 3"/>
          <p:cNvSpPr>
            <a:spLocks noGrp="1"/>
          </p:cNvSpPr>
          <p:nvPr>
            <p:ph type="sldNum" sz="quarter" idx="12"/>
          </p:nvPr>
        </p:nvSpPr>
        <p:spPr/>
        <p:txBody>
          <a:bodyPr/>
          <a:lstStyle/>
          <a:p>
            <a:fld id="{6BFD6DA4-37B8-4E8C-9D83-7DE39C9E6DBD}"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763000" cy="1066800"/>
          </a:xfrm>
        </p:spPr>
        <p:txBody>
          <a:bodyPr>
            <a:normAutofit/>
          </a:bodyPr>
          <a:lstStyle/>
          <a:p>
            <a:r>
              <a:rPr lang="en-US" dirty="0" smtClean="0"/>
              <a:t>Mid point  subdivision algorithm</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dirty="0" smtClean="0"/>
              <a:t>This method divide the line into three category:</a:t>
            </a:r>
          </a:p>
          <a:p>
            <a:pPr marL="571500" indent="-571500">
              <a:buFont typeface="+mj-lt"/>
              <a:buAutoNum type="romanUcPeriod"/>
            </a:pPr>
            <a:r>
              <a:rPr lang="en-US" sz="1800" dirty="0" smtClean="0"/>
              <a:t>Category 1: Visible line</a:t>
            </a:r>
          </a:p>
          <a:p>
            <a:pPr marL="571500" indent="-571500">
              <a:buFont typeface="+mj-lt"/>
              <a:buAutoNum type="romanUcPeriod"/>
            </a:pPr>
            <a:r>
              <a:rPr lang="en-US" sz="1800" dirty="0" smtClean="0"/>
              <a:t>Category 2: not visible line</a:t>
            </a:r>
          </a:p>
          <a:p>
            <a:pPr marL="571500" indent="-571500">
              <a:buFont typeface="+mj-lt"/>
              <a:buAutoNum type="romanUcPeriod"/>
            </a:pPr>
            <a:r>
              <a:rPr lang="en-US" sz="1800" dirty="0" smtClean="0"/>
              <a:t>Category 3: candidate for  Clipping.</a:t>
            </a:r>
          </a:p>
          <a:p>
            <a:pPr marL="571500" indent="-571500">
              <a:buNone/>
            </a:pPr>
            <a:r>
              <a:rPr lang="en-US" sz="1800" dirty="0" smtClean="0"/>
              <a:t>           </a:t>
            </a:r>
          </a:p>
          <a:p>
            <a:pPr marL="571500" indent="-571500">
              <a:buNone/>
            </a:pPr>
            <a:r>
              <a:rPr lang="en-US" sz="1800" dirty="0" smtClean="0"/>
              <a:t>           An alternative way to process a line in category 3 is based on binary </a:t>
            </a:r>
            <a:r>
              <a:rPr lang="en-US" sz="1800" dirty="0" err="1" smtClean="0"/>
              <a:t>search.The</a:t>
            </a:r>
            <a:r>
              <a:rPr lang="en-US" sz="1800" dirty="0" smtClean="0"/>
              <a:t> line is divided at its  midpoints into two shorter line segments. Each line in a category three is divided again into shorter segments and </a:t>
            </a:r>
            <a:r>
              <a:rPr lang="en-US" sz="1800" dirty="0" err="1" smtClean="0"/>
              <a:t>categorized.This</a:t>
            </a:r>
            <a:r>
              <a:rPr lang="en-US" sz="1800" dirty="0" smtClean="0"/>
              <a:t> bisection and categorization process continue until each line segment that spans across a window  boundary reaches a threshold for line size and all other segments are either in  a category 1 (visible) or in category 2 (Not visible.)</a:t>
            </a:r>
            <a:endParaRPr lang="en-US" sz="1800" dirty="0"/>
          </a:p>
        </p:txBody>
      </p:sp>
      <p:sp>
        <p:nvSpPr>
          <p:cNvPr id="4" name="Slide Number Placeholder 3"/>
          <p:cNvSpPr>
            <a:spLocks noGrp="1"/>
          </p:cNvSpPr>
          <p:nvPr>
            <p:ph type="sldNum" sz="quarter" idx="12"/>
          </p:nvPr>
        </p:nvSpPr>
        <p:spPr/>
        <p:txBody>
          <a:bodyPr/>
          <a:lstStyle/>
          <a:p>
            <a:fld id="{6BFD6DA4-37B8-4E8C-9D83-7DE39C9E6DBD}"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8001000" cy="523220"/>
          </a:xfrm>
          <a:prstGeom prst="rect">
            <a:avLst/>
          </a:prstGeom>
          <a:noFill/>
        </p:spPr>
        <p:txBody>
          <a:bodyPr wrap="square" rtlCol="0">
            <a:spAutoFit/>
          </a:bodyPr>
          <a:lstStyle/>
          <a:p>
            <a:pPr algn="ctr"/>
            <a:r>
              <a:rPr lang="en-US" sz="2800" dirty="0" smtClean="0"/>
              <a:t>Mid-point subdivision algorithm</a:t>
            </a:r>
            <a:endParaRPr lang="en-US" sz="2800" dirty="0"/>
          </a:p>
        </p:txBody>
      </p:sp>
      <p:sp>
        <p:nvSpPr>
          <p:cNvPr id="5" name="TextBox 4"/>
          <p:cNvSpPr txBox="1"/>
          <p:nvPr/>
        </p:nvSpPr>
        <p:spPr>
          <a:xfrm>
            <a:off x="381000" y="1143000"/>
            <a:ext cx="8763000" cy="1477328"/>
          </a:xfrm>
          <a:prstGeom prst="rect">
            <a:avLst/>
          </a:prstGeom>
          <a:noFill/>
        </p:spPr>
        <p:txBody>
          <a:bodyPr wrap="square" rtlCol="0">
            <a:spAutoFit/>
          </a:bodyPr>
          <a:lstStyle/>
          <a:p>
            <a:r>
              <a:rPr lang="en-US" dirty="0" smtClean="0"/>
              <a:t>The mid points coordinates are (x m, y m) of a line joining the points(X1,Y1)and (X2,Y2) are given by:</a:t>
            </a:r>
          </a:p>
          <a:p>
            <a:r>
              <a:rPr lang="en-US" dirty="0" smtClean="0"/>
              <a:t>X m=  X1+X2/2 and</a:t>
            </a:r>
          </a:p>
          <a:p>
            <a:r>
              <a:rPr lang="en-US" dirty="0" smtClean="0"/>
              <a:t>Y  M= Y1+Y2/2</a:t>
            </a:r>
          </a:p>
          <a:p>
            <a:endParaRPr lang="en-US" dirty="0"/>
          </a:p>
        </p:txBody>
      </p:sp>
      <p:sp>
        <p:nvSpPr>
          <p:cNvPr id="7" name="Rectangle 6"/>
          <p:cNvSpPr/>
          <p:nvPr/>
        </p:nvSpPr>
        <p:spPr>
          <a:xfrm>
            <a:off x="2514600" y="3200400"/>
            <a:ext cx="3048000"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rot="10800000" flipV="1">
            <a:off x="1371601" y="2286000"/>
            <a:ext cx="4267200" cy="3581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562600" y="2209800"/>
            <a:ext cx="762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1371600" y="5791200"/>
            <a:ext cx="762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p:cNvSpPr txBox="1"/>
          <p:nvPr/>
        </p:nvSpPr>
        <p:spPr>
          <a:xfrm>
            <a:off x="5644376" y="2057400"/>
            <a:ext cx="375424" cy="369332"/>
          </a:xfrm>
          <a:prstGeom prst="rect">
            <a:avLst/>
          </a:prstGeom>
          <a:noFill/>
        </p:spPr>
        <p:txBody>
          <a:bodyPr wrap="none" rtlCol="0">
            <a:spAutoFit/>
          </a:bodyPr>
          <a:lstStyle/>
          <a:p>
            <a:r>
              <a:rPr lang="en-US" b="1" dirty="0" smtClean="0"/>
              <a:t>Q</a:t>
            </a:r>
            <a:endParaRPr lang="en-US" b="1" dirty="0"/>
          </a:p>
        </p:txBody>
      </p:sp>
      <p:sp>
        <p:nvSpPr>
          <p:cNvPr id="16" name="TextBox 15"/>
          <p:cNvSpPr txBox="1"/>
          <p:nvPr/>
        </p:nvSpPr>
        <p:spPr>
          <a:xfrm>
            <a:off x="1039458" y="5726668"/>
            <a:ext cx="332142" cy="369332"/>
          </a:xfrm>
          <a:prstGeom prst="rect">
            <a:avLst/>
          </a:prstGeom>
          <a:noFill/>
        </p:spPr>
        <p:txBody>
          <a:bodyPr wrap="none" rtlCol="0">
            <a:spAutoFit/>
          </a:bodyPr>
          <a:lstStyle/>
          <a:p>
            <a:r>
              <a:rPr lang="en-US" b="1" dirty="0" smtClean="0"/>
              <a:t>P</a:t>
            </a:r>
            <a:endParaRPr lang="en-US" b="1" dirty="0"/>
          </a:p>
        </p:txBody>
      </p:sp>
      <p:cxnSp>
        <p:nvCxnSpPr>
          <p:cNvPr id="18" name="Straight Connector 17"/>
          <p:cNvCxnSpPr/>
          <p:nvPr/>
        </p:nvCxnSpPr>
        <p:spPr>
          <a:xfrm rot="16200000" flipH="1">
            <a:off x="1981200" y="5257800"/>
            <a:ext cx="1524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57400" y="5334000"/>
            <a:ext cx="381000" cy="369332"/>
          </a:xfrm>
          <a:prstGeom prst="rect">
            <a:avLst/>
          </a:prstGeom>
          <a:noFill/>
        </p:spPr>
        <p:txBody>
          <a:bodyPr wrap="square" rtlCol="0">
            <a:spAutoFit/>
          </a:bodyPr>
          <a:lstStyle/>
          <a:p>
            <a:r>
              <a:rPr lang="en-US" b="1" dirty="0" smtClean="0"/>
              <a:t>6</a:t>
            </a:r>
            <a:endParaRPr lang="en-US" b="1" dirty="0"/>
          </a:p>
        </p:txBody>
      </p:sp>
      <p:sp>
        <p:nvSpPr>
          <p:cNvPr id="25" name="TextBox 24"/>
          <p:cNvSpPr txBox="1"/>
          <p:nvPr/>
        </p:nvSpPr>
        <p:spPr>
          <a:xfrm>
            <a:off x="2209800" y="5181600"/>
            <a:ext cx="304800" cy="369332"/>
          </a:xfrm>
          <a:prstGeom prst="rect">
            <a:avLst/>
          </a:prstGeom>
          <a:noFill/>
        </p:spPr>
        <p:txBody>
          <a:bodyPr wrap="square" rtlCol="0">
            <a:spAutoFit/>
          </a:bodyPr>
          <a:lstStyle/>
          <a:p>
            <a:r>
              <a:rPr lang="en-US" b="1" dirty="0" smtClean="0"/>
              <a:t>7</a:t>
            </a:r>
            <a:endParaRPr lang="en-US" b="1" dirty="0"/>
          </a:p>
        </p:txBody>
      </p:sp>
      <p:sp>
        <p:nvSpPr>
          <p:cNvPr id="26" name="TextBox 25"/>
          <p:cNvSpPr txBox="1"/>
          <p:nvPr/>
        </p:nvSpPr>
        <p:spPr>
          <a:xfrm>
            <a:off x="2362200" y="5029200"/>
            <a:ext cx="304800" cy="369332"/>
          </a:xfrm>
          <a:prstGeom prst="rect">
            <a:avLst/>
          </a:prstGeom>
          <a:noFill/>
        </p:spPr>
        <p:txBody>
          <a:bodyPr wrap="square" rtlCol="0">
            <a:spAutoFit/>
          </a:bodyPr>
          <a:lstStyle/>
          <a:p>
            <a:r>
              <a:rPr lang="en-US" b="1" dirty="0" smtClean="0"/>
              <a:t>8</a:t>
            </a:r>
            <a:endParaRPr lang="en-US" b="1" dirty="0"/>
          </a:p>
        </p:txBody>
      </p:sp>
      <p:sp>
        <p:nvSpPr>
          <p:cNvPr id="27" name="TextBox 26"/>
          <p:cNvSpPr txBox="1"/>
          <p:nvPr/>
        </p:nvSpPr>
        <p:spPr>
          <a:xfrm>
            <a:off x="2514600" y="4888468"/>
            <a:ext cx="304800" cy="369332"/>
          </a:xfrm>
          <a:prstGeom prst="rect">
            <a:avLst/>
          </a:prstGeom>
          <a:noFill/>
        </p:spPr>
        <p:txBody>
          <a:bodyPr wrap="square" rtlCol="0">
            <a:spAutoFit/>
          </a:bodyPr>
          <a:lstStyle/>
          <a:p>
            <a:r>
              <a:rPr lang="en-US" b="1" dirty="0" smtClean="0"/>
              <a:t>5</a:t>
            </a:r>
            <a:endParaRPr lang="en-US" b="1" dirty="0"/>
          </a:p>
        </p:txBody>
      </p:sp>
      <p:cxnSp>
        <p:nvCxnSpPr>
          <p:cNvPr id="29" name="Straight Connector 28"/>
          <p:cNvCxnSpPr/>
          <p:nvPr/>
        </p:nvCxnSpPr>
        <p:spPr>
          <a:xfrm rot="16200000" flipH="1">
            <a:off x="2133600" y="5105400"/>
            <a:ext cx="1524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286000" y="4953000"/>
            <a:ext cx="1524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2438400" y="4876800"/>
            <a:ext cx="1524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3505200" y="3962400"/>
            <a:ext cx="1524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57600" y="3962400"/>
            <a:ext cx="304800" cy="369332"/>
          </a:xfrm>
          <a:prstGeom prst="rect">
            <a:avLst/>
          </a:prstGeom>
          <a:noFill/>
        </p:spPr>
        <p:txBody>
          <a:bodyPr wrap="square" rtlCol="0">
            <a:spAutoFit/>
          </a:bodyPr>
          <a:lstStyle/>
          <a:p>
            <a:r>
              <a:rPr lang="en-US" b="1" dirty="0" smtClean="0"/>
              <a:t>1</a:t>
            </a:r>
            <a:endParaRPr lang="en-US" b="1" dirty="0"/>
          </a:p>
        </p:txBody>
      </p:sp>
      <p:sp>
        <p:nvSpPr>
          <p:cNvPr id="34" name="TextBox 33"/>
          <p:cNvSpPr txBox="1"/>
          <p:nvPr/>
        </p:nvSpPr>
        <p:spPr>
          <a:xfrm>
            <a:off x="2209800" y="4583668"/>
            <a:ext cx="533400" cy="369332"/>
          </a:xfrm>
          <a:prstGeom prst="rect">
            <a:avLst/>
          </a:prstGeom>
          <a:noFill/>
        </p:spPr>
        <p:txBody>
          <a:bodyPr wrap="square" rtlCol="0">
            <a:spAutoFit/>
          </a:bodyPr>
          <a:lstStyle/>
          <a:p>
            <a:r>
              <a:rPr lang="en-US" b="1" dirty="0" smtClean="0"/>
              <a:t>I1</a:t>
            </a:r>
            <a:endParaRPr lang="en-US" b="1" dirty="0"/>
          </a:p>
        </p:txBody>
      </p:sp>
      <p:sp>
        <p:nvSpPr>
          <p:cNvPr id="35" name="TextBox 34"/>
          <p:cNvSpPr txBox="1"/>
          <p:nvPr/>
        </p:nvSpPr>
        <p:spPr>
          <a:xfrm>
            <a:off x="4267200" y="2819400"/>
            <a:ext cx="533400" cy="369332"/>
          </a:xfrm>
          <a:prstGeom prst="rect">
            <a:avLst/>
          </a:prstGeom>
          <a:noFill/>
        </p:spPr>
        <p:txBody>
          <a:bodyPr wrap="square" rtlCol="0">
            <a:spAutoFit/>
          </a:bodyPr>
          <a:lstStyle/>
          <a:p>
            <a:r>
              <a:rPr lang="en-US" b="1" dirty="0" smtClean="0"/>
              <a:t>I2</a:t>
            </a:r>
            <a:endParaRPr lang="en-US" b="1" dirty="0"/>
          </a:p>
        </p:txBody>
      </p:sp>
      <p:cxnSp>
        <p:nvCxnSpPr>
          <p:cNvPr id="36" name="Straight Connector 35"/>
          <p:cNvCxnSpPr/>
          <p:nvPr/>
        </p:nvCxnSpPr>
        <p:spPr>
          <a:xfrm rot="16200000" flipH="1">
            <a:off x="4267200" y="3276600"/>
            <a:ext cx="1524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4495800" y="3124200"/>
            <a:ext cx="1524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4648200" y="2971800"/>
            <a:ext cx="1524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343400" y="3288268"/>
            <a:ext cx="304800" cy="369332"/>
          </a:xfrm>
          <a:prstGeom prst="rect">
            <a:avLst/>
          </a:prstGeom>
          <a:noFill/>
        </p:spPr>
        <p:txBody>
          <a:bodyPr wrap="square" rtlCol="0">
            <a:spAutoFit/>
          </a:bodyPr>
          <a:lstStyle/>
          <a:p>
            <a:r>
              <a:rPr lang="en-US" b="1" dirty="0" smtClean="0"/>
              <a:t>2</a:t>
            </a:r>
            <a:endParaRPr lang="en-US" b="1" dirty="0"/>
          </a:p>
        </p:txBody>
      </p:sp>
      <p:sp>
        <p:nvSpPr>
          <p:cNvPr id="41" name="TextBox 40"/>
          <p:cNvSpPr txBox="1"/>
          <p:nvPr/>
        </p:nvSpPr>
        <p:spPr>
          <a:xfrm>
            <a:off x="4572000" y="3135868"/>
            <a:ext cx="304800" cy="369332"/>
          </a:xfrm>
          <a:prstGeom prst="rect">
            <a:avLst/>
          </a:prstGeom>
          <a:noFill/>
        </p:spPr>
        <p:txBody>
          <a:bodyPr wrap="square" rtlCol="0">
            <a:spAutoFit/>
          </a:bodyPr>
          <a:lstStyle/>
          <a:p>
            <a:r>
              <a:rPr lang="en-US" b="1" dirty="0" smtClean="0"/>
              <a:t>4</a:t>
            </a:r>
            <a:endParaRPr lang="en-US" b="1" dirty="0"/>
          </a:p>
        </p:txBody>
      </p:sp>
      <p:sp>
        <p:nvSpPr>
          <p:cNvPr id="42" name="TextBox 41"/>
          <p:cNvSpPr txBox="1"/>
          <p:nvPr/>
        </p:nvSpPr>
        <p:spPr>
          <a:xfrm>
            <a:off x="4724400" y="2895600"/>
            <a:ext cx="304800" cy="369332"/>
          </a:xfrm>
          <a:prstGeom prst="rect">
            <a:avLst/>
          </a:prstGeom>
          <a:noFill/>
        </p:spPr>
        <p:txBody>
          <a:bodyPr wrap="square" rtlCol="0">
            <a:spAutoFit/>
          </a:bodyPr>
          <a:lstStyle/>
          <a:p>
            <a:r>
              <a:rPr lang="en-US" b="1" dirty="0" smtClean="0"/>
              <a:t>3</a:t>
            </a:r>
            <a:endParaRPr lang="en-US" b="1" dirty="0"/>
          </a:p>
        </p:txBody>
      </p:sp>
      <p:sp>
        <p:nvSpPr>
          <p:cNvPr id="43" name="TextBox 42"/>
          <p:cNvSpPr txBox="1"/>
          <p:nvPr/>
        </p:nvSpPr>
        <p:spPr>
          <a:xfrm>
            <a:off x="228600" y="6135469"/>
            <a:ext cx="8839200" cy="261610"/>
          </a:xfrm>
          <a:prstGeom prst="rect">
            <a:avLst/>
          </a:prstGeom>
          <a:noFill/>
        </p:spPr>
        <p:txBody>
          <a:bodyPr wrap="square" rtlCol="0">
            <a:spAutoFit/>
          </a:bodyPr>
          <a:lstStyle/>
          <a:p>
            <a:r>
              <a:rPr lang="en-US" sz="1100" b="1" dirty="0" smtClean="0"/>
              <a:t>Figure: illustrates how midpoint subdivision is used to zoom in onto the two  Intersection points I1 and I2 with 10 bisection.</a:t>
            </a:r>
            <a:endParaRPr lang="en-US" sz="1100" b="1" dirty="0"/>
          </a:p>
        </p:txBody>
      </p:sp>
      <p:sp>
        <p:nvSpPr>
          <p:cNvPr id="39" name="Slide Number Placeholder 38"/>
          <p:cNvSpPr>
            <a:spLocks noGrp="1"/>
          </p:cNvSpPr>
          <p:nvPr>
            <p:ph type="sldNum" sz="quarter" idx="12"/>
          </p:nvPr>
        </p:nvSpPr>
        <p:spPr/>
        <p:txBody>
          <a:bodyPr/>
          <a:lstStyle/>
          <a:p>
            <a:fld id="{6BFD6DA4-37B8-4E8C-9D83-7DE39C9E6DBD}"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990600"/>
            <a:ext cx="9014647" cy="3693319"/>
          </a:xfrm>
          <a:prstGeom prst="rect">
            <a:avLst/>
          </a:prstGeom>
          <a:noFill/>
        </p:spPr>
        <p:txBody>
          <a:bodyPr wrap="none" rtlCol="0">
            <a:spAutoFit/>
          </a:bodyPr>
          <a:lstStyle/>
          <a:p>
            <a:r>
              <a:rPr lang="en-US" b="1" dirty="0" smtClean="0"/>
              <a:t>Comparison b/w Cohen-Sutherland and Mid-point subdivision clipping Algorithm</a:t>
            </a:r>
          </a:p>
          <a:p>
            <a:endParaRPr lang="en-US" dirty="0" smtClean="0"/>
          </a:p>
          <a:p>
            <a:pPr>
              <a:buFont typeface="Arial" pitchFamily="34" charset="0"/>
              <a:buChar char="•"/>
            </a:pPr>
            <a:r>
              <a:rPr lang="en-US" dirty="0" smtClean="0"/>
              <a:t> Midpoint subdivision algorithm is a special case of  Cohen-sutherland algorithm,</a:t>
            </a:r>
          </a:p>
          <a:p>
            <a:r>
              <a:rPr lang="en-US" dirty="0" smtClean="0"/>
              <a:t>  where the intersection is not computed by equation solving. It is computed by a </a:t>
            </a:r>
          </a:p>
          <a:p>
            <a:r>
              <a:rPr lang="en-US" dirty="0" smtClean="0"/>
              <a:t>  midpoint approximation method, which is suitable for hardware and it is very </a:t>
            </a:r>
          </a:p>
          <a:p>
            <a:r>
              <a:rPr lang="en-US" dirty="0" smtClean="0"/>
              <a:t>  fast and efficient.</a:t>
            </a:r>
          </a:p>
          <a:p>
            <a:endParaRPr lang="en-US" dirty="0" smtClean="0"/>
          </a:p>
          <a:p>
            <a:pPr>
              <a:buFont typeface="Arial" pitchFamily="34" charset="0"/>
              <a:buChar char="•"/>
            </a:pPr>
            <a:r>
              <a:rPr lang="en-US" dirty="0" smtClean="0"/>
              <a:t> The maximum time is consume in the clipping process is to do intersection calculation</a:t>
            </a:r>
          </a:p>
          <a:p>
            <a:r>
              <a:rPr lang="en-US" dirty="0" smtClean="0"/>
              <a:t>   with the window boundaries. </a:t>
            </a:r>
          </a:p>
          <a:p>
            <a:endParaRPr lang="en-US" dirty="0" smtClean="0"/>
          </a:p>
          <a:p>
            <a:pPr>
              <a:buFont typeface="Arial" pitchFamily="34" charset="0"/>
              <a:buChar char="•"/>
            </a:pPr>
            <a:r>
              <a:rPr lang="en-US" dirty="0" smtClean="0"/>
              <a:t> The Cohen-sutherland algorithm reduces these calculation by first discarding that lines  </a:t>
            </a:r>
          </a:p>
          <a:p>
            <a:r>
              <a:rPr lang="en-US" dirty="0" smtClean="0"/>
              <a:t>    those can be trivially accepted or rejected.</a:t>
            </a:r>
          </a:p>
          <a:p>
            <a:endParaRPr lang="en-US" dirty="0"/>
          </a:p>
        </p:txBody>
      </p:sp>
      <p:sp>
        <p:nvSpPr>
          <p:cNvPr id="3" name="Slide Number Placeholder 2"/>
          <p:cNvSpPr>
            <a:spLocks noGrp="1"/>
          </p:cNvSpPr>
          <p:nvPr>
            <p:ph type="sldNum" sz="quarter" idx="12"/>
          </p:nvPr>
        </p:nvSpPr>
        <p:spPr/>
        <p:txBody>
          <a:bodyPr/>
          <a:lstStyle/>
          <a:p>
            <a:fld id="{6BFD6DA4-37B8-4E8C-9D83-7DE39C9E6DBD}"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Polygon Clipping</a:t>
            </a:r>
            <a:endParaRPr lang="en-US" dirty="0"/>
          </a:p>
        </p:txBody>
      </p:sp>
      <p:sp>
        <p:nvSpPr>
          <p:cNvPr id="3" name="Content Placeholder 2"/>
          <p:cNvSpPr>
            <a:spLocks noGrp="1"/>
          </p:cNvSpPr>
          <p:nvPr>
            <p:ph idx="1"/>
          </p:nvPr>
        </p:nvSpPr>
        <p:spPr>
          <a:xfrm>
            <a:off x="0" y="990600"/>
            <a:ext cx="8915400" cy="5334000"/>
          </a:xfrm>
        </p:spPr>
        <p:txBody>
          <a:bodyPr>
            <a:normAutofit/>
          </a:bodyPr>
          <a:lstStyle/>
          <a:p>
            <a:r>
              <a:rPr lang="en-US" sz="1800" dirty="0" smtClean="0"/>
              <a:t>The simplest curve is a line segment or simply a line. A sequence of line where the following line starts where the previous one ends is called a </a:t>
            </a:r>
            <a:r>
              <a:rPr lang="en-US" sz="1800" b="1" dirty="0" smtClean="0"/>
              <a:t>polyline. </a:t>
            </a:r>
            <a:r>
              <a:rPr lang="en-US" sz="1800" dirty="0" smtClean="0"/>
              <a:t>If the last line segment of the polyline ends where the first line segment started, the polyline is called a polygon. A polygon is defined by n number of  sides in the polygon. We can divide polygon into two classes.</a:t>
            </a:r>
          </a:p>
          <a:p>
            <a:pPr>
              <a:buNone/>
            </a:pPr>
            <a:endParaRPr lang="en-US" sz="1800" dirty="0" smtClean="0"/>
          </a:p>
          <a:p>
            <a:pPr>
              <a:buNone/>
            </a:pPr>
            <a:endParaRPr lang="en-US" sz="1800" b="1" dirty="0" smtClean="0"/>
          </a:p>
          <a:p>
            <a:pPr>
              <a:buNone/>
            </a:pPr>
            <a:endParaRPr lang="en-US" sz="1800" b="1" dirty="0" smtClean="0"/>
          </a:p>
          <a:p>
            <a:pPr>
              <a:buNone/>
            </a:pPr>
            <a:endParaRPr lang="en-US" sz="1800" b="1" dirty="0" smtClean="0"/>
          </a:p>
          <a:p>
            <a:pPr>
              <a:buNone/>
            </a:pPr>
            <a:endParaRPr lang="en-US" sz="1800" b="1" dirty="0" smtClean="0"/>
          </a:p>
          <a:p>
            <a:pPr>
              <a:buFont typeface="Wingdings" pitchFamily="2" charset="2"/>
              <a:buChar char="§"/>
            </a:pPr>
            <a:r>
              <a:rPr lang="en-US" sz="1800" b="1" dirty="0" smtClean="0"/>
              <a:t>A convex polygon </a:t>
            </a:r>
            <a:r>
              <a:rPr lang="en-US" sz="1800" dirty="0" smtClean="0"/>
              <a:t>is a polygon  such that for any two points inside the polygon , all the point of the line segment connecting them are also inside the polygon. A triangle is always a convex one.</a:t>
            </a:r>
            <a:endParaRPr lang="en-US" sz="1800" dirty="0"/>
          </a:p>
        </p:txBody>
      </p:sp>
      <p:sp>
        <p:nvSpPr>
          <p:cNvPr id="4" name="Rectangle 3"/>
          <p:cNvSpPr/>
          <p:nvPr/>
        </p:nvSpPr>
        <p:spPr>
          <a:xfrm>
            <a:off x="3048000" y="2590800"/>
            <a:ext cx="15240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Polygon </a:t>
            </a:r>
            <a:endParaRPr lang="en-US" b="1" dirty="0"/>
          </a:p>
        </p:txBody>
      </p:sp>
      <p:cxnSp>
        <p:nvCxnSpPr>
          <p:cNvPr id="6" name="Straight Connector 5"/>
          <p:cNvCxnSpPr/>
          <p:nvPr/>
        </p:nvCxnSpPr>
        <p:spPr>
          <a:xfrm rot="10800000" flipV="1">
            <a:off x="2743200" y="2895600"/>
            <a:ext cx="1066800" cy="68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810000" y="2895600"/>
            <a:ext cx="1066800" cy="68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981200" y="3581400"/>
            <a:ext cx="1524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Convex Polygon </a:t>
            </a:r>
            <a:endParaRPr lang="en-US" b="1" dirty="0"/>
          </a:p>
        </p:txBody>
      </p:sp>
      <p:sp>
        <p:nvSpPr>
          <p:cNvPr id="10" name="Rectangle 9"/>
          <p:cNvSpPr/>
          <p:nvPr/>
        </p:nvSpPr>
        <p:spPr>
          <a:xfrm>
            <a:off x="4343400" y="3581400"/>
            <a:ext cx="1524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Concave</a:t>
            </a:r>
          </a:p>
          <a:p>
            <a:pPr algn="ctr"/>
            <a:r>
              <a:rPr lang="en-US" b="1" dirty="0" smtClean="0"/>
              <a:t>Polygon </a:t>
            </a:r>
            <a:endParaRPr lang="en-US" b="1" dirty="0"/>
          </a:p>
        </p:txBody>
      </p:sp>
      <p:sp>
        <p:nvSpPr>
          <p:cNvPr id="11" name="Regular Pentagon 10"/>
          <p:cNvSpPr/>
          <p:nvPr/>
        </p:nvSpPr>
        <p:spPr>
          <a:xfrm rot="14784349">
            <a:off x="3491492" y="4609144"/>
            <a:ext cx="2179954" cy="2271041"/>
          </a:xfrm>
          <a:prstGeom prst="pentagon">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cxnSp>
        <p:nvCxnSpPr>
          <p:cNvPr id="13" name="Straight Connector 12"/>
          <p:cNvCxnSpPr/>
          <p:nvPr/>
        </p:nvCxnSpPr>
        <p:spPr>
          <a:xfrm flipV="1">
            <a:off x="3886200" y="5410200"/>
            <a:ext cx="152400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10000" y="57150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Oval 15"/>
          <p:cNvSpPr/>
          <p:nvPr/>
        </p:nvSpPr>
        <p:spPr>
          <a:xfrm>
            <a:off x="5334000" y="53340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TextBox 16"/>
          <p:cNvSpPr txBox="1"/>
          <p:nvPr/>
        </p:nvSpPr>
        <p:spPr>
          <a:xfrm>
            <a:off x="3810000" y="5452646"/>
            <a:ext cx="316112" cy="338554"/>
          </a:xfrm>
          <a:prstGeom prst="rect">
            <a:avLst/>
          </a:prstGeom>
          <a:noFill/>
        </p:spPr>
        <p:txBody>
          <a:bodyPr wrap="none" rtlCol="0">
            <a:spAutoFit/>
          </a:bodyPr>
          <a:lstStyle/>
          <a:p>
            <a:r>
              <a:rPr lang="en-US" sz="1600" b="1" dirty="0" smtClean="0"/>
              <a:t>P</a:t>
            </a:r>
            <a:endParaRPr lang="en-US" sz="1600" b="1" dirty="0"/>
          </a:p>
        </p:txBody>
      </p:sp>
      <p:sp>
        <p:nvSpPr>
          <p:cNvPr id="18" name="TextBox 17"/>
          <p:cNvSpPr txBox="1"/>
          <p:nvPr/>
        </p:nvSpPr>
        <p:spPr>
          <a:xfrm>
            <a:off x="5170288" y="5029200"/>
            <a:ext cx="354584" cy="338554"/>
          </a:xfrm>
          <a:prstGeom prst="rect">
            <a:avLst/>
          </a:prstGeom>
          <a:noFill/>
        </p:spPr>
        <p:txBody>
          <a:bodyPr wrap="none" rtlCol="0">
            <a:spAutoFit/>
          </a:bodyPr>
          <a:lstStyle/>
          <a:p>
            <a:r>
              <a:rPr lang="en-US" sz="1600" b="1" dirty="0" smtClean="0"/>
              <a:t>Q</a:t>
            </a:r>
            <a:endParaRPr lang="en-US" sz="1600" b="1" dirty="0"/>
          </a:p>
        </p:txBody>
      </p:sp>
      <p:sp>
        <p:nvSpPr>
          <p:cNvPr id="19" name="Slide Number Placeholder 18"/>
          <p:cNvSpPr>
            <a:spLocks noGrp="1"/>
          </p:cNvSpPr>
          <p:nvPr>
            <p:ph type="sldNum" sz="quarter" idx="12"/>
          </p:nvPr>
        </p:nvSpPr>
        <p:spPr/>
        <p:txBody>
          <a:bodyPr/>
          <a:lstStyle/>
          <a:p>
            <a:fld id="{6BFD6DA4-37B8-4E8C-9D83-7DE39C9E6DBD}"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Conti…</a:t>
            </a:r>
            <a:endParaRPr lang="en-US" dirty="0"/>
          </a:p>
        </p:txBody>
      </p:sp>
      <p:sp>
        <p:nvSpPr>
          <p:cNvPr id="3" name="Content Placeholder 2"/>
          <p:cNvSpPr>
            <a:spLocks noGrp="1"/>
          </p:cNvSpPr>
          <p:nvPr>
            <p:ph idx="1"/>
          </p:nvPr>
        </p:nvSpPr>
        <p:spPr>
          <a:xfrm>
            <a:off x="152400" y="1447800"/>
            <a:ext cx="8229600" cy="4389120"/>
          </a:xfrm>
        </p:spPr>
        <p:txBody>
          <a:bodyPr>
            <a:normAutofit lnSpcReduction="10000"/>
          </a:bodyPr>
          <a:lstStyle/>
          <a:p>
            <a:r>
              <a:rPr lang="en-US" sz="1800" dirty="0" smtClean="0">
                <a:latin typeface="Times New Roman" pitchFamily="18" charset="0"/>
                <a:cs typeface="Times New Roman" pitchFamily="18" charset="0"/>
              </a:rPr>
              <a:t>A </a:t>
            </a:r>
            <a:r>
              <a:rPr lang="en-US" sz="1800" b="1" dirty="0" smtClean="0">
                <a:latin typeface="Times New Roman" pitchFamily="18" charset="0"/>
                <a:cs typeface="Times New Roman" pitchFamily="18" charset="0"/>
              </a:rPr>
              <a:t>Concave polygon </a:t>
            </a:r>
            <a:r>
              <a:rPr lang="en-US" sz="1800" dirty="0" smtClean="0">
                <a:latin typeface="Times New Roman" pitchFamily="18" charset="0"/>
                <a:cs typeface="Times New Roman" pitchFamily="18" charset="0"/>
              </a:rPr>
              <a:t>is one which is not convex.. A polygon is said to be a concave if the line joining any two interior points of the polygon does not lies completely inside the polygon.</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There are four possible cases when processes  vertices in sequence around the parameter of the polygon.  As each pair of adjacent polygon vertices is passed to a window boundary clipper. We make the following test.</a:t>
            </a:r>
          </a:p>
        </p:txBody>
      </p:sp>
      <p:cxnSp>
        <p:nvCxnSpPr>
          <p:cNvPr id="5" name="Straight Connector 4"/>
          <p:cNvCxnSpPr/>
          <p:nvPr/>
        </p:nvCxnSpPr>
        <p:spPr>
          <a:xfrm>
            <a:off x="3124200" y="2438400"/>
            <a:ext cx="1600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3009900" y="2552700"/>
            <a:ext cx="76200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114800" y="2590800"/>
            <a:ext cx="76200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124200" y="3276600"/>
            <a:ext cx="60960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4152900" y="3314700"/>
            <a:ext cx="60960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00400" y="3810000"/>
            <a:ext cx="1447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3124200" y="3048001"/>
            <a:ext cx="838200"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352800" y="2743200"/>
            <a:ext cx="152400" cy="45719"/>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4" name="Oval 23"/>
          <p:cNvSpPr/>
          <p:nvPr/>
        </p:nvSpPr>
        <p:spPr>
          <a:xfrm>
            <a:off x="3581400" y="3581400"/>
            <a:ext cx="152400" cy="45719"/>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TextBox 25"/>
          <p:cNvSpPr txBox="1"/>
          <p:nvPr/>
        </p:nvSpPr>
        <p:spPr>
          <a:xfrm>
            <a:off x="3352800" y="2480846"/>
            <a:ext cx="316112" cy="338554"/>
          </a:xfrm>
          <a:prstGeom prst="rect">
            <a:avLst/>
          </a:prstGeom>
          <a:noFill/>
        </p:spPr>
        <p:txBody>
          <a:bodyPr wrap="none" rtlCol="0">
            <a:spAutoFit/>
          </a:bodyPr>
          <a:lstStyle/>
          <a:p>
            <a:r>
              <a:rPr lang="en-US" sz="1600" b="1" dirty="0" smtClean="0"/>
              <a:t>P</a:t>
            </a:r>
            <a:endParaRPr lang="en-US" sz="1600" b="1" dirty="0"/>
          </a:p>
        </p:txBody>
      </p:sp>
      <p:sp>
        <p:nvSpPr>
          <p:cNvPr id="27" name="TextBox 26"/>
          <p:cNvSpPr txBox="1"/>
          <p:nvPr/>
        </p:nvSpPr>
        <p:spPr>
          <a:xfrm>
            <a:off x="3684016" y="3429000"/>
            <a:ext cx="354584" cy="338554"/>
          </a:xfrm>
          <a:prstGeom prst="rect">
            <a:avLst/>
          </a:prstGeom>
          <a:noFill/>
        </p:spPr>
        <p:txBody>
          <a:bodyPr wrap="none" rtlCol="0">
            <a:spAutoFit/>
          </a:bodyPr>
          <a:lstStyle/>
          <a:p>
            <a:r>
              <a:rPr lang="en-US" sz="1600" b="1" dirty="0" smtClean="0"/>
              <a:t>Q</a:t>
            </a:r>
            <a:endParaRPr lang="en-US" sz="1600" b="1" dirty="0"/>
          </a:p>
        </p:txBody>
      </p:sp>
      <p:sp>
        <p:nvSpPr>
          <p:cNvPr id="16" name="Slide Number Placeholder 15"/>
          <p:cNvSpPr>
            <a:spLocks noGrp="1"/>
          </p:cNvSpPr>
          <p:nvPr>
            <p:ph type="sldNum" sz="quarter" idx="12"/>
          </p:nvPr>
        </p:nvSpPr>
        <p:spPr/>
        <p:txBody>
          <a:bodyPr/>
          <a:lstStyle/>
          <a:p>
            <a:fld id="{6BFD6DA4-37B8-4E8C-9D83-7DE39C9E6DBD}"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p:txBody>
          <a:bodyPr>
            <a:normAutofit/>
          </a:bodyPr>
          <a:lstStyle/>
          <a:p>
            <a:endParaRPr lang="en-US" sz="1800" dirty="0" smtClean="0"/>
          </a:p>
          <a:p>
            <a:pPr>
              <a:buFont typeface="Wingdings" pitchFamily="2" charset="2"/>
              <a:buChar char="§"/>
            </a:pPr>
            <a:r>
              <a:rPr lang="en-US" sz="2400" dirty="0" smtClean="0"/>
              <a:t>Case </a:t>
            </a:r>
            <a:r>
              <a:rPr lang="en-US" sz="2400" smtClean="0"/>
              <a:t>1: </a:t>
            </a:r>
            <a:r>
              <a:rPr lang="en-US" sz="1800" smtClean="0"/>
              <a:t>If </a:t>
            </a:r>
            <a:r>
              <a:rPr lang="en-US" sz="1800" dirty="0" smtClean="0"/>
              <a:t>the first vertex is outside the window boundary and  second vertex is inside the window boundary then both the intersection point of a polygon edge with the window boundary and second vertex are added to the output vertex list.</a:t>
            </a:r>
          </a:p>
          <a:p>
            <a:pPr>
              <a:buFont typeface="Wingdings" pitchFamily="2" charset="2"/>
              <a:buChar char="§"/>
            </a:pPr>
            <a:r>
              <a:rPr lang="en-US" sz="1800" dirty="0" smtClean="0"/>
              <a:t> </a:t>
            </a:r>
            <a:r>
              <a:rPr lang="en-US" sz="2400" dirty="0" smtClean="0"/>
              <a:t>Case 2: </a:t>
            </a:r>
            <a:r>
              <a:rPr lang="en-US" sz="1800" dirty="0" smtClean="0"/>
              <a:t>If both input vertices are inside the window boundary. Only the second vertex is  added to the Vertex list</a:t>
            </a:r>
          </a:p>
          <a:p>
            <a:pPr>
              <a:buNone/>
            </a:pPr>
            <a:r>
              <a:rPr lang="en-US" sz="1800" dirty="0" smtClean="0"/>
              <a:t>      </a:t>
            </a:r>
            <a:r>
              <a:rPr lang="en-US" sz="2400" dirty="0" smtClean="0"/>
              <a:t>Case3: </a:t>
            </a:r>
            <a:r>
              <a:rPr lang="en-US" sz="1800" dirty="0" smtClean="0"/>
              <a:t>If the first vertex is inside the window boundary and the second vertex is outside the window boundary then only the edge intersection with the window boundary is added to the output vertex list.</a:t>
            </a:r>
          </a:p>
          <a:p>
            <a:pPr>
              <a:buFont typeface="Wingdings" pitchFamily="2" charset="2"/>
              <a:buChar char="§"/>
            </a:pPr>
            <a:r>
              <a:rPr lang="en-US" sz="2400" dirty="0" smtClean="0"/>
              <a:t>Case 4:  </a:t>
            </a:r>
            <a:r>
              <a:rPr lang="en-US" sz="1800" dirty="0" smtClean="0"/>
              <a:t>If both the input vertices are outside the window boundary then nothing is save to the output list.</a:t>
            </a:r>
          </a:p>
          <a:p>
            <a:endParaRPr lang="en-US" sz="2400" dirty="0" smtClean="0"/>
          </a:p>
          <a:p>
            <a:endParaRPr lang="en-US" dirty="0"/>
          </a:p>
        </p:txBody>
      </p:sp>
      <p:sp>
        <p:nvSpPr>
          <p:cNvPr id="4" name="Slide Number Placeholder 3"/>
          <p:cNvSpPr>
            <a:spLocks noGrp="1"/>
          </p:cNvSpPr>
          <p:nvPr>
            <p:ph type="sldNum" sz="quarter" idx="12"/>
          </p:nvPr>
        </p:nvSpPr>
        <p:spPr/>
        <p:txBody>
          <a:bodyPr/>
          <a:lstStyle/>
          <a:p>
            <a:fld id="{6BFD6DA4-37B8-4E8C-9D83-7DE39C9E6DBD}"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990600"/>
            <a:ext cx="8229600" cy="990600"/>
          </a:xfrm>
        </p:spPr>
        <p:txBody>
          <a:bodyPr>
            <a:noAutofit/>
          </a:bodyPr>
          <a:lstStyle/>
          <a:p>
            <a:r>
              <a:rPr lang="en-US" sz="4000" dirty="0" smtClean="0"/>
              <a:t>SUTHERLAND AND HODGEMAN ALGORITHM(Polygon clipping)</a:t>
            </a:r>
            <a:endParaRPr lang="en-US" sz="4000" dirty="0"/>
          </a:p>
        </p:txBody>
      </p:sp>
      <p:sp>
        <p:nvSpPr>
          <p:cNvPr id="5" name="Content Placeholder 2"/>
          <p:cNvSpPr>
            <a:spLocks noGrp="1"/>
          </p:cNvSpPr>
          <p:nvPr>
            <p:ph idx="1"/>
          </p:nvPr>
        </p:nvSpPr>
        <p:spPr>
          <a:xfrm>
            <a:off x="304800" y="2286000"/>
            <a:ext cx="8458200" cy="4226560"/>
          </a:xfrm>
        </p:spPr>
        <p:txBody>
          <a:bodyPr>
            <a:normAutofit lnSpcReduction="10000"/>
          </a:bodyPr>
          <a:lstStyle/>
          <a:p>
            <a:r>
              <a:rPr lang="en-US" sz="2000" b="1" dirty="0" smtClean="0"/>
              <a:t>Polygon clipping is a process of clipping a polygon by considering the edge of that as different line segments</a:t>
            </a:r>
            <a:r>
              <a:rPr lang="en-US" sz="2000" dirty="0" smtClean="0"/>
              <a:t>. If  a polygon is clipped against a rectangular window then it is possible that we get various unconnected edges of  a polygon. To get  a closed polygon of unconnected edges we connect theses edges along the side of a clipping window to form a closed polygon.</a:t>
            </a:r>
          </a:p>
          <a:p>
            <a:pPr>
              <a:buNone/>
            </a:pPr>
            <a:endParaRPr lang="en-US" sz="2000" dirty="0" smtClean="0"/>
          </a:p>
          <a:p>
            <a:r>
              <a:rPr lang="en-US" sz="2000" dirty="0" smtClean="0"/>
              <a:t>The Sutherland –Hodgeman polygon clipping algorithm clips polygon against convex clipping windows. The Sutherland Hodgeman Polygon clipping algorithm may produce connecting lines that were not in the original polygon. When the subject polygon is concave theses connecting lines may be undesirable artifacts.</a:t>
            </a:r>
          </a:p>
          <a:p>
            <a:pPr>
              <a:buNone/>
            </a:pPr>
            <a:endParaRPr lang="en-US" sz="2000" dirty="0" smtClean="0"/>
          </a:p>
          <a:p>
            <a:r>
              <a:rPr lang="en-US" sz="2000" dirty="0" smtClean="0"/>
              <a:t> There are four  situation to save  vertices in output vertex list.</a:t>
            </a:r>
          </a:p>
        </p:txBody>
      </p:sp>
      <p:sp>
        <p:nvSpPr>
          <p:cNvPr id="6" name="Slide Number Placeholder 5"/>
          <p:cNvSpPr>
            <a:spLocks noGrp="1"/>
          </p:cNvSpPr>
          <p:nvPr>
            <p:ph type="sldNum" sz="quarter" idx="12"/>
          </p:nvPr>
        </p:nvSpPr>
        <p:spPr/>
        <p:txBody>
          <a:bodyPr/>
          <a:lstStyle/>
          <a:p>
            <a:fld id="{6BFD6DA4-37B8-4E8C-9D83-7DE39C9E6DBD}"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Conti……</a:t>
            </a:r>
            <a:endParaRPr lang="en-US" dirty="0"/>
          </a:p>
        </p:txBody>
      </p:sp>
      <p:sp>
        <p:nvSpPr>
          <p:cNvPr id="3" name="Content Placeholder 2"/>
          <p:cNvSpPr>
            <a:spLocks noGrp="1"/>
          </p:cNvSpPr>
          <p:nvPr>
            <p:ph idx="1"/>
          </p:nvPr>
        </p:nvSpPr>
        <p:spPr>
          <a:xfrm>
            <a:off x="304800" y="1066800"/>
            <a:ext cx="8839200" cy="5791200"/>
          </a:xfrm>
          <a:ln w="19050">
            <a:solidFill>
              <a:schemeClr val="bg1"/>
            </a:solidFill>
          </a:ln>
        </p:spPr>
        <p:txBody>
          <a:bodyPr>
            <a:normAutofit/>
          </a:bodyPr>
          <a:lstStyle/>
          <a:p>
            <a:pPr>
              <a:buNone/>
            </a:pPr>
            <a:r>
              <a:rPr lang="en-US" sz="1800" dirty="0" smtClean="0"/>
              <a:t>1. If the first vertex is outside the window boundary and  second vertex is inside the window boundary then both the intersection point of a polygon edge with the window boundary and second vertex are added to the output vertex </a:t>
            </a:r>
            <a:r>
              <a:rPr lang="en-US" sz="1800" dirty="0" err="1" smtClean="0"/>
              <a:t>list.Ex:save</a:t>
            </a:r>
            <a:r>
              <a:rPr lang="en-US" sz="1800" dirty="0" smtClean="0"/>
              <a:t> v1’,v2.</a:t>
            </a:r>
          </a:p>
          <a:p>
            <a:pPr>
              <a:buNone/>
            </a:pPr>
            <a:r>
              <a:rPr lang="en-US" sz="1800" dirty="0" smtClean="0"/>
              <a:t>                                                                                                       </a:t>
            </a:r>
          </a:p>
          <a:p>
            <a:pPr>
              <a:buNone/>
            </a:pPr>
            <a:r>
              <a:rPr lang="en-US" sz="1800" dirty="0" smtClean="0"/>
              <a:t>                                                                </a:t>
            </a:r>
            <a:endParaRPr lang="en-US" sz="1600" dirty="0" smtClean="0"/>
          </a:p>
          <a:p>
            <a:pPr>
              <a:buNone/>
            </a:pPr>
            <a:endParaRPr lang="en-US" sz="1800" dirty="0" smtClean="0"/>
          </a:p>
          <a:p>
            <a:pPr algn="ctr">
              <a:buNone/>
            </a:pPr>
            <a:endParaRPr lang="en-US" sz="1800" dirty="0" smtClean="0"/>
          </a:p>
          <a:p>
            <a:pPr algn="ctr">
              <a:buNone/>
            </a:pPr>
            <a:endParaRPr lang="en-US" sz="1800" dirty="0" smtClean="0"/>
          </a:p>
          <a:p>
            <a:pPr>
              <a:buNone/>
            </a:pPr>
            <a:r>
              <a:rPr lang="en-US" sz="1800" b="1" dirty="0" smtClean="0"/>
              <a:t>                                                    </a:t>
            </a:r>
            <a:r>
              <a:rPr lang="en-US" sz="1400" b="1" dirty="0" smtClean="0"/>
              <a:t>POLYGON</a:t>
            </a:r>
          </a:p>
          <a:p>
            <a:pPr algn="ctr">
              <a:buNone/>
            </a:pPr>
            <a:r>
              <a:rPr lang="en-US" sz="1400" b="1" dirty="0" smtClean="0"/>
              <a:t>                 WINDOW(W)</a:t>
            </a:r>
          </a:p>
          <a:p>
            <a:pPr>
              <a:buNone/>
            </a:pPr>
            <a:r>
              <a:rPr lang="en-US" sz="1800" dirty="0" smtClean="0"/>
              <a:t>2. If both input vertices are inside the window boundary. Only the second vertex is  added to the Vertex list</a:t>
            </a:r>
          </a:p>
          <a:p>
            <a:pPr>
              <a:buNone/>
            </a:pPr>
            <a:endParaRPr lang="en-US" sz="2000" dirty="0" smtClean="0"/>
          </a:p>
          <a:p>
            <a:pPr>
              <a:buNone/>
            </a:pPr>
            <a:endParaRPr lang="en-US" sz="2000" dirty="0" smtClean="0"/>
          </a:p>
          <a:p>
            <a:pPr>
              <a:buNone/>
            </a:pPr>
            <a:endParaRPr lang="en-US" sz="2000" dirty="0" smtClean="0"/>
          </a:p>
          <a:p>
            <a:pPr>
              <a:buNone/>
            </a:pPr>
            <a:r>
              <a:rPr lang="en-US" sz="2000" dirty="0" smtClean="0"/>
              <a:t>                                </a:t>
            </a:r>
            <a:r>
              <a:rPr lang="en-US" sz="1400" b="1" dirty="0" smtClean="0"/>
              <a:t>POLYGON</a:t>
            </a:r>
            <a:endParaRPr lang="en-US" sz="1400" dirty="0" smtClean="0"/>
          </a:p>
          <a:p>
            <a:pPr>
              <a:buNone/>
            </a:pPr>
            <a:r>
              <a:rPr lang="en-US" sz="1600" b="1" dirty="0" smtClean="0"/>
              <a:t>                                                                                WINDOW(w)</a:t>
            </a:r>
          </a:p>
          <a:p>
            <a:endParaRPr lang="en-US" dirty="0"/>
          </a:p>
        </p:txBody>
      </p:sp>
      <p:cxnSp>
        <p:nvCxnSpPr>
          <p:cNvPr id="32" name="Straight Connector 31"/>
          <p:cNvCxnSpPr/>
          <p:nvPr/>
        </p:nvCxnSpPr>
        <p:spPr>
          <a:xfrm>
            <a:off x="3505200" y="2286000"/>
            <a:ext cx="13716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4648200" y="2819400"/>
            <a:ext cx="6096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971800" y="2362200"/>
            <a:ext cx="60960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3048000" y="2895600"/>
            <a:ext cx="609600"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657600" y="3200400"/>
            <a:ext cx="13716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267200" y="2057400"/>
            <a:ext cx="2438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5866606" y="2895600"/>
            <a:ext cx="1677194"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343400" y="3733800"/>
            <a:ext cx="2362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4076700" y="2247106"/>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153694" y="3542506"/>
            <a:ext cx="380206"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4191000" y="2362200"/>
            <a:ext cx="1524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200400" y="1981200"/>
            <a:ext cx="396262" cy="338554"/>
          </a:xfrm>
          <a:prstGeom prst="rect">
            <a:avLst/>
          </a:prstGeom>
          <a:noFill/>
        </p:spPr>
        <p:txBody>
          <a:bodyPr wrap="none" rtlCol="0">
            <a:spAutoFit/>
          </a:bodyPr>
          <a:lstStyle/>
          <a:p>
            <a:r>
              <a:rPr lang="en-US" sz="1600" b="1" dirty="0" smtClean="0"/>
              <a:t>V1</a:t>
            </a:r>
            <a:endParaRPr lang="en-US" sz="1600" b="1" dirty="0"/>
          </a:p>
        </p:txBody>
      </p:sp>
      <p:sp>
        <p:nvSpPr>
          <p:cNvPr id="67" name="TextBox 66"/>
          <p:cNvSpPr txBox="1"/>
          <p:nvPr/>
        </p:nvSpPr>
        <p:spPr>
          <a:xfrm>
            <a:off x="4251938" y="2176046"/>
            <a:ext cx="442750" cy="338554"/>
          </a:xfrm>
          <a:prstGeom prst="rect">
            <a:avLst/>
          </a:prstGeom>
          <a:noFill/>
        </p:spPr>
        <p:txBody>
          <a:bodyPr wrap="none" rtlCol="0">
            <a:spAutoFit/>
          </a:bodyPr>
          <a:lstStyle/>
          <a:p>
            <a:r>
              <a:rPr lang="en-US" sz="1600" b="1" dirty="0" smtClean="0"/>
              <a:t>V1’</a:t>
            </a:r>
            <a:endParaRPr lang="en-US" sz="1600" b="1" dirty="0"/>
          </a:p>
        </p:txBody>
      </p:sp>
      <p:sp>
        <p:nvSpPr>
          <p:cNvPr id="68" name="TextBox 67"/>
          <p:cNvSpPr txBox="1"/>
          <p:nvPr/>
        </p:nvSpPr>
        <p:spPr>
          <a:xfrm>
            <a:off x="4876800" y="2819400"/>
            <a:ext cx="420308" cy="338554"/>
          </a:xfrm>
          <a:prstGeom prst="rect">
            <a:avLst/>
          </a:prstGeom>
          <a:noFill/>
        </p:spPr>
        <p:txBody>
          <a:bodyPr wrap="none" rtlCol="0">
            <a:spAutoFit/>
          </a:bodyPr>
          <a:lstStyle/>
          <a:p>
            <a:r>
              <a:rPr lang="en-US" sz="1600" b="1" dirty="0" smtClean="0"/>
              <a:t>V2</a:t>
            </a:r>
            <a:endParaRPr lang="en-US" sz="1600" b="1" dirty="0"/>
          </a:p>
        </p:txBody>
      </p:sp>
      <p:cxnSp>
        <p:nvCxnSpPr>
          <p:cNvPr id="69" name="Straight Connector 68"/>
          <p:cNvCxnSpPr/>
          <p:nvPr/>
        </p:nvCxnSpPr>
        <p:spPr>
          <a:xfrm>
            <a:off x="3124200" y="4953000"/>
            <a:ext cx="13716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6200000" flipH="1">
            <a:off x="4267200" y="5486400"/>
            <a:ext cx="6096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2590800" y="5029200"/>
            <a:ext cx="60960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2667000" y="5562600"/>
            <a:ext cx="609600"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276600" y="5867400"/>
            <a:ext cx="13716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886200" y="4724400"/>
            <a:ext cx="2438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5562600" y="5486400"/>
            <a:ext cx="1524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962400" y="6248400"/>
            <a:ext cx="2362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480538" y="5071646"/>
            <a:ext cx="396262" cy="338554"/>
          </a:xfrm>
          <a:prstGeom prst="rect">
            <a:avLst/>
          </a:prstGeom>
          <a:noFill/>
        </p:spPr>
        <p:txBody>
          <a:bodyPr wrap="none" rtlCol="0">
            <a:spAutoFit/>
          </a:bodyPr>
          <a:lstStyle/>
          <a:p>
            <a:r>
              <a:rPr lang="en-US" sz="1600" b="1" dirty="0" smtClean="0"/>
              <a:t>V1</a:t>
            </a:r>
            <a:endParaRPr lang="en-US" sz="1600" b="1" dirty="0"/>
          </a:p>
        </p:txBody>
      </p:sp>
      <p:sp>
        <p:nvSpPr>
          <p:cNvPr id="79" name="TextBox 78"/>
          <p:cNvSpPr txBox="1"/>
          <p:nvPr/>
        </p:nvSpPr>
        <p:spPr>
          <a:xfrm>
            <a:off x="4608892" y="5757446"/>
            <a:ext cx="420308" cy="338554"/>
          </a:xfrm>
          <a:prstGeom prst="rect">
            <a:avLst/>
          </a:prstGeom>
          <a:noFill/>
        </p:spPr>
        <p:txBody>
          <a:bodyPr wrap="none" rtlCol="0">
            <a:spAutoFit/>
          </a:bodyPr>
          <a:lstStyle/>
          <a:p>
            <a:r>
              <a:rPr lang="en-US" sz="1600" b="1" dirty="0" smtClean="0"/>
              <a:t>V2</a:t>
            </a:r>
            <a:endParaRPr lang="en-US" sz="1600" b="1" dirty="0"/>
          </a:p>
        </p:txBody>
      </p:sp>
      <p:cxnSp>
        <p:nvCxnSpPr>
          <p:cNvPr id="80" name="Straight Connector 79"/>
          <p:cNvCxnSpPr/>
          <p:nvPr/>
        </p:nvCxnSpPr>
        <p:spPr>
          <a:xfrm rot="5400000">
            <a:off x="3696494" y="4914900"/>
            <a:ext cx="380206"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848894" y="6134100"/>
            <a:ext cx="227806"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Slide Number Placeholder 29"/>
          <p:cNvSpPr>
            <a:spLocks noGrp="1"/>
          </p:cNvSpPr>
          <p:nvPr>
            <p:ph type="sldNum" sz="quarter" idx="12"/>
          </p:nvPr>
        </p:nvSpPr>
        <p:spPr/>
        <p:txBody>
          <a:bodyPr/>
          <a:lstStyle/>
          <a:p>
            <a:fld id="{6BFD6DA4-37B8-4E8C-9D83-7DE39C9E6DBD}"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Clipping</a:t>
            </a:r>
            <a:endParaRPr lang="en-US" dirty="0"/>
          </a:p>
        </p:txBody>
      </p:sp>
      <p:sp>
        <p:nvSpPr>
          <p:cNvPr id="3" name="Content Placeholder 2"/>
          <p:cNvSpPr>
            <a:spLocks noGrp="1"/>
          </p:cNvSpPr>
          <p:nvPr>
            <p:ph idx="1"/>
          </p:nvPr>
        </p:nvSpPr>
        <p:spPr>
          <a:xfrm>
            <a:off x="457200" y="1905000"/>
            <a:ext cx="8229600" cy="5257800"/>
          </a:xfrm>
        </p:spPr>
        <p:txBody>
          <a:bodyPr>
            <a:normAutofit/>
          </a:bodyPr>
          <a:lstStyle/>
          <a:p>
            <a:r>
              <a:rPr lang="en-US" sz="2000" dirty="0" smtClean="0"/>
              <a:t>The Clip window is a rectangle to the standard position, we save a point P=(x,y) for display if the following inequalities are satisfied:</a:t>
            </a:r>
          </a:p>
          <a:p>
            <a:pPr>
              <a:buNone/>
            </a:pPr>
            <a:r>
              <a:rPr lang="en-US" sz="2000" dirty="0"/>
              <a:t> </a:t>
            </a:r>
            <a:r>
              <a:rPr lang="en-US" sz="2000" dirty="0" smtClean="0"/>
              <a:t>                                  </a:t>
            </a:r>
          </a:p>
          <a:p>
            <a:endParaRPr lang="en-US" sz="2000" dirty="0" smtClean="0"/>
          </a:p>
          <a:p>
            <a:endParaRPr lang="en-US" sz="2000" dirty="0" smtClean="0"/>
          </a:p>
          <a:p>
            <a:endParaRPr lang="en-US" sz="2000" dirty="0" smtClean="0"/>
          </a:p>
          <a:p>
            <a:r>
              <a:rPr lang="en-US" sz="2000" dirty="0" smtClean="0"/>
              <a:t>Where the edges of the clip window (xwmin ,xwmax) and (ywmin, ywmax), can be either the coordinate window boundaries. If any one of these four inequalities is not satisfied , the point is clipped.</a:t>
            </a:r>
            <a:endParaRPr lang="en-US" sz="2000" dirty="0"/>
          </a:p>
        </p:txBody>
      </p:sp>
      <p:sp>
        <p:nvSpPr>
          <p:cNvPr id="4" name="Rectangle 3"/>
          <p:cNvSpPr/>
          <p:nvPr/>
        </p:nvSpPr>
        <p:spPr>
          <a:xfrm>
            <a:off x="2362200" y="3124200"/>
            <a:ext cx="3048000" cy="685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xwmin&lt;=x&lt;=xwmax</a:t>
            </a:r>
          </a:p>
          <a:p>
            <a:pPr algn="ctr"/>
            <a:r>
              <a:rPr lang="en-US" b="1" dirty="0" smtClean="0"/>
              <a:t>ywmin&lt;=y&lt;=ywmax</a:t>
            </a:r>
            <a:endParaRPr lang="en-US" b="1" dirty="0"/>
          </a:p>
        </p:txBody>
      </p:sp>
      <p:sp>
        <p:nvSpPr>
          <p:cNvPr id="5" name="Slide Number Placeholder 4"/>
          <p:cNvSpPr>
            <a:spLocks noGrp="1"/>
          </p:cNvSpPr>
          <p:nvPr>
            <p:ph type="sldNum" sz="quarter" idx="12"/>
          </p:nvPr>
        </p:nvSpPr>
        <p:spPr/>
        <p:txBody>
          <a:bodyPr/>
          <a:lstStyle/>
          <a:p>
            <a:fld id="{6BFD6DA4-37B8-4E8C-9D83-7DE39C9E6DBD}"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a:t>
            </a:r>
            <a:endParaRPr lang="en-US" dirty="0"/>
          </a:p>
        </p:txBody>
      </p:sp>
      <p:sp>
        <p:nvSpPr>
          <p:cNvPr id="3" name="Content Placeholder 2"/>
          <p:cNvSpPr>
            <a:spLocks noGrp="1"/>
          </p:cNvSpPr>
          <p:nvPr>
            <p:ph idx="1"/>
          </p:nvPr>
        </p:nvSpPr>
        <p:spPr>
          <a:xfrm>
            <a:off x="0" y="990600"/>
            <a:ext cx="8915400" cy="5638800"/>
          </a:xfrm>
        </p:spPr>
        <p:txBody>
          <a:bodyPr>
            <a:normAutofit/>
          </a:bodyPr>
          <a:lstStyle/>
          <a:p>
            <a:pPr>
              <a:buNone/>
            </a:pPr>
            <a:r>
              <a:rPr lang="en-US" sz="2000" dirty="0" smtClean="0"/>
              <a:t>3. If the first vertex is inside the window boundary and the second vertex is outside the window boundary then only the edge intersection with the window boundary is added to the output vertex </a:t>
            </a:r>
            <a:r>
              <a:rPr lang="en-US" sz="2000" dirty="0" err="1" smtClean="0"/>
              <a:t>list.Ex</a:t>
            </a:r>
            <a:r>
              <a:rPr lang="en-US" sz="2000" dirty="0" smtClean="0"/>
              <a:t>: v1’, v1.</a:t>
            </a:r>
          </a:p>
          <a:p>
            <a:pPr>
              <a:buNone/>
            </a:pPr>
            <a:endParaRPr lang="en-US" sz="2000" dirty="0" smtClean="0"/>
          </a:p>
          <a:p>
            <a:pPr>
              <a:buFont typeface="Wingdings" pitchFamily="2" charset="2"/>
              <a:buChar char="§"/>
            </a:pPr>
            <a:endParaRPr lang="en-US" sz="2000" dirty="0" smtClean="0"/>
          </a:p>
          <a:p>
            <a:pPr>
              <a:buNone/>
            </a:pPr>
            <a:endParaRPr lang="en-US" sz="2000" dirty="0" smtClean="0"/>
          </a:p>
          <a:p>
            <a:pPr>
              <a:buNone/>
            </a:pPr>
            <a:r>
              <a:rPr lang="en-US" sz="1400" b="1" dirty="0" smtClean="0"/>
              <a:t>                                                     POLYGON</a:t>
            </a:r>
          </a:p>
          <a:p>
            <a:pPr>
              <a:buNone/>
            </a:pPr>
            <a:endParaRPr lang="en-US" sz="2000" dirty="0" smtClean="0"/>
          </a:p>
          <a:p>
            <a:pPr>
              <a:buNone/>
            </a:pPr>
            <a:r>
              <a:rPr lang="en-US" sz="1400" b="1" dirty="0" smtClean="0"/>
              <a:t>                                                                                                              WINDOW(W)</a:t>
            </a:r>
          </a:p>
          <a:p>
            <a:pPr>
              <a:buNone/>
            </a:pPr>
            <a:r>
              <a:rPr lang="en-US" sz="2000" dirty="0" smtClean="0"/>
              <a:t>4. If both the input vertices are outside the window boundary then nothing is save to the output list.</a:t>
            </a:r>
          </a:p>
          <a:p>
            <a:pPr>
              <a:buNone/>
            </a:pPr>
            <a:endParaRPr lang="en-US" sz="2000" dirty="0" smtClean="0"/>
          </a:p>
          <a:p>
            <a:pPr>
              <a:buNone/>
            </a:pPr>
            <a:endParaRPr lang="en-US" sz="2000" dirty="0" smtClean="0"/>
          </a:p>
          <a:p>
            <a:pPr>
              <a:buNone/>
            </a:pPr>
            <a:r>
              <a:rPr lang="en-US" sz="2000" b="1" dirty="0" smtClean="0"/>
              <a:t>                            </a:t>
            </a:r>
            <a:r>
              <a:rPr lang="en-US" sz="1400" b="1" dirty="0" smtClean="0"/>
              <a:t>POLYGON</a:t>
            </a:r>
          </a:p>
          <a:p>
            <a:pPr>
              <a:buNone/>
            </a:pPr>
            <a:endParaRPr lang="en-US" sz="1400" b="1" dirty="0" smtClean="0"/>
          </a:p>
          <a:p>
            <a:pPr>
              <a:buNone/>
            </a:pPr>
            <a:endParaRPr lang="en-US" sz="1400" b="1" dirty="0" smtClean="0"/>
          </a:p>
          <a:p>
            <a:pPr>
              <a:buNone/>
            </a:pPr>
            <a:r>
              <a:rPr lang="en-US" sz="1400" b="1" dirty="0" smtClean="0"/>
              <a:t>                                                                                                   WINDOW(W)</a:t>
            </a:r>
            <a:endParaRPr lang="en-US" sz="1400" dirty="0" smtClean="0"/>
          </a:p>
        </p:txBody>
      </p:sp>
      <p:sp>
        <p:nvSpPr>
          <p:cNvPr id="18" name="TextBox 17"/>
          <p:cNvSpPr txBox="1"/>
          <p:nvPr/>
        </p:nvSpPr>
        <p:spPr>
          <a:xfrm>
            <a:off x="3505200" y="6276201"/>
            <a:ext cx="219932" cy="276999"/>
          </a:xfrm>
          <a:prstGeom prst="rect">
            <a:avLst/>
          </a:prstGeom>
          <a:noFill/>
        </p:spPr>
        <p:txBody>
          <a:bodyPr wrap="none" rtlCol="0">
            <a:spAutoFit/>
          </a:bodyPr>
          <a:lstStyle/>
          <a:p>
            <a:r>
              <a:rPr lang="en-US" sz="1200" b="1" dirty="0" smtClean="0"/>
              <a:t>’</a:t>
            </a:r>
            <a:endParaRPr lang="en-US" sz="1200" b="1" dirty="0"/>
          </a:p>
        </p:txBody>
      </p:sp>
      <p:cxnSp>
        <p:nvCxnSpPr>
          <p:cNvPr id="25" name="Straight Connector 24"/>
          <p:cNvCxnSpPr/>
          <p:nvPr/>
        </p:nvCxnSpPr>
        <p:spPr>
          <a:xfrm rot="5400000">
            <a:off x="2971800" y="2362200"/>
            <a:ext cx="60960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3048000" y="2895600"/>
            <a:ext cx="609600"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657600" y="3200400"/>
            <a:ext cx="13716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67200" y="2057400"/>
            <a:ext cx="2438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866606" y="2895600"/>
            <a:ext cx="1677194"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43400" y="3733800"/>
            <a:ext cx="2362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153694" y="3542506"/>
            <a:ext cx="380206"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05200" y="2286000"/>
            <a:ext cx="13716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4648200" y="2819400"/>
            <a:ext cx="6096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077494" y="2247106"/>
            <a:ext cx="380206"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362200" y="4800600"/>
            <a:ext cx="60960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2438400" y="5334000"/>
            <a:ext cx="609600"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048000" y="5638800"/>
            <a:ext cx="13716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657600" y="4495800"/>
            <a:ext cx="2438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5257006" y="5334000"/>
            <a:ext cx="1677194"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733800" y="6172200"/>
            <a:ext cx="2362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3544094" y="5980906"/>
            <a:ext cx="380206"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895600" y="4724400"/>
            <a:ext cx="137160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4038600" y="5257800"/>
            <a:ext cx="6096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3467894" y="4685506"/>
            <a:ext cx="380206"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057400" y="5105400"/>
            <a:ext cx="420308" cy="338554"/>
          </a:xfrm>
          <a:prstGeom prst="rect">
            <a:avLst/>
          </a:prstGeom>
          <a:noFill/>
        </p:spPr>
        <p:txBody>
          <a:bodyPr wrap="none" rtlCol="0">
            <a:spAutoFit/>
          </a:bodyPr>
          <a:lstStyle/>
          <a:p>
            <a:r>
              <a:rPr lang="en-US" sz="1600" b="1" dirty="0" smtClean="0"/>
              <a:t>V2</a:t>
            </a:r>
            <a:endParaRPr lang="en-US" sz="1600" b="1" dirty="0"/>
          </a:p>
        </p:txBody>
      </p:sp>
      <p:sp>
        <p:nvSpPr>
          <p:cNvPr id="52" name="TextBox 51"/>
          <p:cNvSpPr txBox="1"/>
          <p:nvPr/>
        </p:nvSpPr>
        <p:spPr>
          <a:xfrm>
            <a:off x="2895600" y="5909846"/>
            <a:ext cx="396262" cy="338554"/>
          </a:xfrm>
          <a:prstGeom prst="rect">
            <a:avLst/>
          </a:prstGeom>
          <a:noFill/>
        </p:spPr>
        <p:txBody>
          <a:bodyPr wrap="none" rtlCol="0">
            <a:spAutoFit/>
          </a:bodyPr>
          <a:lstStyle/>
          <a:p>
            <a:r>
              <a:rPr lang="en-US" sz="1600" b="1" dirty="0" smtClean="0"/>
              <a:t>V1</a:t>
            </a:r>
            <a:endParaRPr lang="en-US" sz="1600" b="1" dirty="0"/>
          </a:p>
        </p:txBody>
      </p:sp>
      <p:sp>
        <p:nvSpPr>
          <p:cNvPr id="53" name="TextBox 52"/>
          <p:cNvSpPr txBox="1"/>
          <p:nvPr/>
        </p:nvSpPr>
        <p:spPr>
          <a:xfrm>
            <a:off x="3465892" y="3429000"/>
            <a:ext cx="420308" cy="338554"/>
          </a:xfrm>
          <a:prstGeom prst="rect">
            <a:avLst/>
          </a:prstGeom>
          <a:noFill/>
        </p:spPr>
        <p:txBody>
          <a:bodyPr wrap="none" rtlCol="0">
            <a:spAutoFit/>
          </a:bodyPr>
          <a:lstStyle/>
          <a:p>
            <a:r>
              <a:rPr lang="en-US" sz="1600" b="1" dirty="0" smtClean="0"/>
              <a:t>V2</a:t>
            </a:r>
            <a:endParaRPr lang="en-US" sz="1600" b="1" dirty="0"/>
          </a:p>
        </p:txBody>
      </p:sp>
      <p:sp>
        <p:nvSpPr>
          <p:cNvPr id="54" name="TextBox 53"/>
          <p:cNvSpPr txBox="1"/>
          <p:nvPr/>
        </p:nvSpPr>
        <p:spPr>
          <a:xfrm>
            <a:off x="4304092" y="3276600"/>
            <a:ext cx="442750" cy="338554"/>
          </a:xfrm>
          <a:prstGeom prst="rect">
            <a:avLst/>
          </a:prstGeom>
          <a:noFill/>
        </p:spPr>
        <p:txBody>
          <a:bodyPr wrap="none" rtlCol="0">
            <a:spAutoFit/>
          </a:bodyPr>
          <a:lstStyle/>
          <a:p>
            <a:r>
              <a:rPr lang="en-US" sz="1600" b="1" dirty="0" smtClean="0"/>
              <a:t>V1’</a:t>
            </a:r>
            <a:endParaRPr lang="en-US" sz="1600" b="1" dirty="0"/>
          </a:p>
        </p:txBody>
      </p:sp>
      <p:sp>
        <p:nvSpPr>
          <p:cNvPr id="55" name="TextBox 54"/>
          <p:cNvSpPr txBox="1"/>
          <p:nvPr/>
        </p:nvSpPr>
        <p:spPr>
          <a:xfrm>
            <a:off x="4989892" y="3090446"/>
            <a:ext cx="396262" cy="338554"/>
          </a:xfrm>
          <a:prstGeom prst="rect">
            <a:avLst/>
          </a:prstGeom>
          <a:noFill/>
        </p:spPr>
        <p:txBody>
          <a:bodyPr wrap="none" rtlCol="0">
            <a:spAutoFit/>
          </a:bodyPr>
          <a:lstStyle/>
          <a:p>
            <a:r>
              <a:rPr lang="en-US" sz="1600" b="1" dirty="0" smtClean="0"/>
              <a:t>V1</a:t>
            </a:r>
            <a:endParaRPr lang="en-US" sz="1600" b="1" dirty="0"/>
          </a:p>
        </p:txBody>
      </p:sp>
      <p:sp>
        <p:nvSpPr>
          <p:cNvPr id="32" name="Slide Number Placeholder 31"/>
          <p:cNvSpPr>
            <a:spLocks noGrp="1"/>
          </p:cNvSpPr>
          <p:nvPr>
            <p:ph type="sldNum" sz="quarter" idx="12"/>
          </p:nvPr>
        </p:nvSpPr>
        <p:spPr/>
        <p:txBody>
          <a:bodyPr/>
          <a:lstStyle/>
          <a:p>
            <a:fld id="{6BFD6DA4-37B8-4E8C-9D83-7DE39C9E6DBD}"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smtClean="0"/>
              <a:t>Weiler-Atherton Polygon Clipping</a:t>
            </a:r>
            <a:endParaRPr lang="en-US" sz="4000" dirty="0"/>
          </a:p>
        </p:txBody>
      </p:sp>
      <p:sp>
        <p:nvSpPr>
          <p:cNvPr id="4" name="Rectangle 3"/>
          <p:cNvSpPr/>
          <p:nvPr/>
        </p:nvSpPr>
        <p:spPr>
          <a:xfrm>
            <a:off x="0" y="1600200"/>
            <a:ext cx="9144000" cy="4524315"/>
          </a:xfrm>
          <a:prstGeom prst="rect">
            <a:avLst/>
          </a:prstGeom>
        </p:spPr>
        <p:txBody>
          <a:bodyPr wrap="square">
            <a:spAutoFit/>
          </a:bodyPr>
          <a:lstStyle/>
          <a:p>
            <a:r>
              <a:rPr lang="en-US" dirty="0" smtClean="0"/>
              <a:t>The </a:t>
            </a:r>
            <a:r>
              <a:rPr lang="en-US" dirty="0" err="1" smtClean="0"/>
              <a:t>Weiler</a:t>
            </a:r>
            <a:r>
              <a:rPr lang="en-US" dirty="0" smtClean="0"/>
              <a:t>- Atherton Algorithm is capable of clipping a concave polygon and in the case the vertex processing procedure for window boundaries are modified so that concave polygon are displayed correctly. The polygon to be clipped is called the </a:t>
            </a:r>
            <a:r>
              <a:rPr lang="en-US" b="1" dirty="0" smtClean="0"/>
              <a:t>Subject Polygon (SP) </a:t>
            </a:r>
            <a:r>
              <a:rPr lang="en-US" dirty="0" smtClean="0"/>
              <a:t>and the clipping region is called </a:t>
            </a:r>
            <a:r>
              <a:rPr lang="en-US" b="1" dirty="0" smtClean="0"/>
              <a:t>Clip Polygon(CP)</a:t>
            </a:r>
            <a:r>
              <a:rPr lang="en-US" dirty="0" smtClean="0"/>
              <a:t>.The new boundary creating by clipping the SP against the Cp are identical to portion of the CP. No new edge are created. Hence the number of resulting polygon are minimized.</a:t>
            </a:r>
          </a:p>
          <a:p>
            <a:endParaRPr lang="en-US" dirty="0" smtClean="0"/>
          </a:p>
          <a:p>
            <a:r>
              <a:rPr lang="en-US" dirty="0" smtClean="0"/>
              <a:t>The basic idea in the algorithm is that instead of always proceeding around the polygon edges are vertices are processed, We sometime want to follow the window boundaries . Which path we follow depends on the polygon  processing </a:t>
            </a:r>
            <a:r>
              <a:rPr lang="en-US" b="1" dirty="0" smtClean="0"/>
              <a:t>direction(Clock wise or  counterclockwise)</a:t>
            </a:r>
            <a:r>
              <a:rPr lang="en-US" dirty="0" smtClean="0"/>
              <a:t>We have the following rule for this:</a:t>
            </a:r>
          </a:p>
          <a:p>
            <a:endParaRPr lang="en-US" dirty="0" smtClean="0"/>
          </a:p>
          <a:p>
            <a:pPr>
              <a:buFont typeface="Wingdings" pitchFamily="2" charset="2"/>
              <a:buChar char="Ø"/>
            </a:pPr>
            <a:r>
              <a:rPr lang="en-US" dirty="0" smtClean="0"/>
              <a:t>For an outside to inside pair of vertices, follow the polygon boundary.</a:t>
            </a:r>
          </a:p>
          <a:p>
            <a:endParaRPr lang="en-US" dirty="0" smtClean="0"/>
          </a:p>
          <a:p>
            <a:pPr>
              <a:buFont typeface="Wingdings" pitchFamily="2" charset="2"/>
              <a:buChar char="Ø"/>
            </a:pPr>
            <a:r>
              <a:rPr lang="en-US" dirty="0" smtClean="0"/>
              <a:t>For an inside to outside pair of vertices, follow the window boundary in the clock wise direction.</a:t>
            </a:r>
            <a:endParaRPr lang="en-US" dirty="0"/>
          </a:p>
        </p:txBody>
      </p:sp>
      <p:sp>
        <p:nvSpPr>
          <p:cNvPr id="5" name="Slide Number Placeholder 4"/>
          <p:cNvSpPr>
            <a:spLocks noGrp="1"/>
          </p:cNvSpPr>
          <p:nvPr>
            <p:ph type="sldNum" sz="quarter" idx="12"/>
          </p:nvPr>
        </p:nvSpPr>
        <p:spPr/>
        <p:txBody>
          <a:bodyPr/>
          <a:lstStyle/>
          <a:p>
            <a:fld id="{6BFD6DA4-37B8-4E8C-9D83-7DE39C9E6DBD}"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10001"/>
            <a:ext cx="9144000" cy="2139047"/>
          </a:xfrm>
          <a:prstGeom prst="rect">
            <a:avLst/>
          </a:prstGeom>
        </p:spPr>
        <p:txBody>
          <a:bodyPr wrap="square">
            <a:spAutoFit/>
          </a:bodyPr>
          <a:lstStyle/>
          <a:p>
            <a:pPr marL="457200" indent="-457200">
              <a:buFont typeface="Wingdings" pitchFamily="2" charset="2"/>
              <a:buChar char="ü"/>
            </a:pPr>
            <a:r>
              <a:rPr lang="en-US" sz="1900" b="1" dirty="0" smtClean="0"/>
              <a:t>Create Two Intersection Vertex List:- </a:t>
            </a:r>
            <a:r>
              <a:rPr lang="en-US" sz="1900" dirty="0" smtClean="0"/>
              <a:t>One the entering list , contain only the intersection for the subject polygon edge entering the inside of the clip region. The other the leaving list contain only the intersection for the subject polygon edge leaving the inside of the subject polygon edge leaving the inside of the clip polygon. The intersection type will alternate inside the boundary. Thus only one determination is required for each pair of intersection.</a:t>
            </a:r>
            <a:br>
              <a:rPr lang="en-US" sz="1900" dirty="0" smtClean="0"/>
            </a:br>
            <a:r>
              <a:rPr lang="en-US" sz="1900" dirty="0" smtClean="0"/>
              <a:t>        </a:t>
            </a:r>
          </a:p>
        </p:txBody>
      </p:sp>
      <p:sp>
        <p:nvSpPr>
          <p:cNvPr id="5" name="Rectangle 4"/>
          <p:cNvSpPr/>
          <p:nvPr/>
        </p:nvSpPr>
        <p:spPr>
          <a:xfrm>
            <a:off x="0" y="914400"/>
            <a:ext cx="9144000" cy="3139321"/>
          </a:xfrm>
          <a:prstGeom prst="rect">
            <a:avLst/>
          </a:prstGeom>
        </p:spPr>
        <p:txBody>
          <a:bodyPr wrap="square">
            <a:spAutoFit/>
          </a:bodyPr>
          <a:lstStyle/>
          <a:p>
            <a:pPr>
              <a:buNone/>
            </a:pPr>
            <a:r>
              <a:rPr lang="en-US" dirty="0" smtClean="0"/>
              <a:t>Let us start with an arbitrary vertex of the subject polygon and trace around its border in the clockwise direction until an intersection with the clip polygon is in countered.</a:t>
            </a:r>
          </a:p>
          <a:p>
            <a:pPr marL="457200" indent="-457200">
              <a:buFont typeface="Wingdings" pitchFamily="2" charset="2"/>
              <a:buChar char="ü"/>
            </a:pPr>
            <a:endParaRPr lang="en-US" b="1" dirty="0" smtClean="0"/>
          </a:p>
          <a:p>
            <a:pPr marL="457200" indent="-457200">
              <a:buFont typeface="Wingdings" pitchFamily="2" charset="2"/>
              <a:buChar char="ü"/>
            </a:pPr>
            <a:r>
              <a:rPr lang="en-US" b="1" dirty="0" smtClean="0"/>
              <a:t>Determine the intersection of the  subject and clip polygon :-</a:t>
            </a:r>
            <a:r>
              <a:rPr lang="en-US" dirty="0" smtClean="0"/>
              <a:t> If the edge enters the clip polygon , record the intersection point and continue to trace the subject polygon.</a:t>
            </a:r>
          </a:p>
          <a:p>
            <a:pPr marL="457200" indent="-457200">
              <a:buFont typeface="Wingdings" pitchFamily="2" charset="2"/>
              <a:buChar char="ü"/>
            </a:pPr>
            <a:endParaRPr lang="en-US" b="1" dirty="0" smtClean="0"/>
          </a:p>
          <a:p>
            <a:pPr marL="457200" indent="-457200">
              <a:buFont typeface="Wingdings" pitchFamily="2" charset="2"/>
              <a:buChar char="ü"/>
            </a:pPr>
            <a:r>
              <a:rPr lang="en-US" b="1" dirty="0" smtClean="0"/>
              <a:t>Process nonintersecting polygon borders:-</a:t>
            </a:r>
            <a:r>
              <a:rPr lang="en-US" dirty="0" smtClean="0"/>
              <a:t>Establish two holding list : one for boundaries which lies inside the clip polygon and one for boundaries which lies outside the subject polygon.</a:t>
            </a:r>
          </a:p>
          <a:p>
            <a:pPr marL="457200" indent="-457200">
              <a:buFont typeface="Wingdings" pitchFamily="2" charset="2"/>
              <a:buChar char="ü"/>
            </a:pPr>
            <a:endParaRPr lang="en-US" dirty="0" smtClean="0"/>
          </a:p>
        </p:txBody>
      </p:sp>
      <p:sp>
        <p:nvSpPr>
          <p:cNvPr id="6" name="Slide Number Placeholder 5"/>
          <p:cNvSpPr>
            <a:spLocks noGrp="1"/>
          </p:cNvSpPr>
          <p:nvPr>
            <p:ph type="sldNum" sz="quarter" idx="12"/>
          </p:nvPr>
        </p:nvSpPr>
        <p:spPr/>
        <p:txBody>
          <a:bodyPr/>
          <a:lstStyle/>
          <a:p>
            <a:fld id="{6BFD6DA4-37B8-4E8C-9D83-7DE39C9E6DBD}"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447800"/>
            <a:ext cx="4724400" cy="1905000"/>
          </a:xfrm>
          <a:prstGeom prst="rect">
            <a:avLst/>
          </a:prstGeom>
          <a:ln w="12700">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Rectangle 5"/>
          <p:cNvSpPr/>
          <p:nvPr/>
        </p:nvSpPr>
        <p:spPr>
          <a:xfrm>
            <a:off x="2057400" y="3962400"/>
            <a:ext cx="4800600" cy="21336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7" name="Isosceles Triangle 6"/>
          <p:cNvSpPr/>
          <p:nvPr/>
        </p:nvSpPr>
        <p:spPr>
          <a:xfrm rot="10800000">
            <a:off x="3886200" y="3962400"/>
            <a:ext cx="1524000" cy="1143000"/>
          </a:xfrm>
          <a:prstGeom prst="triangl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2819400" y="3962400"/>
            <a:ext cx="3581400" cy="1752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 y="6412468"/>
            <a:ext cx="5628849" cy="369332"/>
          </a:xfrm>
          <a:prstGeom prst="rect">
            <a:avLst/>
          </a:prstGeom>
          <a:noFill/>
        </p:spPr>
        <p:txBody>
          <a:bodyPr wrap="none" rtlCol="0">
            <a:spAutoFit/>
          </a:bodyPr>
          <a:lstStyle/>
          <a:p>
            <a:pPr algn="ctr"/>
            <a:r>
              <a:rPr lang="en-US" b="1" dirty="0" smtClean="0"/>
              <a:t>Figure: Weiler-Atherton Polygon Clipping Process.</a:t>
            </a:r>
            <a:endParaRPr lang="en-US" b="1" dirty="0"/>
          </a:p>
        </p:txBody>
      </p:sp>
      <p:sp>
        <p:nvSpPr>
          <p:cNvPr id="10" name="TextBox 9"/>
          <p:cNvSpPr txBox="1"/>
          <p:nvPr/>
        </p:nvSpPr>
        <p:spPr>
          <a:xfrm>
            <a:off x="3810000" y="4343400"/>
            <a:ext cx="311304" cy="369332"/>
          </a:xfrm>
          <a:prstGeom prst="rect">
            <a:avLst/>
          </a:prstGeom>
          <a:noFill/>
        </p:spPr>
        <p:txBody>
          <a:bodyPr wrap="none" rtlCol="0">
            <a:spAutoFit/>
          </a:bodyPr>
          <a:lstStyle/>
          <a:p>
            <a:r>
              <a:rPr lang="en-US" b="1" dirty="0" smtClean="0"/>
              <a:t>6</a:t>
            </a:r>
            <a:endParaRPr lang="en-US" b="1" dirty="0"/>
          </a:p>
        </p:txBody>
      </p:sp>
      <p:sp>
        <p:nvSpPr>
          <p:cNvPr id="11" name="TextBox 10"/>
          <p:cNvSpPr txBox="1"/>
          <p:nvPr/>
        </p:nvSpPr>
        <p:spPr>
          <a:xfrm>
            <a:off x="3124200" y="3810000"/>
            <a:ext cx="292068" cy="369332"/>
          </a:xfrm>
          <a:prstGeom prst="rect">
            <a:avLst/>
          </a:prstGeom>
          <a:noFill/>
        </p:spPr>
        <p:txBody>
          <a:bodyPr wrap="none" rtlCol="0">
            <a:spAutoFit/>
          </a:bodyPr>
          <a:lstStyle/>
          <a:p>
            <a:r>
              <a:rPr lang="en-US" b="1" dirty="0" smtClean="0"/>
              <a:t>5</a:t>
            </a:r>
            <a:endParaRPr lang="en-US" b="1" dirty="0"/>
          </a:p>
        </p:txBody>
      </p:sp>
      <p:sp>
        <p:nvSpPr>
          <p:cNvPr id="12" name="TextBox 11"/>
          <p:cNvSpPr txBox="1"/>
          <p:nvPr/>
        </p:nvSpPr>
        <p:spPr>
          <a:xfrm>
            <a:off x="5181600" y="4343400"/>
            <a:ext cx="293670" cy="369332"/>
          </a:xfrm>
          <a:prstGeom prst="rect">
            <a:avLst/>
          </a:prstGeom>
          <a:noFill/>
        </p:spPr>
        <p:txBody>
          <a:bodyPr wrap="none" rtlCol="0">
            <a:spAutoFit/>
          </a:bodyPr>
          <a:lstStyle/>
          <a:p>
            <a:r>
              <a:rPr lang="en-US" b="1" dirty="0" smtClean="0"/>
              <a:t>7</a:t>
            </a:r>
            <a:endParaRPr lang="en-US" b="1" dirty="0"/>
          </a:p>
        </p:txBody>
      </p:sp>
      <p:sp>
        <p:nvSpPr>
          <p:cNvPr id="13" name="TextBox 12"/>
          <p:cNvSpPr txBox="1"/>
          <p:nvPr/>
        </p:nvSpPr>
        <p:spPr>
          <a:xfrm>
            <a:off x="5715000" y="3886200"/>
            <a:ext cx="308098" cy="369332"/>
          </a:xfrm>
          <a:prstGeom prst="rect">
            <a:avLst/>
          </a:prstGeom>
          <a:noFill/>
        </p:spPr>
        <p:txBody>
          <a:bodyPr wrap="none" rtlCol="0">
            <a:spAutoFit/>
          </a:bodyPr>
          <a:lstStyle/>
          <a:p>
            <a:r>
              <a:rPr lang="en-US" b="1" dirty="0" smtClean="0"/>
              <a:t>8</a:t>
            </a:r>
            <a:endParaRPr lang="en-US" b="1" dirty="0"/>
          </a:p>
        </p:txBody>
      </p:sp>
      <p:sp>
        <p:nvSpPr>
          <p:cNvPr id="14" name="TextBox 13"/>
          <p:cNvSpPr txBox="1"/>
          <p:nvPr/>
        </p:nvSpPr>
        <p:spPr>
          <a:xfrm>
            <a:off x="4495800" y="5715000"/>
            <a:ext cx="290464" cy="369332"/>
          </a:xfrm>
          <a:prstGeom prst="rect">
            <a:avLst/>
          </a:prstGeom>
          <a:noFill/>
        </p:spPr>
        <p:txBody>
          <a:bodyPr wrap="none" rtlCol="0">
            <a:spAutoFit/>
          </a:bodyPr>
          <a:lstStyle/>
          <a:p>
            <a:r>
              <a:rPr lang="en-US" b="1" dirty="0" smtClean="0"/>
              <a:t>3</a:t>
            </a:r>
            <a:endParaRPr lang="en-US" b="1" dirty="0"/>
          </a:p>
        </p:txBody>
      </p:sp>
      <p:sp>
        <p:nvSpPr>
          <p:cNvPr id="15" name="TextBox 14"/>
          <p:cNvSpPr txBox="1"/>
          <p:nvPr/>
        </p:nvSpPr>
        <p:spPr>
          <a:xfrm>
            <a:off x="6400800" y="4724400"/>
            <a:ext cx="296876" cy="369332"/>
          </a:xfrm>
          <a:prstGeom prst="rect">
            <a:avLst/>
          </a:prstGeom>
          <a:noFill/>
        </p:spPr>
        <p:txBody>
          <a:bodyPr wrap="none" rtlCol="0">
            <a:spAutoFit/>
          </a:bodyPr>
          <a:lstStyle/>
          <a:p>
            <a:r>
              <a:rPr lang="en-US" b="1" dirty="0" smtClean="0"/>
              <a:t>2</a:t>
            </a:r>
            <a:endParaRPr lang="en-US" b="1" dirty="0"/>
          </a:p>
        </p:txBody>
      </p:sp>
      <p:sp>
        <p:nvSpPr>
          <p:cNvPr id="16" name="TextBox 15"/>
          <p:cNvSpPr txBox="1"/>
          <p:nvPr/>
        </p:nvSpPr>
        <p:spPr>
          <a:xfrm>
            <a:off x="3733800" y="6096000"/>
            <a:ext cx="1855123" cy="307777"/>
          </a:xfrm>
          <a:prstGeom prst="rect">
            <a:avLst/>
          </a:prstGeom>
          <a:noFill/>
        </p:spPr>
        <p:txBody>
          <a:bodyPr wrap="none" rtlCol="0">
            <a:spAutoFit/>
          </a:bodyPr>
          <a:lstStyle/>
          <a:p>
            <a:r>
              <a:rPr lang="en-US" sz="1400" b="1" dirty="0" smtClean="0"/>
              <a:t>(b) Clipped polygon</a:t>
            </a:r>
            <a:endParaRPr lang="en-US" sz="1400" b="1" dirty="0"/>
          </a:p>
        </p:txBody>
      </p:sp>
      <p:sp>
        <p:nvSpPr>
          <p:cNvPr id="17" name="TextBox 16"/>
          <p:cNvSpPr txBox="1"/>
          <p:nvPr/>
        </p:nvSpPr>
        <p:spPr>
          <a:xfrm>
            <a:off x="2590800" y="4876800"/>
            <a:ext cx="306494" cy="369332"/>
          </a:xfrm>
          <a:prstGeom prst="rect">
            <a:avLst/>
          </a:prstGeom>
          <a:noFill/>
        </p:spPr>
        <p:txBody>
          <a:bodyPr wrap="none" rtlCol="0">
            <a:spAutoFit/>
          </a:bodyPr>
          <a:lstStyle/>
          <a:p>
            <a:r>
              <a:rPr lang="en-US" b="1" dirty="0" smtClean="0"/>
              <a:t>4</a:t>
            </a:r>
            <a:endParaRPr lang="en-US" b="1" dirty="0"/>
          </a:p>
        </p:txBody>
      </p:sp>
      <p:sp>
        <p:nvSpPr>
          <p:cNvPr id="19" name="TextBox 18"/>
          <p:cNvSpPr txBox="1"/>
          <p:nvPr/>
        </p:nvSpPr>
        <p:spPr>
          <a:xfrm>
            <a:off x="3733800" y="3502223"/>
            <a:ext cx="1522212" cy="307777"/>
          </a:xfrm>
          <a:prstGeom prst="rect">
            <a:avLst/>
          </a:prstGeom>
          <a:noFill/>
        </p:spPr>
        <p:txBody>
          <a:bodyPr wrap="none" rtlCol="0">
            <a:spAutoFit/>
          </a:bodyPr>
          <a:lstStyle/>
          <a:p>
            <a:r>
              <a:rPr lang="en-US" sz="1400" b="1" dirty="0" smtClean="0"/>
              <a:t>(a) Clip polygon</a:t>
            </a:r>
            <a:endParaRPr lang="en-US" sz="1400" b="1" dirty="0"/>
          </a:p>
        </p:txBody>
      </p:sp>
      <p:cxnSp>
        <p:nvCxnSpPr>
          <p:cNvPr id="22" name="Straight Connector 21"/>
          <p:cNvCxnSpPr/>
          <p:nvPr/>
        </p:nvCxnSpPr>
        <p:spPr>
          <a:xfrm rot="5400000">
            <a:off x="1866106" y="1790700"/>
            <a:ext cx="1905794"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19400" y="2743200"/>
            <a:ext cx="2743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4609306" y="1790700"/>
            <a:ext cx="1905794"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819400" y="838200"/>
            <a:ext cx="1066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495800" y="838200"/>
            <a:ext cx="1066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3505200" y="1219200"/>
            <a:ext cx="106680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3810000" y="1219200"/>
            <a:ext cx="106680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Isosceles Triangle 60"/>
          <p:cNvSpPr/>
          <p:nvPr/>
        </p:nvSpPr>
        <p:spPr>
          <a:xfrm rot="5400000">
            <a:off x="3333750" y="781050"/>
            <a:ext cx="304800" cy="1143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Isosceles Triangle 61"/>
          <p:cNvSpPr/>
          <p:nvPr/>
        </p:nvSpPr>
        <p:spPr>
          <a:xfrm rot="5400000">
            <a:off x="4857750" y="781050"/>
            <a:ext cx="304800" cy="1143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Isosceles Triangle 62"/>
          <p:cNvSpPr/>
          <p:nvPr/>
        </p:nvSpPr>
        <p:spPr>
          <a:xfrm rot="8381154">
            <a:off x="3812496" y="1067731"/>
            <a:ext cx="223610" cy="897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Isosceles Triangle 63"/>
          <p:cNvSpPr/>
          <p:nvPr/>
        </p:nvSpPr>
        <p:spPr>
          <a:xfrm rot="8381154">
            <a:off x="3964896" y="1524931"/>
            <a:ext cx="223610" cy="8979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Isosceles Triangle 64"/>
          <p:cNvSpPr/>
          <p:nvPr/>
        </p:nvSpPr>
        <p:spPr>
          <a:xfrm rot="10800000">
            <a:off x="5486400" y="1143000"/>
            <a:ext cx="228600" cy="2286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Isosceles Triangle 65"/>
          <p:cNvSpPr/>
          <p:nvPr/>
        </p:nvSpPr>
        <p:spPr>
          <a:xfrm rot="10800000">
            <a:off x="5486400" y="2438400"/>
            <a:ext cx="228600" cy="2286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Isosceles Triangle 66"/>
          <p:cNvSpPr/>
          <p:nvPr/>
        </p:nvSpPr>
        <p:spPr>
          <a:xfrm rot="1970236">
            <a:off x="4287676" y="1051929"/>
            <a:ext cx="279868" cy="182143"/>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Isosceles Triangle 68"/>
          <p:cNvSpPr/>
          <p:nvPr/>
        </p:nvSpPr>
        <p:spPr>
          <a:xfrm rot="16200000">
            <a:off x="4038600" y="2667000"/>
            <a:ext cx="228600" cy="2286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0" name="Isosceles Triangle 69"/>
          <p:cNvSpPr/>
          <p:nvPr/>
        </p:nvSpPr>
        <p:spPr>
          <a:xfrm>
            <a:off x="2743200" y="2286000"/>
            <a:ext cx="228600" cy="1905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Isosceles Triangle 70"/>
          <p:cNvSpPr/>
          <p:nvPr/>
        </p:nvSpPr>
        <p:spPr>
          <a:xfrm>
            <a:off x="2743200" y="1066800"/>
            <a:ext cx="228600" cy="19050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Isosceles Triangle 71"/>
          <p:cNvSpPr/>
          <p:nvPr/>
        </p:nvSpPr>
        <p:spPr>
          <a:xfrm rot="5400000">
            <a:off x="3295650" y="1352550"/>
            <a:ext cx="228598" cy="26669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Isosceles Triangle 72"/>
          <p:cNvSpPr/>
          <p:nvPr/>
        </p:nvSpPr>
        <p:spPr>
          <a:xfrm rot="5400000">
            <a:off x="4972051" y="1352550"/>
            <a:ext cx="228598" cy="26669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TextBox 73"/>
          <p:cNvSpPr txBox="1"/>
          <p:nvPr/>
        </p:nvSpPr>
        <p:spPr>
          <a:xfrm>
            <a:off x="3200400" y="1447800"/>
            <a:ext cx="292068" cy="369332"/>
          </a:xfrm>
          <a:prstGeom prst="rect">
            <a:avLst/>
          </a:prstGeom>
          <a:noFill/>
        </p:spPr>
        <p:txBody>
          <a:bodyPr wrap="none" rtlCol="0">
            <a:spAutoFit/>
          </a:bodyPr>
          <a:lstStyle/>
          <a:p>
            <a:r>
              <a:rPr lang="en-US" b="1" dirty="0" smtClean="0"/>
              <a:t>5</a:t>
            </a:r>
            <a:endParaRPr lang="en-US" b="1" dirty="0"/>
          </a:p>
        </p:txBody>
      </p:sp>
      <p:sp>
        <p:nvSpPr>
          <p:cNvPr id="75" name="TextBox 74"/>
          <p:cNvSpPr txBox="1"/>
          <p:nvPr/>
        </p:nvSpPr>
        <p:spPr>
          <a:xfrm>
            <a:off x="3898932" y="1524000"/>
            <a:ext cx="311304" cy="369332"/>
          </a:xfrm>
          <a:prstGeom prst="rect">
            <a:avLst/>
          </a:prstGeom>
          <a:noFill/>
        </p:spPr>
        <p:txBody>
          <a:bodyPr wrap="none" rtlCol="0">
            <a:spAutoFit/>
          </a:bodyPr>
          <a:lstStyle/>
          <a:p>
            <a:r>
              <a:rPr lang="en-US" b="1" dirty="0" smtClean="0"/>
              <a:t>6</a:t>
            </a:r>
            <a:endParaRPr lang="en-US" b="1" dirty="0"/>
          </a:p>
        </p:txBody>
      </p:sp>
      <p:sp>
        <p:nvSpPr>
          <p:cNvPr id="76" name="TextBox 75"/>
          <p:cNvSpPr txBox="1"/>
          <p:nvPr/>
        </p:nvSpPr>
        <p:spPr>
          <a:xfrm>
            <a:off x="4267200" y="1524000"/>
            <a:ext cx="293670" cy="369332"/>
          </a:xfrm>
          <a:prstGeom prst="rect">
            <a:avLst/>
          </a:prstGeom>
          <a:noFill/>
        </p:spPr>
        <p:txBody>
          <a:bodyPr wrap="none" rtlCol="0">
            <a:spAutoFit/>
          </a:bodyPr>
          <a:lstStyle/>
          <a:p>
            <a:r>
              <a:rPr lang="en-US" b="1" dirty="0" smtClean="0"/>
              <a:t>7</a:t>
            </a:r>
            <a:endParaRPr lang="en-US" b="1" dirty="0"/>
          </a:p>
        </p:txBody>
      </p:sp>
      <p:sp>
        <p:nvSpPr>
          <p:cNvPr id="77" name="Isosceles Triangle 76"/>
          <p:cNvSpPr/>
          <p:nvPr/>
        </p:nvSpPr>
        <p:spPr>
          <a:xfrm rot="1970236">
            <a:off x="4210937" y="1545571"/>
            <a:ext cx="129463" cy="16936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TextBox 79"/>
          <p:cNvSpPr txBox="1"/>
          <p:nvPr/>
        </p:nvSpPr>
        <p:spPr>
          <a:xfrm>
            <a:off x="4203732" y="762000"/>
            <a:ext cx="444468" cy="369332"/>
          </a:xfrm>
          <a:prstGeom prst="rect">
            <a:avLst/>
          </a:prstGeom>
          <a:noFill/>
        </p:spPr>
        <p:txBody>
          <a:bodyPr wrap="square" rtlCol="0">
            <a:spAutoFit/>
          </a:bodyPr>
          <a:lstStyle/>
          <a:p>
            <a:r>
              <a:rPr lang="en-US" b="1" dirty="0" smtClean="0"/>
              <a:t>12</a:t>
            </a:r>
            <a:endParaRPr lang="en-US" b="1" dirty="0"/>
          </a:p>
        </p:txBody>
      </p:sp>
      <p:sp>
        <p:nvSpPr>
          <p:cNvPr id="81" name="TextBox 80"/>
          <p:cNvSpPr txBox="1"/>
          <p:nvPr/>
        </p:nvSpPr>
        <p:spPr>
          <a:xfrm>
            <a:off x="3898932" y="685800"/>
            <a:ext cx="354584" cy="369332"/>
          </a:xfrm>
          <a:prstGeom prst="rect">
            <a:avLst/>
          </a:prstGeom>
          <a:noFill/>
        </p:spPr>
        <p:txBody>
          <a:bodyPr wrap="none" rtlCol="0">
            <a:spAutoFit/>
          </a:bodyPr>
          <a:lstStyle/>
          <a:p>
            <a:r>
              <a:rPr lang="en-US" b="1" dirty="0" smtClean="0"/>
              <a:t>11</a:t>
            </a:r>
            <a:endParaRPr lang="en-US" b="1" dirty="0"/>
          </a:p>
        </p:txBody>
      </p:sp>
      <p:sp>
        <p:nvSpPr>
          <p:cNvPr id="82" name="TextBox 81"/>
          <p:cNvSpPr txBox="1"/>
          <p:nvPr/>
        </p:nvSpPr>
        <p:spPr>
          <a:xfrm>
            <a:off x="2438400" y="990600"/>
            <a:ext cx="311304" cy="369332"/>
          </a:xfrm>
          <a:prstGeom prst="rect">
            <a:avLst/>
          </a:prstGeom>
          <a:noFill/>
        </p:spPr>
        <p:txBody>
          <a:bodyPr wrap="none" rtlCol="0">
            <a:spAutoFit/>
          </a:bodyPr>
          <a:lstStyle/>
          <a:p>
            <a:r>
              <a:rPr lang="en-US" b="1" dirty="0" smtClean="0"/>
              <a:t>9</a:t>
            </a:r>
            <a:endParaRPr lang="en-US" b="1" dirty="0"/>
          </a:p>
        </p:txBody>
      </p:sp>
      <p:sp>
        <p:nvSpPr>
          <p:cNvPr id="83" name="TextBox 82"/>
          <p:cNvSpPr txBox="1"/>
          <p:nvPr/>
        </p:nvSpPr>
        <p:spPr>
          <a:xfrm>
            <a:off x="2438400" y="2286000"/>
            <a:ext cx="304892" cy="369332"/>
          </a:xfrm>
          <a:prstGeom prst="rect">
            <a:avLst/>
          </a:prstGeom>
          <a:noFill/>
        </p:spPr>
        <p:txBody>
          <a:bodyPr wrap="none" rtlCol="0">
            <a:spAutoFit/>
          </a:bodyPr>
          <a:lstStyle/>
          <a:p>
            <a:r>
              <a:rPr lang="en-US" b="1" dirty="0" smtClean="0"/>
              <a:t>4</a:t>
            </a:r>
            <a:endParaRPr lang="en-US" b="1" dirty="0"/>
          </a:p>
        </p:txBody>
      </p:sp>
      <p:sp>
        <p:nvSpPr>
          <p:cNvPr id="84" name="TextBox 83"/>
          <p:cNvSpPr txBox="1"/>
          <p:nvPr/>
        </p:nvSpPr>
        <p:spPr>
          <a:xfrm>
            <a:off x="4038600" y="2819400"/>
            <a:ext cx="290464" cy="369332"/>
          </a:xfrm>
          <a:prstGeom prst="rect">
            <a:avLst/>
          </a:prstGeom>
          <a:noFill/>
        </p:spPr>
        <p:txBody>
          <a:bodyPr wrap="none" rtlCol="0">
            <a:spAutoFit/>
          </a:bodyPr>
          <a:lstStyle/>
          <a:p>
            <a:r>
              <a:rPr lang="en-US" b="1" dirty="0" smtClean="0"/>
              <a:t>3</a:t>
            </a:r>
            <a:endParaRPr lang="en-US" b="1" dirty="0"/>
          </a:p>
        </p:txBody>
      </p:sp>
      <p:sp>
        <p:nvSpPr>
          <p:cNvPr id="85" name="TextBox 84"/>
          <p:cNvSpPr txBox="1"/>
          <p:nvPr/>
        </p:nvSpPr>
        <p:spPr>
          <a:xfrm>
            <a:off x="5715000" y="2286000"/>
            <a:ext cx="296876" cy="369332"/>
          </a:xfrm>
          <a:prstGeom prst="rect">
            <a:avLst/>
          </a:prstGeom>
          <a:noFill/>
        </p:spPr>
        <p:txBody>
          <a:bodyPr wrap="none" rtlCol="0">
            <a:spAutoFit/>
          </a:bodyPr>
          <a:lstStyle/>
          <a:p>
            <a:r>
              <a:rPr lang="en-US" b="1" dirty="0" smtClean="0"/>
              <a:t>2</a:t>
            </a:r>
            <a:endParaRPr lang="en-US" b="1" dirty="0"/>
          </a:p>
        </p:txBody>
      </p:sp>
      <p:sp>
        <p:nvSpPr>
          <p:cNvPr id="86" name="TextBox 85"/>
          <p:cNvSpPr txBox="1"/>
          <p:nvPr/>
        </p:nvSpPr>
        <p:spPr>
          <a:xfrm>
            <a:off x="5029200" y="1447800"/>
            <a:ext cx="308098" cy="369332"/>
          </a:xfrm>
          <a:prstGeom prst="rect">
            <a:avLst/>
          </a:prstGeom>
          <a:noFill/>
        </p:spPr>
        <p:txBody>
          <a:bodyPr wrap="none" rtlCol="0">
            <a:spAutoFit/>
          </a:bodyPr>
          <a:lstStyle/>
          <a:p>
            <a:r>
              <a:rPr lang="en-US" b="1" dirty="0" smtClean="0"/>
              <a:t>8</a:t>
            </a:r>
            <a:endParaRPr lang="en-US" b="1" dirty="0"/>
          </a:p>
        </p:txBody>
      </p:sp>
      <p:sp>
        <p:nvSpPr>
          <p:cNvPr id="87" name="TextBox 86"/>
          <p:cNvSpPr txBox="1"/>
          <p:nvPr/>
        </p:nvSpPr>
        <p:spPr>
          <a:xfrm>
            <a:off x="5715000" y="1066800"/>
            <a:ext cx="269626" cy="369332"/>
          </a:xfrm>
          <a:prstGeom prst="rect">
            <a:avLst/>
          </a:prstGeom>
          <a:noFill/>
        </p:spPr>
        <p:txBody>
          <a:bodyPr wrap="none" rtlCol="0">
            <a:spAutoFit/>
          </a:bodyPr>
          <a:lstStyle/>
          <a:p>
            <a:r>
              <a:rPr lang="en-US" b="1" dirty="0" smtClean="0"/>
              <a:t>1</a:t>
            </a:r>
            <a:endParaRPr lang="en-US" b="1" dirty="0"/>
          </a:p>
        </p:txBody>
      </p:sp>
      <p:sp>
        <p:nvSpPr>
          <p:cNvPr id="88" name="TextBox 87"/>
          <p:cNvSpPr txBox="1"/>
          <p:nvPr/>
        </p:nvSpPr>
        <p:spPr>
          <a:xfrm>
            <a:off x="5029200" y="457200"/>
            <a:ext cx="373179" cy="369332"/>
          </a:xfrm>
          <a:prstGeom prst="rect">
            <a:avLst/>
          </a:prstGeom>
          <a:noFill/>
        </p:spPr>
        <p:txBody>
          <a:bodyPr wrap="none" rtlCol="0">
            <a:spAutoFit/>
          </a:bodyPr>
          <a:lstStyle/>
          <a:p>
            <a:r>
              <a:rPr lang="en-US" b="1" dirty="0" smtClean="0"/>
              <a:t>13</a:t>
            </a:r>
            <a:endParaRPr lang="en-US" b="1" dirty="0"/>
          </a:p>
        </p:txBody>
      </p:sp>
      <p:sp>
        <p:nvSpPr>
          <p:cNvPr id="89" name="TextBox 88"/>
          <p:cNvSpPr txBox="1"/>
          <p:nvPr/>
        </p:nvSpPr>
        <p:spPr>
          <a:xfrm>
            <a:off x="3429000" y="457200"/>
            <a:ext cx="402674" cy="369332"/>
          </a:xfrm>
          <a:prstGeom prst="rect">
            <a:avLst/>
          </a:prstGeom>
          <a:noFill/>
        </p:spPr>
        <p:txBody>
          <a:bodyPr wrap="none" rtlCol="0">
            <a:spAutoFit/>
          </a:bodyPr>
          <a:lstStyle/>
          <a:p>
            <a:r>
              <a:rPr lang="en-US" b="1" smtClean="0"/>
              <a:t>10</a:t>
            </a:r>
            <a:endParaRPr lang="en-US" b="1" dirty="0"/>
          </a:p>
        </p:txBody>
      </p:sp>
      <p:sp>
        <p:nvSpPr>
          <p:cNvPr id="49" name="Slide Number Placeholder 48"/>
          <p:cNvSpPr>
            <a:spLocks noGrp="1"/>
          </p:cNvSpPr>
          <p:nvPr>
            <p:ph type="sldNum" sz="quarter" idx="12"/>
          </p:nvPr>
        </p:nvSpPr>
        <p:spPr/>
        <p:txBody>
          <a:bodyPr/>
          <a:lstStyle/>
          <a:p>
            <a:fld id="{6BFD6DA4-37B8-4E8C-9D83-7DE39C9E6DBD}"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Curve Clipping</a:t>
            </a:r>
            <a:endParaRPr lang="en-US" dirty="0"/>
          </a:p>
        </p:txBody>
      </p:sp>
      <p:sp>
        <p:nvSpPr>
          <p:cNvPr id="3" name="Content Placeholder 2"/>
          <p:cNvSpPr>
            <a:spLocks noGrp="1"/>
          </p:cNvSpPr>
          <p:nvPr>
            <p:ph idx="1"/>
          </p:nvPr>
        </p:nvSpPr>
        <p:spPr>
          <a:xfrm>
            <a:off x="228600" y="838200"/>
            <a:ext cx="8686800" cy="6019800"/>
          </a:xfrm>
        </p:spPr>
        <p:txBody>
          <a:bodyPr>
            <a:normAutofit/>
          </a:bodyPr>
          <a:lstStyle/>
          <a:p>
            <a:r>
              <a:rPr lang="en-US" sz="2300" dirty="0" smtClean="0">
                <a:latin typeface="Times New Roman" pitchFamily="18" charset="0"/>
                <a:cs typeface="Times New Roman" pitchFamily="18" charset="0"/>
              </a:rPr>
              <a:t>Curve  clipping  procedure will invoke nonlinear equation.</a:t>
            </a:r>
          </a:p>
          <a:p>
            <a:r>
              <a:rPr lang="en-US" sz="2300" dirty="0" smtClean="0">
                <a:latin typeface="Times New Roman" pitchFamily="18" charset="0"/>
                <a:cs typeface="Times New Roman" pitchFamily="18" charset="0"/>
              </a:rPr>
              <a:t> The boundary rectangle for a circle or other curved object can be used first to test for overlap with a rectangular boundary window. If the bounding rectangle for  the object is completely inside the window , we save the object. If the rectangle is determined to be completely outside the window , we discard the object. </a:t>
            </a:r>
          </a:p>
          <a:p>
            <a:endParaRPr lang="en-US" sz="4200" dirty="0" smtClean="0"/>
          </a:p>
          <a:p>
            <a:pPr>
              <a:buNone/>
            </a:pPr>
            <a:endParaRPr lang="en-US" sz="4200" dirty="0" smtClean="0"/>
          </a:p>
          <a:p>
            <a:endParaRPr lang="en-US" sz="4200" dirty="0" smtClean="0"/>
          </a:p>
          <a:p>
            <a:pPr>
              <a:buNone/>
            </a:pPr>
            <a:r>
              <a:rPr lang="en-US" sz="4200" dirty="0" smtClean="0"/>
              <a:t> </a:t>
            </a:r>
            <a:endParaRPr lang="en-US" sz="4200" dirty="0"/>
          </a:p>
        </p:txBody>
      </p:sp>
      <p:sp>
        <p:nvSpPr>
          <p:cNvPr id="4" name="Rectangle 3"/>
          <p:cNvSpPr/>
          <p:nvPr/>
        </p:nvSpPr>
        <p:spPr>
          <a:xfrm>
            <a:off x="1371600" y="4724400"/>
            <a:ext cx="3505200" cy="1600200"/>
          </a:xfrm>
          <a:prstGeom prst="rect">
            <a:avLst/>
          </a:prstGeom>
          <a:ln w="19050">
            <a:prstDash val="sysDash"/>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5" name="Oval 4"/>
          <p:cNvSpPr/>
          <p:nvPr/>
        </p:nvSpPr>
        <p:spPr>
          <a:xfrm>
            <a:off x="3810000" y="4114800"/>
            <a:ext cx="2209800" cy="1600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6BFD6DA4-37B8-4E8C-9D83-7DE39C9E6DBD}"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Text Clipping</a:t>
            </a:r>
            <a:endParaRPr lang="en-US" dirty="0"/>
          </a:p>
        </p:txBody>
      </p:sp>
      <p:sp>
        <p:nvSpPr>
          <p:cNvPr id="3" name="Content Placeholder 2"/>
          <p:cNvSpPr>
            <a:spLocks noGrp="1"/>
          </p:cNvSpPr>
          <p:nvPr>
            <p:ph idx="1"/>
          </p:nvPr>
        </p:nvSpPr>
        <p:spPr>
          <a:xfrm>
            <a:off x="304800" y="1143000"/>
            <a:ext cx="8610600" cy="5029200"/>
          </a:xfrm>
        </p:spPr>
        <p:txBody>
          <a:bodyPr>
            <a:normAutofit/>
          </a:bodyPr>
          <a:lstStyle/>
          <a:p>
            <a:pPr>
              <a:buNone/>
            </a:pPr>
            <a:r>
              <a:rPr lang="en-US" sz="2000" dirty="0" smtClean="0"/>
              <a:t>Text clipping can be of two types:</a:t>
            </a:r>
          </a:p>
          <a:p>
            <a:pPr marL="342900" indent="-342900">
              <a:buAutoNum type="arabicPeriod"/>
            </a:pPr>
            <a:r>
              <a:rPr lang="en-US" sz="1800" b="1" dirty="0" smtClean="0"/>
              <a:t>All  or none string -clipping </a:t>
            </a:r>
            <a:r>
              <a:rPr lang="en-US" sz="1800" dirty="0" smtClean="0"/>
              <a:t>:</a:t>
            </a:r>
            <a:r>
              <a:rPr lang="en-US" sz="2800" dirty="0" smtClean="0"/>
              <a:t> </a:t>
            </a:r>
            <a:r>
              <a:rPr lang="en-US" sz="1600" dirty="0" smtClean="0"/>
              <a:t>In this clipping if all the string is inside a clip window, we keep it. Otherwise, the string is discarded.</a:t>
            </a:r>
          </a:p>
        </p:txBody>
      </p:sp>
      <p:sp>
        <p:nvSpPr>
          <p:cNvPr id="4" name="Rectangle 3"/>
          <p:cNvSpPr/>
          <p:nvPr/>
        </p:nvSpPr>
        <p:spPr>
          <a:xfrm>
            <a:off x="2743200" y="3157954"/>
            <a:ext cx="3124200" cy="1066800"/>
          </a:xfrm>
          <a:prstGeom prst="rect">
            <a:avLst/>
          </a:prstGeom>
          <a:solidFill>
            <a:schemeClr val="bg2"/>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5" name="Rectangle 4"/>
          <p:cNvSpPr/>
          <p:nvPr/>
        </p:nvSpPr>
        <p:spPr>
          <a:xfrm>
            <a:off x="2057400" y="3462754"/>
            <a:ext cx="1524000" cy="381000"/>
          </a:xfrm>
          <a:prstGeom prst="rect">
            <a:avLst/>
          </a:prstGeom>
          <a:ln w="19050">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b="1" spc="300" dirty="0" smtClean="0"/>
              <a:t>STRING1</a:t>
            </a:r>
            <a:endParaRPr lang="en-US" b="1" spc="300" dirty="0"/>
          </a:p>
        </p:txBody>
      </p:sp>
      <p:sp>
        <p:nvSpPr>
          <p:cNvPr id="6" name="Rectangle 5"/>
          <p:cNvSpPr/>
          <p:nvPr/>
        </p:nvSpPr>
        <p:spPr>
          <a:xfrm>
            <a:off x="3733800" y="3843754"/>
            <a:ext cx="1524000" cy="381000"/>
          </a:xfrm>
          <a:prstGeom prst="rect">
            <a:avLst/>
          </a:prstGeom>
          <a:solidFill>
            <a:schemeClr val="accent3"/>
          </a:solidFill>
          <a:ln w="28575">
            <a:prstDash val="sysDash"/>
          </a:ln>
        </p:spPr>
        <p:style>
          <a:lnRef idx="1">
            <a:schemeClr val="dk1"/>
          </a:lnRef>
          <a:fillRef idx="3">
            <a:schemeClr val="dk1"/>
          </a:fillRef>
          <a:effectRef idx="2">
            <a:schemeClr val="dk1"/>
          </a:effectRef>
          <a:fontRef idx="minor">
            <a:schemeClr val="lt1"/>
          </a:fontRef>
        </p:style>
        <p:txBody>
          <a:bodyPr rtlCol="0" anchor="ctr"/>
          <a:lstStyle/>
          <a:p>
            <a:pPr algn="ctr"/>
            <a:r>
              <a:rPr lang="en-US" spc="300" dirty="0" smtClean="0">
                <a:solidFill>
                  <a:schemeClr val="tx1"/>
                </a:solidFill>
              </a:rPr>
              <a:t>STRING2</a:t>
            </a:r>
            <a:endParaRPr lang="en-US" spc="300" dirty="0">
              <a:solidFill>
                <a:schemeClr val="tx1"/>
              </a:solidFill>
            </a:endParaRPr>
          </a:p>
        </p:txBody>
      </p:sp>
      <p:sp>
        <p:nvSpPr>
          <p:cNvPr id="7" name="TextBox 6"/>
          <p:cNvSpPr txBox="1"/>
          <p:nvPr/>
        </p:nvSpPr>
        <p:spPr>
          <a:xfrm>
            <a:off x="3886200" y="3124200"/>
            <a:ext cx="943592" cy="338554"/>
          </a:xfrm>
          <a:prstGeom prst="rect">
            <a:avLst/>
          </a:prstGeom>
          <a:noFill/>
        </p:spPr>
        <p:txBody>
          <a:bodyPr wrap="none" rtlCol="0">
            <a:spAutoFit/>
          </a:bodyPr>
          <a:lstStyle/>
          <a:p>
            <a:r>
              <a:rPr lang="en-US" sz="1600" b="1" dirty="0" smtClean="0"/>
              <a:t>window</a:t>
            </a:r>
            <a:endParaRPr lang="en-US" sz="1600" b="1" dirty="0"/>
          </a:p>
        </p:txBody>
      </p:sp>
      <p:sp>
        <p:nvSpPr>
          <p:cNvPr id="8" name="Rectangle 7"/>
          <p:cNvSpPr/>
          <p:nvPr/>
        </p:nvSpPr>
        <p:spPr>
          <a:xfrm>
            <a:off x="1600200" y="4495800"/>
            <a:ext cx="6324600" cy="738664"/>
          </a:xfrm>
          <a:prstGeom prst="rect">
            <a:avLst/>
          </a:prstGeom>
        </p:spPr>
        <p:txBody>
          <a:bodyPr wrap="square">
            <a:spAutoFit/>
          </a:bodyPr>
          <a:lstStyle/>
          <a:p>
            <a:pPr algn="ctr">
              <a:buNone/>
            </a:pPr>
            <a:r>
              <a:rPr lang="en-US" sz="2400" dirty="0" smtClean="0"/>
              <a:t> </a:t>
            </a:r>
            <a:r>
              <a:rPr lang="en-US" sz="1600" b="1" dirty="0" smtClean="0"/>
              <a:t>Before Clipping</a:t>
            </a:r>
            <a:r>
              <a:rPr lang="en-US" sz="2400" dirty="0" smtClean="0"/>
              <a:t> </a:t>
            </a:r>
            <a:endParaRPr lang="en-US" sz="1600" dirty="0" smtClean="0"/>
          </a:p>
          <a:p>
            <a:pPr algn="ctr">
              <a:buNone/>
            </a:pPr>
            <a:r>
              <a:rPr lang="en-US" b="1" dirty="0" smtClean="0"/>
              <a:t>Figure: </a:t>
            </a:r>
            <a:r>
              <a:rPr lang="en-US" dirty="0" smtClean="0"/>
              <a:t>text clipping using bounding about the entire string.</a:t>
            </a:r>
          </a:p>
        </p:txBody>
      </p:sp>
      <p:sp>
        <p:nvSpPr>
          <p:cNvPr id="9" name="Slide Number Placeholder 8"/>
          <p:cNvSpPr>
            <a:spLocks noGrp="1"/>
          </p:cNvSpPr>
          <p:nvPr>
            <p:ph type="sldNum" sz="quarter" idx="12"/>
          </p:nvPr>
        </p:nvSpPr>
        <p:spPr/>
        <p:txBody>
          <a:bodyPr/>
          <a:lstStyle/>
          <a:p>
            <a:fld id="{6BFD6DA4-37B8-4E8C-9D83-7DE39C9E6DBD}"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Text Clipping</a:t>
            </a:r>
            <a:endParaRPr lang="en-US" dirty="0"/>
          </a:p>
        </p:txBody>
      </p:sp>
      <p:sp>
        <p:nvSpPr>
          <p:cNvPr id="3" name="Content Placeholder 2"/>
          <p:cNvSpPr>
            <a:spLocks noGrp="1"/>
          </p:cNvSpPr>
          <p:nvPr>
            <p:ph idx="1"/>
          </p:nvPr>
        </p:nvSpPr>
        <p:spPr>
          <a:xfrm>
            <a:off x="228600" y="838200"/>
            <a:ext cx="8686800" cy="6172200"/>
          </a:xfrm>
        </p:spPr>
        <p:txBody>
          <a:bodyPr/>
          <a:lstStyle/>
          <a:p>
            <a:pPr>
              <a:buNone/>
            </a:pPr>
            <a:endParaRPr lang="en-US" sz="1800" dirty="0" smtClean="0"/>
          </a:p>
          <a:p>
            <a:pPr>
              <a:buNone/>
            </a:pPr>
            <a:r>
              <a:rPr lang="en-US" sz="1800" dirty="0" smtClean="0"/>
              <a:t>2. </a:t>
            </a:r>
            <a:r>
              <a:rPr lang="en-US" sz="2400" dirty="0" smtClean="0"/>
              <a:t> </a:t>
            </a:r>
            <a:r>
              <a:rPr lang="en-US" sz="1800" b="1" dirty="0" smtClean="0"/>
              <a:t>All or none character -clipping:  </a:t>
            </a:r>
            <a:r>
              <a:rPr lang="en-US" sz="1800" dirty="0" smtClean="0"/>
              <a:t>in this clipping we discard only those characters that are not completely inside the window</a:t>
            </a:r>
          </a:p>
          <a:p>
            <a:pPr>
              <a:buNone/>
            </a:pPr>
            <a:endParaRPr lang="en-US" sz="1600" dirty="0" smtClean="0"/>
          </a:p>
          <a:p>
            <a:pPr>
              <a:buNone/>
            </a:pPr>
            <a:endParaRPr lang="en-US" sz="1600" dirty="0" smtClean="0"/>
          </a:p>
          <a:p>
            <a:pPr>
              <a:buNone/>
            </a:pPr>
            <a:endParaRPr lang="en-US" sz="1600" dirty="0" smtClean="0"/>
          </a:p>
          <a:p>
            <a:pPr>
              <a:buNone/>
            </a:pPr>
            <a:endParaRPr lang="en-US" sz="1600" b="1" dirty="0" smtClean="0"/>
          </a:p>
          <a:p>
            <a:pPr>
              <a:buNone/>
            </a:pPr>
            <a:r>
              <a:rPr lang="en-US" sz="1600" b="1" dirty="0" smtClean="0"/>
              <a:t>            Before Clipping                                                                        After Clipping</a:t>
            </a:r>
          </a:p>
          <a:p>
            <a:pPr>
              <a:buNone/>
            </a:pPr>
            <a:endParaRPr lang="en-US" sz="1600" dirty="0"/>
          </a:p>
        </p:txBody>
      </p:sp>
      <p:sp>
        <p:nvSpPr>
          <p:cNvPr id="11" name="Rectangle 10"/>
          <p:cNvSpPr/>
          <p:nvPr/>
        </p:nvSpPr>
        <p:spPr>
          <a:xfrm>
            <a:off x="457200" y="2819400"/>
            <a:ext cx="3200400" cy="1219200"/>
          </a:xfrm>
          <a:prstGeom prst="rect">
            <a:avLst/>
          </a:prstGeom>
          <a:solidFill>
            <a:schemeClr val="bg2"/>
          </a:solidFill>
          <a:ln w="28575"/>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2" name="Rectangle 11"/>
          <p:cNvSpPr/>
          <p:nvPr/>
        </p:nvSpPr>
        <p:spPr>
          <a:xfrm>
            <a:off x="5022271" y="2819400"/>
            <a:ext cx="3200400" cy="1219200"/>
          </a:xfrm>
          <a:prstGeom prst="rect">
            <a:avLst/>
          </a:prstGeom>
          <a:solidFill>
            <a:schemeClr val="bg2"/>
          </a:solidFill>
          <a:ln w="28575"/>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4" name="TextBox 13"/>
          <p:cNvSpPr txBox="1"/>
          <p:nvPr/>
        </p:nvSpPr>
        <p:spPr>
          <a:xfrm>
            <a:off x="1524000" y="2785646"/>
            <a:ext cx="943592" cy="338554"/>
          </a:xfrm>
          <a:prstGeom prst="rect">
            <a:avLst/>
          </a:prstGeom>
          <a:noFill/>
        </p:spPr>
        <p:txBody>
          <a:bodyPr wrap="none" rtlCol="0">
            <a:spAutoFit/>
          </a:bodyPr>
          <a:lstStyle/>
          <a:p>
            <a:r>
              <a:rPr lang="en-US" sz="1600" b="1" dirty="0" smtClean="0"/>
              <a:t>window</a:t>
            </a:r>
            <a:endParaRPr lang="en-US" sz="1600" b="1" dirty="0"/>
          </a:p>
        </p:txBody>
      </p:sp>
      <p:sp>
        <p:nvSpPr>
          <p:cNvPr id="15" name="TextBox 14"/>
          <p:cNvSpPr txBox="1"/>
          <p:nvPr/>
        </p:nvSpPr>
        <p:spPr>
          <a:xfrm>
            <a:off x="6248400" y="2785646"/>
            <a:ext cx="943592" cy="338554"/>
          </a:xfrm>
          <a:prstGeom prst="rect">
            <a:avLst/>
          </a:prstGeom>
          <a:noFill/>
        </p:spPr>
        <p:txBody>
          <a:bodyPr wrap="none" rtlCol="0">
            <a:spAutoFit/>
          </a:bodyPr>
          <a:lstStyle/>
          <a:p>
            <a:r>
              <a:rPr lang="en-US" sz="1600" b="1" dirty="0" smtClean="0"/>
              <a:t>window</a:t>
            </a:r>
            <a:endParaRPr lang="en-US" sz="1600" b="1" dirty="0"/>
          </a:p>
        </p:txBody>
      </p:sp>
      <p:sp>
        <p:nvSpPr>
          <p:cNvPr id="16" name="TextBox 15"/>
          <p:cNvSpPr txBox="1"/>
          <p:nvPr/>
        </p:nvSpPr>
        <p:spPr>
          <a:xfrm>
            <a:off x="-76200" y="2971800"/>
            <a:ext cx="1131400" cy="369332"/>
          </a:xfrm>
          <a:prstGeom prst="rect">
            <a:avLst/>
          </a:prstGeom>
          <a:noFill/>
        </p:spPr>
        <p:txBody>
          <a:bodyPr wrap="square" rtlCol="0">
            <a:spAutoFit/>
          </a:bodyPr>
          <a:lstStyle/>
          <a:p>
            <a:r>
              <a:rPr lang="en-US" b="1" dirty="0" smtClean="0"/>
              <a:t>STRING1</a:t>
            </a:r>
            <a:endParaRPr lang="en-US" b="1" dirty="0"/>
          </a:p>
        </p:txBody>
      </p:sp>
      <p:sp>
        <p:nvSpPr>
          <p:cNvPr id="17" name="TextBox 16"/>
          <p:cNvSpPr txBox="1"/>
          <p:nvPr/>
        </p:nvSpPr>
        <p:spPr>
          <a:xfrm>
            <a:off x="240200" y="3516868"/>
            <a:ext cx="1131400" cy="369332"/>
          </a:xfrm>
          <a:prstGeom prst="rect">
            <a:avLst/>
          </a:prstGeom>
          <a:noFill/>
        </p:spPr>
        <p:txBody>
          <a:bodyPr wrap="square" rtlCol="0">
            <a:spAutoFit/>
          </a:bodyPr>
          <a:lstStyle/>
          <a:p>
            <a:r>
              <a:rPr lang="en-US" b="1" dirty="0" smtClean="0"/>
              <a:t>STRING1</a:t>
            </a:r>
            <a:endParaRPr lang="en-US" b="1" dirty="0"/>
          </a:p>
        </p:txBody>
      </p:sp>
      <p:sp>
        <p:nvSpPr>
          <p:cNvPr id="18" name="TextBox 17"/>
          <p:cNvSpPr txBox="1"/>
          <p:nvPr/>
        </p:nvSpPr>
        <p:spPr>
          <a:xfrm>
            <a:off x="2057400" y="3505200"/>
            <a:ext cx="1371600" cy="369332"/>
          </a:xfrm>
          <a:prstGeom prst="rect">
            <a:avLst/>
          </a:prstGeom>
          <a:noFill/>
        </p:spPr>
        <p:txBody>
          <a:bodyPr wrap="square" rtlCol="0">
            <a:spAutoFit/>
          </a:bodyPr>
          <a:lstStyle/>
          <a:p>
            <a:r>
              <a:rPr lang="en-US" b="1" dirty="0" smtClean="0"/>
              <a:t>STRING4</a:t>
            </a:r>
            <a:endParaRPr lang="en-US" b="1" dirty="0"/>
          </a:p>
        </p:txBody>
      </p:sp>
      <p:sp>
        <p:nvSpPr>
          <p:cNvPr id="19" name="TextBox 18"/>
          <p:cNvSpPr txBox="1"/>
          <p:nvPr/>
        </p:nvSpPr>
        <p:spPr>
          <a:xfrm rot="19707653">
            <a:off x="3107886" y="2810946"/>
            <a:ext cx="1528729" cy="369332"/>
          </a:xfrm>
          <a:prstGeom prst="rect">
            <a:avLst/>
          </a:prstGeom>
          <a:noFill/>
        </p:spPr>
        <p:txBody>
          <a:bodyPr wrap="square" rtlCol="0">
            <a:spAutoFit/>
          </a:bodyPr>
          <a:lstStyle/>
          <a:p>
            <a:r>
              <a:rPr lang="en-US" b="1" dirty="0" smtClean="0"/>
              <a:t>STRING2</a:t>
            </a:r>
            <a:endParaRPr lang="en-US" b="1" dirty="0"/>
          </a:p>
        </p:txBody>
      </p:sp>
      <p:sp>
        <p:nvSpPr>
          <p:cNvPr id="20" name="TextBox 19"/>
          <p:cNvSpPr txBox="1"/>
          <p:nvPr/>
        </p:nvSpPr>
        <p:spPr>
          <a:xfrm>
            <a:off x="4946071" y="3124200"/>
            <a:ext cx="705642" cy="369332"/>
          </a:xfrm>
          <a:prstGeom prst="rect">
            <a:avLst/>
          </a:prstGeom>
          <a:noFill/>
        </p:spPr>
        <p:txBody>
          <a:bodyPr wrap="none" rtlCol="0">
            <a:spAutoFit/>
          </a:bodyPr>
          <a:lstStyle/>
          <a:p>
            <a:r>
              <a:rPr lang="en-US" b="1" dirty="0" smtClean="0"/>
              <a:t>ING1</a:t>
            </a:r>
            <a:endParaRPr lang="en-US" b="1" dirty="0"/>
          </a:p>
        </p:txBody>
      </p:sp>
      <p:sp>
        <p:nvSpPr>
          <p:cNvPr id="21" name="TextBox 20"/>
          <p:cNvSpPr txBox="1"/>
          <p:nvPr/>
        </p:nvSpPr>
        <p:spPr>
          <a:xfrm>
            <a:off x="4957671" y="3581400"/>
            <a:ext cx="1131400" cy="369332"/>
          </a:xfrm>
          <a:prstGeom prst="rect">
            <a:avLst/>
          </a:prstGeom>
          <a:noFill/>
        </p:spPr>
        <p:txBody>
          <a:bodyPr wrap="square" rtlCol="0">
            <a:spAutoFit/>
          </a:bodyPr>
          <a:lstStyle/>
          <a:p>
            <a:r>
              <a:rPr lang="en-US" b="1" dirty="0" smtClean="0"/>
              <a:t>TRING1</a:t>
            </a:r>
            <a:endParaRPr lang="en-US" b="1" dirty="0"/>
          </a:p>
        </p:txBody>
      </p:sp>
      <p:sp>
        <p:nvSpPr>
          <p:cNvPr id="22" name="TextBox 21"/>
          <p:cNvSpPr txBox="1"/>
          <p:nvPr/>
        </p:nvSpPr>
        <p:spPr>
          <a:xfrm>
            <a:off x="6546271" y="3516868"/>
            <a:ext cx="1371600" cy="369332"/>
          </a:xfrm>
          <a:prstGeom prst="rect">
            <a:avLst/>
          </a:prstGeom>
          <a:noFill/>
        </p:spPr>
        <p:txBody>
          <a:bodyPr wrap="square" rtlCol="0">
            <a:spAutoFit/>
          </a:bodyPr>
          <a:lstStyle/>
          <a:p>
            <a:r>
              <a:rPr lang="en-US" b="1" dirty="0" smtClean="0"/>
              <a:t>STRING4</a:t>
            </a:r>
            <a:endParaRPr lang="en-US" b="1" dirty="0"/>
          </a:p>
        </p:txBody>
      </p:sp>
      <p:sp>
        <p:nvSpPr>
          <p:cNvPr id="23" name="TextBox 22"/>
          <p:cNvSpPr txBox="1"/>
          <p:nvPr/>
        </p:nvSpPr>
        <p:spPr>
          <a:xfrm rot="19707653">
            <a:off x="7653170" y="3086908"/>
            <a:ext cx="764931" cy="369332"/>
          </a:xfrm>
          <a:prstGeom prst="rect">
            <a:avLst/>
          </a:prstGeom>
          <a:noFill/>
        </p:spPr>
        <p:txBody>
          <a:bodyPr wrap="square" rtlCol="0">
            <a:spAutoFit/>
          </a:bodyPr>
          <a:lstStyle/>
          <a:p>
            <a:r>
              <a:rPr lang="en-US" b="1" dirty="0" smtClean="0"/>
              <a:t>STR</a:t>
            </a:r>
            <a:endParaRPr lang="en-US" b="1" dirty="0"/>
          </a:p>
        </p:txBody>
      </p:sp>
      <p:sp>
        <p:nvSpPr>
          <p:cNvPr id="24" name="Rectangle 23"/>
          <p:cNvSpPr/>
          <p:nvPr/>
        </p:nvSpPr>
        <p:spPr>
          <a:xfrm>
            <a:off x="0" y="4800600"/>
            <a:ext cx="8763000" cy="369332"/>
          </a:xfrm>
          <a:prstGeom prst="rect">
            <a:avLst/>
          </a:prstGeom>
        </p:spPr>
        <p:txBody>
          <a:bodyPr wrap="square">
            <a:spAutoFit/>
          </a:bodyPr>
          <a:lstStyle/>
          <a:p>
            <a:pPr>
              <a:buNone/>
            </a:pPr>
            <a:r>
              <a:rPr lang="en-US" b="1" dirty="0" smtClean="0"/>
              <a:t>Figure: Discard only those characters that are not complete inside the window.</a:t>
            </a:r>
          </a:p>
        </p:txBody>
      </p:sp>
      <p:sp>
        <p:nvSpPr>
          <p:cNvPr id="25" name="Slide Number Placeholder 24"/>
          <p:cNvSpPr>
            <a:spLocks noGrp="1"/>
          </p:cNvSpPr>
          <p:nvPr>
            <p:ph type="sldNum" sz="quarter" idx="12"/>
          </p:nvPr>
        </p:nvSpPr>
        <p:spPr/>
        <p:txBody>
          <a:bodyPr/>
          <a:lstStyle/>
          <a:p>
            <a:fld id="{6BFD6DA4-37B8-4E8C-9D83-7DE39C9E6DBD}"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normAutofit/>
          </a:bodyPr>
          <a:lstStyle/>
          <a:p>
            <a:pPr algn="ctr"/>
            <a:r>
              <a:rPr lang="en-US" sz="4400" dirty="0" smtClean="0"/>
              <a:t>Exterior clipping</a:t>
            </a:r>
            <a:endParaRPr lang="en-US" sz="4400" dirty="0"/>
          </a:p>
        </p:txBody>
      </p:sp>
      <p:sp>
        <p:nvSpPr>
          <p:cNvPr id="3" name="Rectangle 2"/>
          <p:cNvSpPr/>
          <p:nvPr/>
        </p:nvSpPr>
        <p:spPr>
          <a:xfrm>
            <a:off x="0" y="1371600"/>
            <a:ext cx="9144000" cy="923330"/>
          </a:xfrm>
          <a:prstGeom prst="rect">
            <a:avLst/>
          </a:prstGeom>
        </p:spPr>
        <p:txBody>
          <a:bodyPr wrap="square">
            <a:spAutoFit/>
          </a:bodyPr>
          <a:lstStyle/>
          <a:p>
            <a:endParaRPr lang="en-US" dirty="0" smtClean="0"/>
          </a:p>
          <a:p>
            <a:pPr>
              <a:buFont typeface="Arial" pitchFamily="34" charset="0"/>
              <a:buChar char="•"/>
            </a:pPr>
            <a:endParaRPr lang="en-US" dirty="0" smtClean="0"/>
          </a:p>
          <a:p>
            <a:endParaRPr lang="en-US" dirty="0"/>
          </a:p>
        </p:txBody>
      </p:sp>
      <p:sp>
        <p:nvSpPr>
          <p:cNvPr id="5" name="TextBox 4"/>
          <p:cNvSpPr txBox="1"/>
          <p:nvPr/>
        </p:nvSpPr>
        <p:spPr>
          <a:xfrm>
            <a:off x="152400" y="1524000"/>
            <a:ext cx="8686800" cy="3046988"/>
          </a:xfrm>
          <a:prstGeom prst="rect">
            <a:avLst/>
          </a:prstGeom>
          <a:noFill/>
        </p:spPr>
        <p:txBody>
          <a:bodyPr wrap="square" rtlCol="0">
            <a:spAutoFit/>
          </a:bodyPr>
          <a:lstStyle/>
          <a:p>
            <a:pPr>
              <a:buClr>
                <a:schemeClr val="tx1"/>
              </a:buClr>
              <a:buSzPct val="120000"/>
              <a:buFont typeface="Wingdings" pitchFamily="2" charset="2"/>
              <a:buChar char="§"/>
            </a:pPr>
            <a:r>
              <a:rPr lang="en-US" altLang="zh-CN" sz="2400" b="1" dirty="0" smtClean="0">
                <a:latin typeface="Times New Roman" pitchFamily="18" charset="0"/>
                <a:ea typeface="宋体" pitchFamily="2" charset="-122"/>
                <a:cs typeface="Times New Roman" pitchFamily="18" charset="0"/>
              </a:rPr>
              <a:t>  In exterior clipping, the picture parts are to be saved are those that are outside the region. This is referred to as exterior clipping.</a:t>
            </a:r>
          </a:p>
          <a:p>
            <a:pPr>
              <a:buClr>
                <a:schemeClr val="tx1"/>
              </a:buClr>
              <a:buSzPct val="120000"/>
            </a:pPr>
            <a:r>
              <a:rPr lang="en-US" altLang="zh-CN" sz="2400" b="1" dirty="0" smtClean="0">
                <a:latin typeface="Times New Roman" pitchFamily="18" charset="0"/>
                <a:ea typeface="宋体" pitchFamily="2" charset="-122"/>
                <a:cs typeface="Times New Roman" pitchFamily="18" charset="0"/>
              </a:rPr>
              <a:t>                                                                                                                                                                                                                                                                                                                                                                                                                                                                                                                                                                                                                                                                                                                                                                                                                                                                                                                                </a:t>
            </a:r>
          </a:p>
          <a:p>
            <a:pPr>
              <a:buClr>
                <a:schemeClr val="tx1"/>
              </a:buClr>
              <a:buSzPct val="120000"/>
              <a:buFont typeface="Wingdings" pitchFamily="2" charset="2"/>
              <a:buChar char="§"/>
            </a:pPr>
            <a:r>
              <a:rPr lang="en-US" altLang="zh-CN" sz="2400" b="1" dirty="0" smtClean="0">
                <a:latin typeface="Times New Roman" pitchFamily="18" charset="0"/>
                <a:ea typeface="宋体" pitchFamily="2" charset="-122"/>
                <a:cs typeface="Times New Roman" pitchFamily="18" charset="0"/>
              </a:rPr>
              <a:t>Applications </a:t>
            </a:r>
          </a:p>
          <a:p>
            <a:pPr lvl="1">
              <a:buClr>
                <a:schemeClr val="tx1"/>
              </a:buClr>
              <a:buSzPct val="120000"/>
              <a:buFont typeface="Arial" pitchFamily="34" charset="0"/>
              <a:buChar char="•"/>
            </a:pPr>
            <a:r>
              <a:rPr lang="en-US" altLang="zh-CN" sz="2400" b="1" dirty="0" smtClean="0">
                <a:latin typeface="Times New Roman" pitchFamily="18" charset="0"/>
                <a:ea typeface="宋体" pitchFamily="2" charset="-122"/>
                <a:cs typeface="Times New Roman" pitchFamily="18" charset="0"/>
              </a:rPr>
              <a:t>Multiple window systems </a:t>
            </a:r>
          </a:p>
          <a:p>
            <a:pPr lvl="1">
              <a:buClr>
                <a:schemeClr val="tx1"/>
              </a:buClr>
              <a:buSzPct val="120000"/>
              <a:buFont typeface="Arial" pitchFamily="34" charset="0"/>
              <a:buChar char="•"/>
            </a:pPr>
            <a:r>
              <a:rPr lang="en-US" altLang="zh-CN" sz="2400" b="1" dirty="0" smtClean="0">
                <a:latin typeface="Times New Roman" pitchFamily="18" charset="0"/>
                <a:ea typeface="宋体" pitchFamily="2" charset="-122"/>
                <a:cs typeface="Times New Roman" pitchFamily="18" charset="0"/>
              </a:rPr>
              <a:t>The design of page layouts in advertising or publishing.</a:t>
            </a:r>
          </a:p>
          <a:p>
            <a:pPr lvl="1">
              <a:buClr>
                <a:schemeClr val="tx1"/>
              </a:buClr>
              <a:buSzPct val="120000"/>
              <a:buFont typeface="Arial" pitchFamily="34" charset="0"/>
              <a:buChar char="•"/>
            </a:pPr>
            <a:r>
              <a:rPr lang="en-US" altLang="zh-CN" sz="2400" b="1" dirty="0" smtClean="0">
                <a:latin typeface="Times New Roman" pitchFamily="18" charset="0"/>
                <a:ea typeface="宋体" pitchFamily="2" charset="-122"/>
                <a:cs typeface="Times New Roman" pitchFamily="18" charset="0"/>
              </a:rPr>
              <a:t>Adding labels or design patterns to a picture </a:t>
            </a:r>
          </a:p>
          <a:p>
            <a:endParaRPr lang="en-IN" sz="24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6BFD6DA4-37B8-4E8C-9D83-7DE39C9E6DBD}"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ight Triangle 70"/>
          <p:cNvSpPr/>
          <p:nvPr/>
        </p:nvSpPr>
        <p:spPr>
          <a:xfrm rot="12032069">
            <a:off x="774768" y="5707666"/>
            <a:ext cx="2176803" cy="793771"/>
          </a:xfrm>
          <a:prstGeom prst="r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flipV="1">
            <a:off x="1752600" y="304800"/>
            <a:ext cx="3886200" cy="1295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4991100" y="952500"/>
            <a:ext cx="1905000"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362200" y="2209800"/>
            <a:ext cx="3886200" cy="838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52600" y="1600200"/>
            <a:ext cx="1828800" cy="76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flipV="1">
            <a:off x="2362200" y="2362200"/>
            <a:ext cx="1219200" cy="68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33400" y="1295400"/>
            <a:ext cx="6553200" cy="990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33400" y="2209800"/>
            <a:ext cx="152400" cy="762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3" name="Oval 22"/>
          <p:cNvSpPr/>
          <p:nvPr/>
        </p:nvSpPr>
        <p:spPr>
          <a:xfrm>
            <a:off x="7010400" y="1219200"/>
            <a:ext cx="762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4" name="TextBox 23"/>
          <p:cNvSpPr txBox="1"/>
          <p:nvPr/>
        </p:nvSpPr>
        <p:spPr>
          <a:xfrm>
            <a:off x="5562600" y="152400"/>
            <a:ext cx="389850" cy="307777"/>
          </a:xfrm>
          <a:prstGeom prst="rect">
            <a:avLst/>
          </a:prstGeom>
          <a:noFill/>
        </p:spPr>
        <p:txBody>
          <a:bodyPr wrap="none" rtlCol="0">
            <a:spAutoFit/>
          </a:bodyPr>
          <a:lstStyle/>
          <a:p>
            <a:r>
              <a:rPr lang="en-US" sz="1400" b="1" dirty="0" smtClean="0"/>
              <a:t>V2</a:t>
            </a:r>
            <a:endParaRPr lang="en-US" sz="1400" b="1" dirty="0"/>
          </a:p>
        </p:txBody>
      </p:sp>
      <p:sp>
        <p:nvSpPr>
          <p:cNvPr id="25" name="TextBox 24"/>
          <p:cNvSpPr txBox="1"/>
          <p:nvPr/>
        </p:nvSpPr>
        <p:spPr>
          <a:xfrm>
            <a:off x="1447800" y="1444823"/>
            <a:ext cx="369012" cy="307777"/>
          </a:xfrm>
          <a:prstGeom prst="rect">
            <a:avLst/>
          </a:prstGeom>
          <a:noFill/>
        </p:spPr>
        <p:txBody>
          <a:bodyPr wrap="none" rtlCol="0">
            <a:spAutoFit/>
          </a:bodyPr>
          <a:lstStyle/>
          <a:p>
            <a:r>
              <a:rPr lang="en-US" sz="1400" b="1" dirty="0" smtClean="0"/>
              <a:t>V1</a:t>
            </a:r>
            <a:endParaRPr lang="en-US" sz="1400" b="1" dirty="0"/>
          </a:p>
        </p:txBody>
      </p:sp>
      <p:sp>
        <p:nvSpPr>
          <p:cNvPr id="26" name="TextBox 25"/>
          <p:cNvSpPr txBox="1"/>
          <p:nvPr/>
        </p:nvSpPr>
        <p:spPr>
          <a:xfrm>
            <a:off x="6163350" y="2057400"/>
            <a:ext cx="385042" cy="307777"/>
          </a:xfrm>
          <a:prstGeom prst="rect">
            <a:avLst/>
          </a:prstGeom>
          <a:noFill/>
        </p:spPr>
        <p:txBody>
          <a:bodyPr wrap="none" rtlCol="0">
            <a:spAutoFit/>
          </a:bodyPr>
          <a:lstStyle/>
          <a:p>
            <a:r>
              <a:rPr lang="en-US" sz="1400" b="1" dirty="0" smtClean="0"/>
              <a:t>V3</a:t>
            </a:r>
            <a:endParaRPr lang="en-US" sz="1400" b="1" dirty="0"/>
          </a:p>
        </p:txBody>
      </p:sp>
      <p:sp>
        <p:nvSpPr>
          <p:cNvPr id="27" name="TextBox 26"/>
          <p:cNvSpPr txBox="1"/>
          <p:nvPr/>
        </p:nvSpPr>
        <p:spPr>
          <a:xfrm>
            <a:off x="2057400" y="2968823"/>
            <a:ext cx="397866" cy="307777"/>
          </a:xfrm>
          <a:prstGeom prst="rect">
            <a:avLst/>
          </a:prstGeom>
          <a:noFill/>
        </p:spPr>
        <p:txBody>
          <a:bodyPr wrap="none" rtlCol="0">
            <a:spAutoFit/>
          </a:bodyPr>
          <a:lstStyle/>
          <a:p>
            <a:r>
              <a:rPr lang="en-US" sz="1400" b="1" dirty="0" smtClean="0"/>
              <a:t>V4</a:t>
            </a:r>
            <a:endParaRPr lang="en-US" sz="1400" b="1" dirty="0"/>
          </a:p>
        </p:txBody>
      </p:sp>
      <p:sp>
        <p:nvSpPr>
          <p:cNvPr id="28" name="TextBox 27"/>
          <p:cNvSpPr txBox="1"/>
          <p:nvPr/>
        </p:nvSpPr>
        <p:spPr>
          <a:xfrm rot="20813823">
            <a:off x="4066956" y="2246412"/>
            <a:ext cx="1037656" cy="369332"/>
          </a:xfrm>
          <a:prstGeom prst="rect">
            <a:avLst/>
          </a:prstGeom>
          <a:noFill/>
        </p:spPr>
        <p:txBody>
          <a:bodyPr wrap="none" rtlCol="0">
            <a:spAutoFit/>
          </a:bodyPr>
          <a:lstStyle/>
          <a:p>
            <a:r>
              <a:rPr lang="en-US" b="1" dirty="0" smtClean="0"/>
              <a:t>window</a:t>
            </a:r>
            <a:endParaRPr lang="en-US" b="1" dirty="0"/>
          </a:p>
        </p:txBody>
      </p:sp>
      <p:sp>
        <p:nvSpPr>
          <p:cNvPr id="29" name="TextBox 28"/>
          <p:cNvSpPr txBox="1"/>
          <p:nvPr/>
        </p:nvSpPr>
        <p:spPr>
          <a:xfrm>
            <a:off x="4343400" y="2590800"/>
            <a:ext cx="418704" cy="307777"/>
          </a:xfrm>
          <a:prstGeom prst="rect">
            <a:avLst/>
          </a:prstGeom>
          <a:noFill/>
        </p:spPr>
        <p:txBody>
          <a:bodyPr wrap="none" rtlCol="0">
            <a:spAutoFit/>
          </a:bodyPr>
          <a:lstStyle/>
          <a:p>
            <a:r>
              <a:rPr lang="en-US" sz="1400" b="1" dirty="0" smtClean="0"/>
              <a:t>(a)</a:t>
            </a:r>
            <a:endParaRPr lang="en-US" sz="1400" b="1" dirty="0"/>
          </a:p>
        </p:txBody>
      </p:sp>
      <p:cxnSp>
        <p:nvCxnSpPr>
          <p:cNvPr id="31" name="Straight Connector 30"/>
          <p:cNvCxnSpPr/>
          <p:nvPr/>
        </p:nvCxnSpPr>
        <p:spPr>
          <a:xfrm flipV="1">
            <a:off x="2971800" y="2667000"/>
            <a:ext cx="3276600" cy="1219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2933700" y="3924300"/>
            <a:ext cx="1447800" cy="1371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6172200" y="2743200"/>
            <a:ext cx="1600200" cy="1447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343400" y="4267200"/>
            <a:ext cx="3352800" cy="1066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47800" y="4355068"/>
            <a:ext cx="417102" cy="369332"/>
          </a:xfrm>
          <a:prstGeom prst="rect">
            <a:avLst/>
          </a:prstGeom>
          <a:noFill/>
        </p:spPr>
        <p:txBody>
          <a:bodyPr wrap="none" rtlCol="0">
            <a:spAutoFit/>
          </a:bodyPr>
          <a:lstStyle/>
          <a:p>
            <a:r>
              <a:rPr lang="en-US" b="1" dirty="0" smtClean="0"/>
              <a:t>P1</a:t>
            </a:r>
            <a:endParaRPr lang="en-US" b="1" dirty="0"/>
          </a:p>
        </p:txBody>
      </p:sp>
      <p:sp>
        <p:nvSpPr>
          <p:cNvPr id="42" name="TextBox 41"/>
          <p:cNvSpPr txBox="1"/>
          <p:nvPr/>
        </p:nvSpPr>
        <p:spPr>
          <a:xfrm>
            <a:off x="7086600" y="1143000"/>
            <a:ext cx="444352" cy="369332"/>
          </a:xfrm>
          <a:prstGeom prst="rect">
            <a:avLst/>
          </a:prstGeom>
          <a:noFill/>
        </p:spPr>
        <p:txBody>
          <a:bodyPr wrap="none" rtlCol="0">
            <a:spAutoFit/>
          </a:bodyPr>
          <a:lstStyle/>
          <a:p>
            <a:r>
              <a:rPr lang="en-US" b="1" dirty="0" smtClean="0"/>
              <a:t>P2</a:t>
            </a:r>
            <a:endParaRPr lang="en-US" b="1" dirty="0"/>
          </a:p>
        </p:txBody>
      </p:sp>
      <p:sp>
        <p:nvSpPr>
          <p:cNvPr id="56" name="TextBox 55"/>
          <p:cNvSpPr txBox="1"/>
          <p:nvPr/>
        </p:nvSpPr>
        <p:spPr>
          <a:xfrm>
            <a:off x="3505200" y="2206823"/>
            <a:ext cx="386644" cy="307777"/>
          </a:xfrm>
          <a:prstGeom prst="rect">
            <a:avLst/>
          </a:prstGeom>
          <a:noFill/>
        </p:spPr>
        <p:txBody>
          <a:bodyPr wrap="none" rtlCol="0">
            <a:spAutoFit/>
          </a:bodyPr>
          <a:lstStyle/>
          <a:p>
            <a:r>
              <a:rPr lang="en-US" sz="1400" b="1" dirty="0" smtClean="0"/>
              <a:t>V5</a:t>
            </a:r>
            <a:endParaRPr lang="en-US" sz="1400" b="1" dirty="0"/>
          </a:p>
        </p:txBody>
      </p:sp>
      <p:cxnSp>
        <p:nvCxnSpPr>
          <p:cNvPr id="58" name="Straight Connector 57"/>
          <p:cNvCxnSpPr/>
          <p:nvPr/>
        </p:nvCxnSpPr>
        <p:spPr>
          <a:xfrm flipV="1">
            <a:off x="1828800" y="3810000"/>
            <a:ext cx="6858000" cy="68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324600" y="2438400"/>
            <a:ext cx="389850" cy="307777"/>
          </a:xfrm>
          <a:prstGeom prst="rect">
            <a:avLst/>
          </a:prstGeom>
          <a:noFill/>
        </p:spPr>
        <p:txBody>
          <a:bodyPr wrap="none" rtlCol="0">
            <a:spAutoFit/>
          </a:bodyPr>
          <a:lstStyle/>
          <a:p>
            <a:r>
              <a:rPr lang="en-US" sz="1400" b="1" dirty="0" smtClean="0"/>
              <a:t>V2</a:t>
            </a:r>
            <a:endParaRPr lang="en-US" sz="1400" b="1" dirty="0"/>
          </a:p>
        </p:txBody>
      </p:sp>
      <p:sp>
        <p:nvSpPr>
          <p:cNvPr id="60" name="TextBox 59"/>
          <p:cNvSpPr txBox="1"/>
          <p:nvPr/>
        </p:nvSpPr>
        <p:spPr>
          <a:xfrm>
            <a:off x="2667000" y="3730823"/>
            <a:ext cx="369012" cy="307777"/>
          </a:xfrm>
          <a:prstGeom prst="rect">
            <a:avLst/>
          </a:prstGeom>
          <a:noFill/>
        </p:spPr>
        <p:txBody>
          <a:bodyPr wrap="none" rtlCol="0">
            <a:spAutoFit/>
          </a:bodyPr>
          <a:lstStyle/>
          <a:p>
            <a:r>
              <a:rPr lang="en-US" sz="1400" b="1" dirty="0" smtClean="0"/>
              <a:t>V1</a:t>
            </a:r>
            <a:endParaRPr lang="en-US" sz="1400" b="1" dirty="0"/>
          </a:p>
        </p:txBody>
      </p:sp>
      <p:sp>
        <p:nvSpPr>
          <p:cNvPr id="61" name="TextBox 60"/>
          <p:cNvSpPr txBox="1"/>
          <p:nvPr/>
        </p:nvSpPr>
        <p:spPr>
          <a:xfrm>
            <a:off x="7696200" y="4114800"/>
            <a:ext cx="385042" cy="307777"/>
          </a:xfrm>
          <a:prstGeom prst="rect">
            <a:avLst/>
          </a:prstGeom>
          <a:noFill/>
        </p:spPr>
        <p:txBody>
          <a:bodyPr wrap="none" rtlCol="0">
            <a:spAutoFit/>
          </a:bodyPr>
          <a:lstStyle/>
          <a:p>
            <a:r>
              <a:rPr lang="en-US" sz="1400" b="1" dirty="0" smtClean="0"/>
              <a:t>V3</a:t>
            </a:r>
            <a:endParaRPr lang="en-US" sz="1400" b="1" dirty="0"/>
          </a:p>
        </p:txBody>
      </p:sp>
      <p:sp>
        <p:nvSpPr>
          <p:cNvPr id="62" name="TextBox 61"/>
          <p:cNvSpPr txBox="1"/>
          <p:nvPr/>
        </p:nvSpPr>
        <p:spPr>
          <a:xfrm>
            <a:off x="4038600" y="5334000"/>
            <a:ext cx="397866" cy="307777"/>
          </a:xfrm>
          <a:prstGeom prst="rect">
            <a:avLst/>
          </a:prstGeom>
          <a:noFill/>
        </p:spPr>
        <p:txBody>
          <a:bodyPr wrap="none" rtlCol="0">
            <a:spAutoFit/>
          </a:bodyPr>
          <a:lstStyle/>
          <a:p>
            <a:r>
              <a:rPr lang="en-US" sz="1400" b="1" dirty="0" smtClean="0"/>
              <a:t>V4</a:t>
            </a:r>
            <a:endParaRPr lang="en-US" sz="1400" b="1" dirty="0"/>
          </a:p>
        </p:txBody>
      </p:sp>
      <p:sp>
        <p:nvSpPr>
          <p:cNvPr id="63" name="TextBox 62"/>
          <p:cNvSpPr txBox="1"/>
          <p:nvPr/>
        </p:nvSpPr>
        <p:spPr>
          <a:xfrm>
            <a:off x="5105400" y="4953000"/>
            <a:ext cx="2407903" cy="369332"/>
          </a:xfrm>
          <a:prstGeom prst="rect">
            <a:avLst/>
          </a:prstGeom>
          <a:noFill/>
        </p:spPr>
        <p:txBody>
          <a:bodyPr wrap="none" rtlCol="0">
            <a:spAutoFit/>
          </a:bodyPr>
          <a:lstStyle/>
          <a:p>
            <a:r>
              <a:rPr lang="en-US" b="1" dirty="0" smtClean="0"/>
              <a:t>(b) Interior Clipping</a:t>
            </a:r>
            <a:endParaRPr lang="en-US" b="1" dirty="0"/>
          </a:p>
        </p:txBody>
      </p:sp>
      <p:sp>
        <p:nvSpPr>
          <p:cNvPr id="64" name="Oval 63"/>
          <p:cNvSpPr/>
          <p:nvPr/>
        </p:nvSpPr>
        <p:spPr>
          <a:xfrm>
            <a:off x="8610600" y="3733800"/>
            <a:ext cx="762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5" name="Oval 64"/>
          <p:cNvSpPr/>
          <p:nvPr/>
        </p:nvSpPr>
        <p:spPr>
          <a:xfrm>
            <a:off x="1828800" y="4419600"/>
            <a:ext cx="762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6" name="TextBox 65"/>
          <p:cNvSpPr txBox="1"/>
          <p:nvPr/>
        </p:nvSpPr>
        <p:spPr>
          <a:xfrm>
            <a:off x="8699648" y="3581400"/>
            <a:ext cx="444352" cy="369332"/>
          </a:xfrm>
          <a:prstGeom prst="rect">
            <a:avLst/>
          </a:prstGeom>
          <a:noFill/>
        </p:spPr>
        <p:txBody>
          <a:bodyPr wrap="none" rtlCol="0">
            <a:spAutoFit/>
          </a:bodyPr>
          <a:lstStyle/>
          <a:p>
            <a:r>
              <a:rPr lang="en-US" b="1" dirty="0" smtClean="0"/>
              <a:t>P2</a:t>
            </a:r>
            <a:endParaRPr lang="en-US" b="1" dirty="0"/>
          </a:p>
        </p:txBody>
      </p:sp>
      <p:sp>
        <p:nvSpPr>
          <p:cNvPr id="67" name="TextBox 66"/>
          <p:cNvSpPr txBox="1"/>
          <p:nvPr/>
        </p:nvSpPr>
        <p:spPr>
          <a:xfrm>
            <a:off x="3276600" y="4038600"/>
            <a:ext cx="468398" cy="369332"/>
          </a:xfrm>
          <a:prstGeom prst="rect">
            <a:avLst/>
          </a:prstGeom>
          <a:noFill/>
        </p:spPr>
        <p:txBody>
          <a:bodyPr wrap="none" rtlCol="0">
            <a:spAutoFit/>
          </a:bodyPr>
          <a:lstStyle/>
          <a:p>
            <a:r>
              <a:rPr lang="en-US" b="1" dirty="0" smtClean="0"/>
              <a:t>P1’</a:t>
            </a:r>
            <a:endParaRPr lang="en-US" b="1" dirty="0"/>
          </a:p>
        </p:txBody>
      </p:sp>
      <p:sp>
        <p:nvSpPr>
          <p:cNvPr id="68" name="TextBox 67"/>
          <p:cNvSpPr txBox="1"/>
          <p:nvPr/>
        </p:nvSpPr>
        <p:spPr>
          <a:xfrm>
            <a:off x="7391400" y="5257800"/>
            <a:ext cx="495649" cy="369332"/>
          </a:xfrm>
          <a:prstGeom prst="rect">
            <a:avLst/>
          </a:prstGeom>
          <a:noFill/>
        </p:spPr>
        <p:txBody>
          <a:bodyPr wrap="none" rtlCol="0">
            <a:spAutoFit/>
          </a:bodyPr>
          <a:lstStyle/>
          <a:p>
            <a:r>
              <a:rPr lang="en-US" b="1" dirty="0" smtClean="0"/>
              <a:t>P2’</a:t>
            </a:r>
            <a:endParaRPr lang="en-US" b="1" dirty="0"/>
          </a:p>
        </p:txBody>
      </p:sp>
      <p:cxnSp>
        <p:nvCxnSpPr>
          <p:cNvPr id="70" name="Straight Connector 69"/>
          <p:cNvCxnSpPr/>
          <p:nvPr/>
        </p:nvCxnSpPr>
        <p:spPr>
          <a:xfrm flipV="1">
            <a:off x="533400" y="5486400"/>
            <a:ext cx="685800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533400" y="5867400"/>
            <a:ext cx="762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3" name="Oval 72"/>
          <p:cNvSpPr/>
          <p:nvPr/>
        </p:nvSpPr>
        <p:spPr>
          <a:xfrm>
            <a:off x="7315200" y="5410200"/>
            <a:ext cx="76200" cy="1524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4" name="TextBox 73"/>
          <p:cNvSpPr txBox="1"/>
          <p:nvPr/>
        </p:nvSpPr>
        <p:spPr>
          <a:xfrm>
            <a:off x="685800" y="5029200"/>
            <a:ext cx="369012" cy="307777"/>
          </a:xfrm>
          <a:prstGeom prst="rect">
            <a:avLst/>
          </a:prstGeom>
          <a:noFill/>
        </p:spPr>
        <p:txBody>
          <a:bodyPr wrap="none" rtlCol="0">
            <a:spAutoFit/>
          </a:bodyPr>
          <a:lstStyle/>
          <a:p>
            <a:r>
              <a:rPr lang="en-US" sz="1400" b="1" dirty="0" smtClean="0"/>
              <a:t>V1</a:t>
            </a:r>
            <a:endParaRPr lang="en-US" sz="1400" b="1" dirty="0"/>
          </a:p>
        </p:txBody>
      </p:sp>
      <p:sp>
        <p:nvSpPr>
          <p:cNvPr id="75" name="TextBox 74"/>
          <p:cNvSpPr txBox="1"/>
          <p:nvPr/>
        </p:nvSpPr>
        <p:spPr>
          <a:xfrm>
            <a:off x="2971800" y="6019800"/>
            <a:ext cx="386644" cy="307777"/>
          </a:xfrm>
          <a:prstGeom prst="rect">
            <a:avLst/>
          </a:prstGeom>
          <a:noFill/>
        </p:spPr>
        <p:txBody>
          <a:bodyPr wrap="none" rtlCol="0">
            <a:spAutoFit/>
          </a:bodyPr>
          <a:lstStyle/>
          <a:p>
            <a:r>
              <a:rPr lang="en-US" sz="1400" b="1" dirty="0" smtClean="0"/>
              <a:t>V5</a:t>
            </a:r>
            <a:endParaRPr lang="en-US" sz="1400" b="1" dirty="0"/>
          </a:p>
        </p:txBody>
      </p:sp>
      <p:sp>
        <p:nvSpPr>
          <p:cNvPr id="76" name="TextBox 75"/>
          <p:cNvSpPr txBox="1"/>
          <p:nvPr/>
        </p:nvSpPr>
        <p:spPr>
          <a:xfrm>
            <a:off x="2209800" y="6550223"/>
            <a:ext cx="397866" cy="307777"/>
          </a:xfrm>
          <a:prstGeom prst="rect">
            <a:avLst/>
          </a:prstGeom>
          <a:noFill/>
        </p:spPr>
        <p:txBody>
          <a:bodyPr wrap="none" rtlCol="0">
            <a:spAutoFit/>
          </a:bodyPr>
          <a:lstStyle/>
          <a:p>
            <a:r>
              <a:rPr lang="en-US" sz="1400" b="1" dirty="0" smtClean="0"/>
              <a:t>V4</a:t>
            </a:r>
            <a:endParaRPr lang="en-US" sz="1400" b="1" dirty="0"/>
          </a:p>
        </p:txBody>
      </p:sp>
      <p:sp>
        <p:nvSpPr>
          <p:cNvPr id="77" name="TextBox 76"/>
          <p:cNvSpPr txBox="1"/>
          <p:nvPr/>
        </p:nvSpPr>
        <p:spPr>
          <a:xfrm>
            <a:off x="152400" y="5715000"/>
            <a:ext cx="468398" cy="369332"/>
          </a:xfrm>
          <a:prstGeom prst="rect">
            <a:avLst/>
          </a:prstGeom>
          <a:noFill/>
        </p:spPr>
        <p:txBody>
          <a:bodyPr wrap="none" rtlCol="0">
            <a:spAutoFit/>
          </a:bodyPr>
          <a:lstStyle/>
          <a:p>
            <a:r>
              <a:rPr lang="en-US" b="1" dirty="0" smtClean="0"/>
              <a:t>P1’</a:t>
            </a:r>
            <a:endParaRPr lang="en-US" b="1" dirty="0"/>
          </a:p>
        </p:txBody>
      </p:sp>
      <p:sp>
        <p:nvSpPr>
          <p:cNvPr id="79" name="TextBox 78"/>
          <p:cNvSpPr txBox="1"/>
          <p:nvPr/>
        </p:nvSpPr>
        <p:spPr>
          <a:xfrm>
            <a:off x="6705600" y="3581400"/>
            <a:ext cx="495649" cy="369332"/>
          </a:xfrm>
          <a:prstGeom prst="rect">
            <a:avLst/>
          </a:prstGeom>
          <a:noFill/>
        </p:spPr>
        <p:txBody>
          <a:bodyPr wrap="none" rtlCol="0">
            <a:spAutoFit/>
          </a:bodyPr>
          <a:lstStyle/>
          <a:p>
            <a:r>
              <a:rPr lang="en-US" b="1" dirty="0" smtClean="0"/>
              <a:t>P2’</a:t>
            </a:r>
            <a:endParaRPr lang="en-US" b="1" dirty="0"/>
          </a:p>
        </p:txBody>
      </p:sp>
      <p:sp>
        <p:nvSpPr>
          <p:cNvPr id="80" name="TextBox 79"/>
          <p:cNvSpPr txBox="1"/>
          <p:nvPr/>
        </p:nvSpPr>
        <p:spPr>
          <a:xfrm>
            <a:off x="2133600" y="5486400"/>
            <a:ext cx="542136" cy="369332"/>
          </a:xfrm>
          <a:prstGeom prst="rect">
            <a:avLst/>
          </a:prstGeom>
          <a:noFill/>
        </p:spPr>
        <p:txBody>
          <a:bodyPr wrap="none" rtlCol="0">
            <a:spAutoFit/>
          </a:bodyPr>
          <a:lstStyle/>
          <a:p>
            <a:r>
              <a:rPr lang="en-US" b="1" dirty="0" smtClean="0"/>
              <a:t>P2’’</a:t>
            </a:r>
            <a:endParaRPr lang="en-US" b="1" dirty="0"/>
          </a:p>
        </p:txBody>
      </p:sp>
      <p:sp>
        <p:nvSpPr>
          <p:cNvPr id="81" name="Rectangle 80"/>
          <p:cNvSpPr/>
          <p:nvPr/>
        </p:nvSpPr>
        <p:spPr>
          <a:xfrm>
            <a:off x="2895600" y="6324600"/>
            <a:ext cx="2404697" cy="369332"/>
          </a:xfrm>
          <a:prstGeom prst="rect">
            <a:avLst/>
          </a:prstGeom>
        </p:spPr>
        <p:txBody>
          <a:bodyPr wrap="none">
            <a:spAutoFit/>
          </a:bodyPr>
          <a:lstStyle/>
          <a:p>
            <a:r>
              <a:rPr lang="en-US" b="1" dirty="0" smtClean="0"/>
              <a:t>(c) Exterior Clipping</a:t>
            </a:r>
            <a:endParaRPr lang="en-US" b="1" dirty="0"/>
          </a:p>
        </p:txBody>
      </p:sp>
      <p:sp>
        <p:nvSpPr>
          <p:cNvPr id="49" name="TextBox 48"/>
          <p:cNvSpPr txBox="1"/>
          <p:nvPr/>
        </p:nvSpPr>
        <p:spPr>
          <a:xfrm>
            <a:off x="116298" y="2057400"/>
            <a:ext cx="417102" cy="369332"/>
          </a:xfrm>
          <a:prstGeom prst="rect">
            <a:avLst/>
          </a:prstGeom>
          <a:noFill/>
        </p:spPr>
        <p:txBody>
          <a:bodyPr wrap="none" rtlCol="0">
            <a:spAutoFit/>
          </a:bodyPr>
          <a:lstStyle/>
          <a:p>
            <a:r>
              <a:rPr lang="en-US" b="1" dirty="0" smtClean="0"/>
              <a:t>P1</a:t>
            </a:r>
            <a:endParaRPr lang="en-US" b="1" dirty="0"/>
          </a:p>
        </p:txBody>
      </p:sp>
      <p:sp>
        <p:nvSpPr>
          <p:cNvPr id="46" name="Slide Number Placeholder 45"/>
          <p:cNvSpPr>
            <a:spLocks noGrp="1"/>
          </p:cNvSpPr>
          <p:nvPr>
            <p:ph type="sldNum" sz="quarter" idx="12"/>
          </p:nvPr>
        </p:nvSpPr>
        <p:spPr/>
        <p:txBody>
          <a:bodyPr/>
          <a:lstStyle/>
          <a:p>
            <a:fld id="{6BFD6DA4-37B8-4E8C-9D83-7DE39C9E6DBD}"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152471"/>
            <a:ext cx="8763000" cy="1200329"/>
          </a:xfrm>
          <a:prstGeom prst="rect">
            <a:avLst/>
          </a:prstGeom>
          <a:noFill/>
        </p:spPr>
        <p:txBody>
          <a:bodyPr wrap="square" rtlCol="0">
            <a:spAutoFit/>
          </a:bodyPr>
          <a:lstStyle/>
          <a:p>
            <a:pPr algn="ctr"/>
            <a:r>
              <a:rPr lang="en-US" sz="7200" dirty="0" smtClean="0">
                <a:solidFill>
                  <a:schemeClr val="accent1">
                    <a:lumMod val="50000"/>
                  </a:schemeClr>
                </a:solidFill>
              </a:rPr>
              <a:t>Thank YOU………….  </a:t>
            </a:r>
            <a:endParaRPr lang="en-US" sz="7200" dirty="0">
              <a:solidFill>
                <a:schemeClr val="accent1">
                  <a:lumMod val="50000"/>
                </a:schemeClr>
              </a:solidFill>
            </a:endParaRPr>
          </a:p>
        </p:txBody>
      </p:sp>
      <p:sp>
        <p:nvSpPr>
          <p:cNvPr id="3" name="Slide Number Placeholder 2"/>
          <p:cNvSpPr>
            <a:spLocks noGrp="1"/>
          </p:cNvSpPr>
          <p:nvPr>
            <p:ph type="sldNum" sz="quarter" idx="12"/>
          </p:nvPr>
        </p:nvSpPr>
        <p:spPr/>
        <p:txBody>
          <a:bodyPr/>
          <a:lstStyle/>
          <a:p>
            <a:fld id="{6BFD6DA4-37B8-4E8C-9D83-7DE39C9E6DBD}"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5400000">
            <a:off x="-989806" y="3275806"/>
            <a:ext cx="457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 y="5257800"/>
            <a:ext cx="723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05000" y="1828800"/>
            <a:ext cx="4572000" cy="304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P( x, y)</a:t>
            </a:r>
            <a:endParaRPr lang="en-US" dirty="0"/>
          </a:p>
        </p:txBody>
      </p:sp>
      <p:sp>
        <p:nvSpPr>
          <p:cNvPr id="16" name="Oval 15"/>
          <p:cNvSpPr/>
          <p:nvPr/>
        </p:nvSpPr>
        <p:spPr>
          <a:xfrm>
            <a:off x="3886200" y="3276600"/>
            <a:ext cx="3048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0" name="Straight Connector 19"/>
          <p:cNvCxnSpPr/>
          <p:nvPr/>
        </p:nvCxnSpPr>
        <p:spPr>
          <a:xfrm>
            <a:off x="990600" y="1827212"/>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90600" y="4876800"/>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1752600" y="52578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325394" y="52570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0" y="1676400"/>
            <a:ext cx="1066800" cy="338554"/>
          </a:xfrm>
          <a:prstGeom prst="rect">
            <a:avLst/>
          </a:prstGeom>
          <a:noFill/>
        </p:spPr>
        <p:txBody>
          <a:bodyPr wrap="square" rtlCol="0">
            <a:spAutoFit/>
          </a:bodyPr>
          <a:lstStyle/>
          <a:p>
            <a:r>
              <a:rPr lang="en-US" sz="1600" b="1" dirty="0" smtClean="0"/>
              <a:t>    ywmax</a:t>
            </a:r>
            <a:endParaRPr lang="en-US" sz="1600" b="1" dirty="0"/>
          </a:p>
        </p:txBody>
      </p:sp>
      <p:sp>
        <p:nvSpPr>
          <p:cNvPr id="26" name="TextBox 25"/>
          <p:cNvSpPr txBox="1"/>
          <p:nvPr/>
        </p:nvSpPr>
        <p:spPr>
          <a:xfrm>
            <a:off x="228600" y="4648200"/>
            <a:ext cx="838200" cy="338554"/>
          </a:xfrm>
          <a:prstGeom prst="rect">
            <a:avLst/>
          </a:prstGeom>
          <a:noFill/>
        </p:spPr>
        <p:txBody>
          <a:bodyPr wrap="square" rtlCol="0">
            <a:spAutoFit/>
          </a:bodyPr>
          <a:lstStyle/>
          <a:p>
            <a:r>
              <a:rPr lang="en-US" sz="1600" b="1" dirty="0" smtClean="0"/>
              <a:t>ywmin</a:t>
            </a:r>
            <a:endParaRPr lang="en-US" sz="1600" b="1" dirty="0"/>
          </a:p>
        </p:txBody>
      </p:sp>
      <p:sp>
        <p:nvSpPr>
          <p:cNvPr id="27" name="TextBox 26"/>
          <p:cNvSpPr txBox="1"/>
          <p:nvPr/>
        </p:nvSpPr>
        <p:spPr>
          <a:xfrm>
            <a:off x="1447800" y="5334000"/>
            <a:ext cx="838200" cy="338554"/>
          </a:xfrm>
          <a:prstGeom prst="rect">
            <a:avLst/>
          </a:prstGeom>
          <a:noFill/>
        </p:spPr>
        <p:txBody>
          <a:bodyPr wrap="square" rtlCol="0">
            <a:spAutoFit/>
          </a:bodyPr>
          <a:lstStyle/>
          <a:p>
            <a:r>
              <a:rPr lang="en-US" sz="1600" b="1" dirty="0" smtClean="0"/>
              <a:t>xwmin</a:t>
            </a:r>
            <a:endParaRPr lang="en-US" sz="1600" b="1" dirty="0"/>
          </a:p>
        </p:txBody>
      </p:sp>
      <p:sp>
        <p:nvSpPr>
          <p:cNvPr id="28" name="TextBox 27"/>
          <p:cNvSpPr txBox="1"/>
          <p:nvPr/>
        </p:nvSpPr>
        <p:spPr>
          <a:xfrm>
            <a:off x="6096000" y="5334000"/>
            <a:ext cx="914400" cy="338554"/>
          </a:xfrm>
          <a:prstGeom prst="rect">
            <a:avLst/>
          </a:prstGeom>
          <a:noFill/>
        </p:spPr>
        <p:txBody>
          <a:bodyPr wrap="square" rtlCol="0">
            <a:spAutoFit/>
          </a:bodyPr>
          <a:lstStyle/>
          <a:p>
            <a:r>
              <a:rPr lang="en-US" sz="1600" b="1" dirty="0" smtClean="0"/>
              <a:t>xwmax</a:t>
            </a:r>
            <a:endParaRPr lang="en-US" sz="1600" b="1" dirty="0"/>
          </a:p>
        </p:txBody>
      </p:sp>
      <p:sp>
        <p:nvSpPr>
          <p:cNvPr id="29" name="TextBox 28"/>
          <p:cNvSpPr txBox="1"/>
          <p:nvPr/>
        </p:nvSpPr>
        <p:spPr>
          <a:xfrm>
            <a:off x="2743200" y="5867400"/>
            <a:ext cx="3382786" cy="461665"/>
          </a:xfrm>
          <a:prstGeom prst="rect">
            <a:avLst/>
          </a:prstGeom>
          <a:noFill/>
        </p:spPr>
        <p:txBody>
          <a:bodyPr wrap="none" rtlCol="0">
            <a:spAutoFit/>
          </a:bodyPr>
          <a:lstStyle/>
          <a:p>
            <a:r>
              <a:rPr lang="en-US" sz="2400" b="1" dirty="0" smtClean="0"/>
              <a:t>Figure: Point Clipping</a:t>
            </a:r>
            <a:endParaRPr lang="en-US" sz="2400" b="1" dirty="0"/>
          </a:p>
        </p:txBody>
      </p:sp>
      <p:sp>
        <p:nvSpPr>
          <p:cNvPr id="17" name="Slide Number Placeholder 16"/>
          <p:cNvSpPr>
            <a:spLocks noGrp="1"/>
          </p:cNvSpPr>
          <p:nvPr>
            <p:ph type="sldNum" sz="quarter" idx="12"/>
          </p:nvPr>
        </p:nvSpPr>
        <p:spPr/>
        <p:txBody>
          <a:bodyPr/>
          <a:lstStyle/>
          <a:p>
            <a:fld id="{6BFD6DA4-37B8-4E8C-9D83-7DE39C9E6DBD}"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Line Clipping</a:t>
            </a:r>
            <a:endParaRPr lang="en-US" dirty="0"/>
          </a:p>
        </p:txBody>
      </p:sp>
      <p:sp>
        <p:nvSpPr>
          <p:cNvPr id="3" name="Content Placeholder 2"/>
          <p:cNvSpPr>
            <a:spLocks noGrp="1"/>
          </p:cNvSpPr>
          <p:nvPr>
            <p:ph idx="1"/>
          </p:nvPr>
        </p:nvSpPr>
        <p:spPr>
          <a:xfrm>
            <a:off x="457200" y="1371600"/>
            <a:ext cx="8229600" cy="4389120"/>
          </a:xfrm>
        </p:spPr>
        <p:txBody>
          <a:bodyPr>
            <a:normAutofit/>
          </a:bodyPr>
          <a:lstStyle/>
          <a:p>
            <a:r>
              <a:rPr lang="en-US" sz="2000" dirty="0" smtClean="0"/>
              <a:t>Line that do not intersect the clipping window are either completely inside the window or completely outside the window. In the case of </a:t>
            </a:r>
            <a:r>
              <a:rPr lang="en-US" sz="2000" b="1" dirty="0" smtClean="0"/>
              <a:t>line clipping </a:t>
            </a:r>
            <a:r>
              <a:rPr lang="en-US" sz="2000" dirty="0" smtClean="0"/>
              <a:t>, four different cases are possible.</a:t>
            </a:r>
            <a:endParaRPr lang="en-US" sz="2000" dirty="0"/>
          </a:p>
        </p:txBody>
      </p:sp>
      <p:cxnSp>
        <p:nvCxnSpPr>
          <p:cNvPr id="4" name="Straight Connector 3"/>
          <p:cNvCxnSpPr/>
          <p:nvPr/>
        </p:nvCxnSpPr>
        <p:spPr>
          <a:xfrm rot="5400000">
            <a:off x="-723106" y="4381500"/>
            <a:ext cx="40378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295400" y="6368634"/>
            <a:ext cx="6477000" cy="32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438400" y="3200400"/>
            <a:ext cx="3276600" cy="262455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a:t>
            </a:r>
            <a:endParaRPr lang="en-US" dirty="0"/>
          </a:p>
        </p:txBody>
      </p:sp>
      <p:sp>
        <p:nvSpPr>
          <p:cNvPr id="12" name="TextBox 11"/>
          <p:cNvSpPr txBox="1"/>
          <p:nvPr/>
        </p:nvSpPr>
        <p:spPr>
          <a:xfrm>
            <a:off x="457200" y="3048000"/>
            <a:ext cx="914400" cy="338554"/>
          </a:xfrm>
          <a:prstGeom prst="rect">
            <a:avLst/>
          </a:prstGeom>
          <a:noFill/>
        </p:spPr>
        <p:txBody>
          <a:bodyPr wrap="square" rtlCol="0">
            <a:spAutoFit/>
          </a:bodyPr>
          <a:lstStyle/>
          <a:p>
            <a:r>
              <a:rPr lang="en-US" sz="1600" b="1" dirty="0" smtClean="0"/>
              <a:t>ywmax</a:t>
            </a:r>
            <a:endParaRPr lang="en-US" sz="1600" b="1" dirty="0"/>
          </a:p>
        </p:txBody>
      </p:sp>
      <p:sp>
        <p:nvSpPr>
          <p:cNvPr id="13" name="TextBox 12"/>
          <p:cNvSpPr txBox="1"/>
          <p:nvPr/>
        </p:nvSpPr>
        <p:spPr>
          <a:xfrm>
            <a:off x="533400" y="5605046"/>
            <a:ext cx="838200" cy="338554"/>
          </a:xfrm>
          <a:prstGeom prst="rect">
            <a:avLst/>
          </a:prstGeom>
          <a:noFill/>
        </p:spPr>
        <p:txBody>
          <a:bodyPr wrap="square" rtlCol="0">
            <a:spAutoFit/>
          </a:bodyPr>
          <a:lstStyle/>
          <a:p>
            <a:r>
              <a:rPr lang="en-US" sz="1600" b="1" dirty="0" smtClean="0"/>
              <a:t>ywmin</a:t>
            </a:r>
            <a:endParaRPr lang="en-US" sz="1600" b="1" dirty="0"/>
          </a:p>
        </p:txBody>
      </p:sp>
      <p:sp>
        <p:nvSpPr>
          <p:cNvPr id="14" name="TextBox 13"/>
          <p:cNvSpPr txBox="1"/>
          <p:nvPr/>
        </p:nvSpPr>
        <p:spPr>
          <a:xfrm>
            <a:off x="2057400" y="6400800"/>
            <a:ext cx="838200" cy="338554"/>
          </a:xfrm>
          <a:prstGeom prst="rect">
            <a:avLst/>
          </a:prstGeom>
          <a:noFill/>
        </p:spPr>
        <p:txBody>
          <a:bodyPr wrap="square" rtlCol="0">
            <a:spAutoFit/>
          </a:bodyPr>
          <a:lstStyle/>
          <a:p>
            <a:r>
              <a:rPr lang="en-US" sz="1600" b="1" dirty="0" smtClean="0"/>
              <a:t>xwmin</a:t>
            </a:r>
            <a:endParaRPr lang="en-US" sz="1600" b="1" dirty="0"/>
          </a:p>
        </p:txBody>
      </p:sp>
      <p:sp>
        <p:nvSpPr>
          <p:cNvPr id="15" name="TextBox 14"/>
          <p:cNvSpPr txBox="1"/>
          <p:nvPr/>
        </p:nvSpPr>
        <p:spPr>
          <a:xfrm>
            <a:off x="5257800" y="6324600"/>
            <a:ext cx="1066800" cy="338554"/>
          </a:xfrm>
          <a:prstGeom prst="rect">
            <a:avLst/>
          </a:prstGeom>
          <a:noFill/>
        </p:spPr>
        <p:txBody>
          <a:bodyPr wrap="square" rtlCol="0">
            <a:spAutoFit/>
          </a:bodyPr>
          <a:lstStyle/>
          <a:p>
            <a:r>
              <a:rPr lang="en-US" sz="1600" b="1" dirty="0" smtClean="0"/>
              <a:t>xwmax</a:t>
            </a:r>
            <a:endParaRPr lang="en-US" sz="1600" b="1" dirty="0"/>
          </a:p>
        </p:txBody>
      </p:sp>
      <p:cxnSp>
        <p:nvCxnSpPr>
          <p:cNvPr id="18" name="Straight Connector 17"/>
          <p:cNvCxnSpPr/>
          <p:nvPr/>
        </p:nvCxnSpPr>
        <p:spPr>
          <a:xfrm rot="5400000">
            <a:off x="2095500" y="2856706"/>
            <a:ext cx="685800"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371306" y="2856706"/>
            <a:ext cx="685800"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372894" y="6057106"/>
            <a:ext cx="685800"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096294" y="6057106"/>
            <a:ext cx="685800"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95400" y="3200400"/>
            <a:ext cx="1143000"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15000" y="3198812"/>
            <a:ext cx="1143000"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295400" y="5791200"/>
            <a:ext cx="1143000"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15000" y="5791200"/>
            <a:ext cx="1143000"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81400" y="4191000"/>
            <a:ext cx="1137234" cy="369332"/>
          </a:xfrm>
          <a:prstGeom prst="rect">
            <a:avLst/>
          </a:prstGeom>
          <a:noFill/>
        </p:spPr>
        <p:txBody>
          <a:bodyPr wrap="none" rtlCol="0">
            <a:spAutoFit/>
          </a:bodyPr>
          <a:lstStyle/>
          <a:p>
            <a:r>
              <a:rPr lang="en-US" b="1" dirty="0" smtClean="0"/>
              <a:t>Window </a:t>
            </a:r>
            <a:endParaRPr lang="en-US" b="1" dirty="0"/>
          </a:p>
        </p:txBody>
      </p:sp>
      <p:cxnSp>
        <p:nvCxnSpPr>
          <p:cNvPr id="31" name="Straight Connector 30"/>
          <p:cNvCxnSpPr/>
          <p:nvPr/>
        </p:nvCxnSpPr>
        <p:spPr>
          <a:xfrm flipV="1">
            <a:off x="2743200" y="3505200"/>
            <a:ext cx="914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657600" y="3429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 name="Oval 32"/>
          <p:cNvSpPr/>
          <p:nvPr/>
        </p:nvSpPr>
        <p:spPr>
          <a:xfrm>
            <a:off x="2743200" y="4038600"/>
            <a:ext cx="76200" cy="762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4" name="Straight Connector 33"/>
          <p:cNvCxnSpPr/>
          <p:nvPr/>
        </p:nvCxnSpPr>
        <p:spPr>
          <a:xfrm flipV="1">
            <a:off x="3581400" y="2514600"/>
            <a:ext cx="914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495800" y="243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Oval 35"/>
          <p:cNvSpPr/>
          <p:nvPr/>
        </p:nvSpPr>
        <p:spPr>
          <a:xfrm>
            <a:off x="3581400" y="3048000"/>
            <a:ext cx="76200" cy="762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7" name="Straight Connector 36"/>
          <p:cNvCxnSpPr/>
          <p:nvPr/>
        </p:nvCxnSpPr>
        <p:spPr>
          <a:xfrm flipV="1">
            <a:off x="5257800" y="4343400"/>
            <a:ext cx="914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172200" y="4267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Oval 38"/>
          <p:cNvSpPr/>
          <p:nvPr/>
        </p:nvSpPr>
        <p:spPr>
          <a:xfrm>
            <a:off x="5257800" y="4876800"/>
            <a:ext cx="76200" cy="762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46" name="Straight Connector 45"/>
          <p:cNvCxnSpPr/>
          <p:nvPr/>
        </p:nvCxnSpPr>
        <p:spPr>
          <a:xfrm>
            <a:off x="2209800" y="5105400"/>
            <a:ext cx="99060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209800" y="5105400"/>
            <a:ext cx="76200" cy="762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1" name="Oval 50"/>
          <p:cNvSpPr/>
          <p:nvPr/>
        </p:nvSpPr>
        <p:spPr>
          <a:xfrm>
            <a:off x="3124200" y="5867400"/>
            <a:ext cx="76200" cy="762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56" name="Straight Connector 55"/>
          <p:cNvCxnSpPr/>
          <p:nvPr/>
        </p:nvCxnSpPr>
        <p:spPr>
          <a:xfrm rot="16200000" flipH="1">
            <a:off x="5753100" y="3009900"/>
            <a:ext cx="10668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400800" y="3657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8" name="Oval 57"/>
          <p:cNvSpPr/>
          <p:nvPr/>
        </p:nvSpPr>
        <p:spPr>
          <a:xfrm>
            <a:off x="6096000" y="2667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9" name="TextBox 58"/>
          <p:cNvSpPr txBox="1"/>
          <p:nvPr/>
        </p:nvSpPr>
        <p:spPr>
          <a:xfrm>
            <a:off x="2590800" y="4050268"/>
            <a:ext cx="385042" cy="338554"/>
          </a:xfrm>
          <a:prstGeom prst="rect">
            <a:avLst/>
          </a:prstGeom>
          <a:noFill/>
        </p:spPr>
        <p:txBody>
          <a:bodyPr wrap="none" rtlCol="0">
            <a:spAutoFit/>
          </a:bodyPr>
          <a:lstStyle/>
          <a:p>
            <a:r>
              <a:rPr lang="en-US" sz="1600" b="1" dirty="0" smtClean="0"/>
              <a:t>p1</a:t>
            </a:r>
            <a:endParaRPr lang="en-US" sz="1600" b="1" dirty="0"/>
          </a:p>
        </p:txBody>
      </p:sp>
      <p:sp>
        <p:nvSpPr>
          <p:cNvPr id="60" name="TextBox 59"/>
          <p:cNvSpPr txBox="1"/>
          <p:nvPr/>
        </p:nvSpPr>
        <p:spPr>
          <a:xfrm>
            <a:off x="3577358" y="3429000"/>
            <a:ext cx="409086" cy="338554"/>
          </a:xfrm>
          <a:prstGeom prst="rect">
            <a:avLst/>
          </a:prstGeom>
          <a:noFill/>
        </p:spPr>
        <p:txBody>
          <a:bodyPr wrap="none" rtlCol="0">
            <a:spAutoFit/>
          </a:bodyPr>
          <a:lstStyle/>
          <a:p>
            <a:r>
              <a:rPr lang="en-US" sz="1600" b="1" dirty="0" smtClean="0"/>
              <a:t>p2</a:t>
            </a:r>
            <a:endParaRPr lang="en-US" sz="1600" b="1" dirty="0"/>
          </a:p>
        </p:txBody>
      </p:sp>
      <p:sp>
        <p:nvSpPr>
          <p:cNvPr id="61" name="TextBox 60"/>
          <p:cNvSpPr txBox="1"/>
          <p:nvPr/>
        </p:nvSpPr>
        <p:spPr>
          <a:xfrm>
            <a:off x="1905000" y="4876800"/>
            <a:ext cx="405880" cy="338554"/>
          </a:xfrm>
          <a:prstGeom prst="rect">
            <a:avLst/>
          </a:prstGeom>
          <a:noFill/>
        </p:spPr>
        <p:txBody>
          <a:bodyPr wrap="none" rtlCol="0">
            <a:spAutoFit/>
          </a:bodyPr>
          <a:lstStyle/>
          <a:p>
            <a:r>
              <a:rPr lang="en-US" sz="1600" b="1" dirty="0" smtClean="0"/>
              <a:t>p7</a:t>
            </a:r>
            <a:endParaRPr lang="en-US" sz="1600" b="1" dirty="0"/>
          </a:p>
        </p:txBody>
      </p:sp>
      <p:sp>
        <p:nvSpPr>
          <p:cNvPr id="62" name="TextBox 61"/>
          <p:cNvSpPr txBox="1"/>
          <p:nvPr/>
        </p:nvSpPr>
        <p:spPr>
          <a:xfrm>
            <a:off x="3043958" y="5867400"/>
            <a:ext cx="418704" cy="338554"/>
          </a:xfrm>
          <a:prstGeom prst="rect">
            <a:avLst/>
          </a:prstGeom>
          <a:noFill/>
        </p:spPr>
        <p:txBody>
          <a:bodyPr wrap="none" rtlCol="0">
            <a:spAutoFit/>
          </a:bodyPr>
          <a:lstStyle/>
          <a:p>
            <a:r>
              <a:rPr lang="en-US" sz="1600" b="1" dirty="0" smtClean="0"/>
              <a:t>p8</a:t>
            </a:r>
            <a:endParaRPr lang="en-US" sz="1600" b="1" dirty="0"/>
          </a:p>
        </p:txBody>
      </p:sp>
      <p:sp>
        <p:nvSpPr>
          <p:cNvPr id="63" name="TextBox 62"/>
          <p:cNvSpPr txBox="1"/>
          <p:nvPr/>
        </p:nvSpPr>
        <p:spPr>
          <a:xfrm>
            <a:off x="4948958" y="4800600"/>
            <a:ext cx="405880" cy="338554"/>
          </a:xfrm>
          <a:prstGeom prst="rect">
            <a:avLst/>
          </a:prstGeom>
          <a:noFill/>
        </p:spPr>
        <p:txBody>
          <a:bodyPr wrap="none" rtlCol="0">
            <a:spAutoFit/>
          </a:bodyPr>
          <a:lstStyle/>
          <a:p>
            <a:r>
              <a:rPr lang="en-US" sz="1600" b="1" dirty="0" smtClean="0"/>
              <a:t>p5</a:t>
            </a:r>
            <a:endParaRPr lang="en-US" sz="1600" b="1" dirty="0"/>
          </a:p>
        </p:txBody>
      </p:sp>
      <p:sp>
        <p:nvSpPr>
          <p:cNvPr id="64" name="TextBox 63"/>
          <p:cNvSpPr txBox="1"/>
          <p:nvPr/>
        </p:nvSpPr>
        <p:spPr>
          <a:xfrm>
            <a:off x="6172200" y="4114800"/>
            <a:ext cx="421910" cy="338554"/>
          </a:xfrm>
          <a:prstGeom prst="rect">
            <a:avLst/>
          </a:prstGeom>
          <a:noFill/>
        </p:spPr>
        <p:txBody>
          <a:bodyPr wrap="none" rtlCol="0">
            <a:spAutoFit/>
          </a:bodyPr>
          <a:lstStyle/>
          <a:p>
            <a:r>
              <a:rPr lang="en-US" sz="1600" b="1" dirty="0" smtClean="0"/>
              <a:t>p6</a:t>
            </a:r>
            <a:endParaRPr lang="en-US" sz="1600" b="1" dirty="0"/>
          </a:p>
        </p:txBody>
      </p:sp>
      <p:sp>
        <p:nvSpPr>
          <p:cNvPr id="65" name="TextBox 64"/>
          <p:cNvSpPr txBox="1"/>
          <p:nvPr/>
        </p:nvSpPr>
        <p:spPr>
          <a:xfrm>
            <a:off x="6396758" y="3623846"/>
            <a:ext cx="503664" cy="338554"/>
          </a:xfrm>
          <a:prstGeom prst="rect">
            <a:avLst/>
          </a:prstGeom>
          <a:noFill/>
        </p:spPr>
        <p:txBody>
          <a:bodyPr wrap="none" rtlCol="0">
            <a:spAutoFit/>
          </a:bodyPr>
          <a:lstStyle/>
          <a:p>
            <a:r>
              <a:rPr lang="en-US" sz="1600" b="1" dirty="0" smtClean="0"/>
              <a:t>p10</a:t>
            </a:r>
            <a:endParaRPr lang="en-US" sz="1600" b="1" dirty="0"/>
          </a:p>
        </p:txBody>
      </p:sp>
      <p:sp>
        <p:nvSpPr>
          <p:cNvPr id="66" name="TextBox 65"/>
          <p:cNvSpPr txBox="1"/>
          <p:nvPr/>
        </p:nvSpPr>
        <p:spPr>
          <a:xfrm>
            <a:off x="5943600" y="2328446"/>
            <a:ext cx="421910" cy="338554"/>
          </a:xfrm>
          <a:prstGeom prst="rect">
            <a:avLst/>
          </a:prstGeom>
          <a:noFill/>
        </p:spPr>
        <p:txBody>
          <a:bodyPr wrap="none" rtlCol="0">
            <a:spAutoFit/>
          </a:bodyPr>
          <a:lstStyle/>
          <a:p>
            <a:r>
              <a:rPr lang="en-US" sz="1600" b="1" dirty="0" smtClean="0"/>
              <a:t>p9</a:t>
            </a:r>
            <a:endParaRPr lang="en-US" sz="1600" b="1" dirty="0"/>
          </a:p>
        </p:txBody>
      </p:sp>
      <p:sp>
        <p:nvSpPr>
          <p:cNvPr id="67" name="TextBox 66"/>
          <p:cNvSpPr txBox="1"/>
          <p:nvPr/>
        </p:nvSpPr>
        <p:spPr>
          <a:xfrm>
            <a:off x="3352800" y="2785646"/>
            <a:ext cx="402674" cy="338554"/>
          </a:xfrm>
          <a:prstGeom prst="rect">
            <a:avLst/>
          </a:prstGeom>
          <a:noFill/>
        </p:spPr>
        <p:txBody>
          <a:bodyPr wrap="none" rtlCol="0">
            <a:spAutoFit/>
          </a:bodyPr>
          <a:lstStyle/>
          <a:p>
            <a:r>
              <a:rPr lang="en-US" sz="1600" b="1" dirty="0" smtClean="0"/>
              <a:t>p3</a:t>
            </a:r>
            <a:endParaRPr lang="en-US" sz="1600" b="1" dirty="0"/>
          </a:p>
        </p:txBody>
      </p:sp>
      <p:sp>
        <p:nvSpPr>
          <p:cNvPr id="68" name="TextBox 67"/>
          <p:cNvSpPr txBox="1"/>
          <p:nvPr/>
        </p:nvSpPr>
        <p:spPr>
          <a:xfrm>
            <a:off x="4495800" y="2286000"/>
            <a:ext cx="417102" cy="338554"/>
          </a:xfrm>
          <a:prstGeom prst="rect">
            <a:avLst/>
          </a:prstGeom>
          <a:noFill/>
        </p:spPr>
        <p:txBody>
          <a:bodyPr wrap="none" rtlCol="0">
            <a:spAutoFit/>
          </a:bodyPr>
          <a:lstStyle/>
          <a:p>
            <a:r>
              <a:rPr lang="en-US" sz="1600" b="1" dirty="0" smtClean="0"/>
              <a:t>p4</a:t>
            </a:r>
            <a:endParaRPr lang="en-US" sz="1600" b="1" dirty="0"/>
          </a:p>
        </p:txBody>
      </p:sp>
      <p:sp>
        <p:nvSpPr>
          <p:cNvPr id="45" name="Slide Number Placeholder 44"/>
          <p:cNvSpPr>
            <a:spLocks noGrp="1"/>
          </p:cNvSpPr>
          <p:nvPr>
            <p:ph type="sldNum" sz="quarter" idx="12"/>
          </p:nvPr>
        </p:nvSpPr>
        <p:spPr/>
        <p:txBody>
          <a:bodyPr/>
          <a:lstStyle/>
          <a:p>
            <a:fld id="{6BFD6DA4-37B8-4E8C-9D83-7DE39C9E6DBD}"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8362"/>
          </a:xfrm>
        </p:spPr>
        <p:txBody>
          <a:bodyPr/>
          <a:lstStyle/>
          <a:p>
            <a:pPr algn="ctr"/>
            <a:r>
              <a:rPr lang="en-US" dirty="0" smtClean="0"/>
              <a:t>Line clipping</a:t>
            </a:r>
            <a:endParaRPr lang="en-US" dirty="0"/>
          </a:p>
        </p:txBody>
      </p:sp>
      <p:sp>
        <p:nvSpPr>
          <p:cNvPr id="3" name="Content Placeholder 2"/>
          <p:cNvSpPr>
            <a:spLocks noGrp="1"/>
          </p:cNvSpPr>
          <p:nvPr>
            <p:ph idx="1"/>
          </p:nvPr>
        </p:nvSpPr>
        <p:spPr>
          <a:xfrm>
            <a:off x="0" y="1066800"/>
            <a:ext cx="9144000" cy="5059363"/>
          </a:xfrm>
        </p:spPr>
        <p:txBody>
          <a:bodyPr>
            <a:normAutofit/>
          </a:bodyPr>
          <a:lstStyle/>
          <a:p>
            <a:r>
              <a:rPr lang="en-US" sz="1800" dirty="0" smtClean="0"/>
              <a:t>For the clipping procedure it is important to know whether an intersection point lies between or outside the two endpoints of the line segment.</a:t>
            </a:r>
          </a:p>
          <a:p>
            <a:r>
              <a:rPr lang="en-US" sz="1800" dirty="0" smtClean="0"/>
              <a:t>All lines fall into one of the following clipping categories:</a:t>
            </a:r>
          </a:p>
          <a:p>
            <a:pPr>
              <a:buNone/>
            </a:pPr>
            <a:r>
              <a:rPr lang="en-US" sz="1800" dirty="0" smtClean="0"/>
              <a:t>1</a:t>
            </a:r>
            <a:r>
              <a:rPr lang="en-US" sz="1800" b="1" dirty="0" smtClean="0"/>
              <a:t>. Visible(category 1):</a:t>
            </a:r>
            <a:endParaRPr lang="en-US" sz="1800" dirty="0" smtClean="0"/>
          </a:p>
        </p:txBody>
      </p:sp>
      <p:cxnSp>
        <p:nvCxnSpPr>
          <p:cNvPr id="22" name="Straight Arrow Connector 21"/>
          <p:cNvCxnSpPr/>
          <p:nvPr/>
        </p:nvCxnSpPr>
        <p:spPr>
          <a:xfrm rot="5400000" flipH="1" flipV="1">
            <a:off x="190500" y="49911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524000" y="6324600"/>
            <a:ext cx="4800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667000" y="4267200"/>
            <a:ext cx="2057400" cy="1524000"/>
          </a:xfrm>
          <a:prstGeom prst="rect">
            <a:avLst/>
          </a:prstGeom>
          <a:solidFill>
            <a:schemeClr val="bg2"/>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cxnSp>
        <p:nvCxnSpPr>
          <p:cNvPr id="29" name="Straight Connector 28"/>
          <p:cNvCxnSpPr/>
          <p:nvPr/>
        </p:nvCxnSpPr>
        <p:spPr>
          <a:xfrm rot="5400000">
            <a:off x="2286794" y="3885406"/>
            <a:ext cx="762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344194" y="3885406"/>
            <a:ext cx="762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458494" y="6057106"/>
            <a:ext cx="5334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401094" y="6057106"/>
            <a:ext cx="5334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524000" y="4267200"/>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724400" y="4267200"/>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24400" y="5789612"/>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24000" y="5789612"/>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276600" y="3962400"/>
            <a:ext cx="1049864" cy="369332"/>
          </a:xfrm>
          <a:prstGeom prst="rect">
            <a:avLst/>
          </a:prstGeom>
          <a:noFill/>
        </p:spPr>
        <p:txBody>
          <a:bodyPr wrap="square" rtlCol="0">
            <a:spAutoFit/>
          </a:bodyPr>
          <a:lstStyle/>
          <a:p>
            <a:r>
              <a:rPr lang="en-US" b="1" dirty="0" smtClean="0"/>
              <a:t>window</a:t>
            </a:r>
            <a:endParaRPr lang="en-US" b="1" dirty="0"/>
          </a:p>
        </p:txBody>
      </p:sp>
      <p:sp>
        <p:nvSpPr>
          <p:cNvPr id="43" name="TextBox 42"/>
          <p:cNvSpPr txBox="1"/>
          <p:nvPr/>
        </p:nvSpPr>
        <p:spPr>
          <a:xfrm>
            <a:off x="762000" y="4038600"/>
            <a:ext cx="864467" cy="338554"/>
          </a:xfrm>
          <a:prstGeom prst="rect">
            <a:avLst/>
          </a:prstGeom>
          <a:noFill/>
        </p:spPr>
        <p:txBody>
          <a:bodyPr wrap="square" rtlCol="0">
            <a:spAutoFit/>
          </a:bodyPr>
          <a:lstStyle/>
          <a:p>
            <a:r>
              <a:rPr lang="en-US" sz="1600" b="1" dirty="0" smtClean="0"/>
              <a:t>ywmax</a:t>
            </a:r>
            <a:endParaRPr lang="en-US" sz="1600" b="1" dirty="0"/>
          </a:p>
        </p:txBody>
      </p:sp>
      <p:sp>
        <p:nvSpPr>
          <p:cNvPr id="44" name="TextBox 43"/>
          <p:cNvSpPr txBox="1"/>
          <p:nvPr/>
        </p:nvSpPr>
        <p:spPr>
          <a:xfrm>
            <a:off x="735733" y="5605046"/>
            <a:ext cx="864467" cy="338554"/>
          </a:xfrm>
          <a:prstGeom prst="rect">
            <a:avLst/>
          </a:prstGeom>
          <a:noFill/>
        </p:spPr>
        <p:txBody>
          <a:bodyPr wrap="square" rtlCol="0">
            <a:spAutoFit/>
          </a:bodyPr>
          <a:lstStyle/>
          <a:p>
            <a:r>
              <a:rPr lang="en-US" sz="1600" b="1" dirty="0" smtClean="0"/>
              <a:t>ywmin</a:t>
            </a:r>
            <a:endParaRPr lang="en-US" sz="1600" b="1" dirty="0"/>
          </a:p>
        </p:txBody>
      </p:sp>
      <p:sp>
        <p:nvSpPr>
          <p:cNvPr id="45" name="TextBox 44"/>
          <p:cNvSpPr txBox="1"/>
          <p:nvPr/>
        </p:nvSpPr>
        <p:spPr>
          <a:xfrm>
            <a:off x="2183533" y="6214646"/>
            <a:ext cx="864467" cy="338554"/>
          </a:xfrm>
          <a:prstGeom prst="rect">
            <a:avLst/>
          </a:prstGeom>
          <a:noFill/>
        </p:spPr>
        <p:txBody>
          <a:bodyPr wrap="square" rtlCol="0">
            <a:spAutoFit/>
          </a:bodyPr>
          <a:lstStyle/>
          <a:p>
            <a:r>
              <a:rPr lang="en-US" sz="1600" b="1" dirty="0" smtClean="0"/>
              <a:t>xwmin</a:t>
            </a:r>
            <a:endParaRPr lang="en-US" sz="1600" b="1" dirty="0"/>
          </a:p>
        </p:txBody>
      </p:sp>
      <p:sp>
        <p:nvSpPr>
          <p:cNvPr id="46" name="TextBox 45"/>
          <p:cNvSpPr txBox="1"/>
          <p:nvPr/>
        </p:nvSpPr>
        <p:spPr>
          <a:xfrm>
            <a:off x="4393333" y="6248400"/>
            <a:ext cx="864467" cy="338554"/>
          </a:xfrm>
          <a:prstGeom prst="rect">
            <a:avLst/>
          </a:prstGeom>
          <a:noFill/>
        </p:spPr>
        <p:txBody>
          <a:bodyPr wrap="square" rtlCol="0">
            <a:spAutoFit/>
          </a:bodyPr>
          <a:lstStyle/>
          <a:p>
            <a:r>
              <a:rPr lang="en-US" sz="1600" b="1" dirty="0" smtClean="0"/>
              <a:t>xwmax</a:t>
            </a:r>
            <a:endParaRPr lang="en-US" sz="1600" b="1" dirty="0"/>
          </a:p>
        </p:txBody>
      </p:sp>
      <p:sp>
        <p:nvSpPr>
          <p:cNvPr id="51" name="TextBox 50"/>
          <p:cNvSpPr txBox="1"/>
          <p:nvPr/>
        </p:nvSpPr>
        <p:spPr>
          <a:xfrm>
            <a:off x="1371600" y="3352800"/>
            <a:ext cx="290464" cy="338554"/>
          </a:xfrm>
          <a:prstGeom prst="rect">
            <a:avLst/>
          </a:prstGeom>
          <a:noFill/>
        </p:spPr>
        <p:txBody>
          <a:bodyPr wrap="square" rtlCol="0">
            <a:spAutoFit/>
          </a:bodyPr>
          <a:lstStyle/>
          <a:p>
            <a:r>
              <a:rPr lang="en-US" sz="1600" b="1" dirty="0" smtClean="0"/>
              <a:t>y</a:t>
            </a:r>
          </a:p>
        </p:txBody>
      </p:sp>
      <p:sp>
        <p:nvSpPr>
          <p:cNvPr id="52" name="TextBox 51"/>
          <p:cNvSpPr txBox="1"/>
          <p:nvPr/>
        </p:nvSpPr>
        <p:spPr>
          <a:xfrm>
            <a:off x="6262736" y="6096000"/>
            <a:ext cx="290464" cy="338554"/>
          </a:xfrm>
          <a:prstGeom prst="rect">
            <a:avLst/>
          </a:prstGeom>
          <a:noFill/>
        </p:spPr>
        <p:txBody>
          <a:bodyPr wrap="square" rtlCol="0">
            <a:spAutoFit/>
          </a:bodyPr>
          <a:lstStyle/>
          <a:p>
            <a:r>
              <a:rPr lang="en-US" sz="1600" b="1" dirty="0" smtClean="0"/>
              <a:t>x</a:t>
            </a:r>
          </a:p>
        </p:txBody>
      </p:sp>
      <p:cxnSp>
        <p:nvCxnSpPr>
          <p:cNvPr id="28" name="Straight Connector 27"/>
          <p:cNvCxnSpPr/>
          <p:nvPr/>
        </p:nvCxnSpPr>
        <p:spPr>
          <a:xfrm rot="5400000" flipH="1" flipV="1">
            <a:off x="2971800" y="4690646"/>
            <a:ext cx="68580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895600" y="5452646"/>
            <a:ext cx="864467" cy="338554"/>
          </a:xfrm>
          <a:prstGeom prst="rect">
            <a:avLst/>
          </a:prstGeom>
          <a:noFill/>
        </p:spPr>
        <p:txBody>
          <a:bodyPr wrap="square" rtlCol="0">
            <a:spAutoFit/>
          </a:bodyPr>
          <a:lstStyle/>
          <a:p>
            <a:r>
              <a:rPr lang="en-US" sz="1600" b="1" dirty="0" smtClean="0">
                <a:latin typeface="Constantia" pitchFamily="18" charset="0"/>
              </a:rPr>
              <a:t> (x1,y1)</a:t>
            </a:r>
            <a:endParaRPr lang="en-US" sz="1600" b="1" dirty="0">
              <a:latin typeface="Constantia" pitchFamily="18" charset="0"/>
            </a:endParaRPr>
          </a:p>
        </p:txBody>
      </p:sp>
      <p:sp>
        <p:nvSpPr>
          <p:cNvPr id="33" name="TextBox 32"/>
          <p:cNvSpPr txBox="1"/>
          <p:nvPr/>
        </p:nvSpPr>
        <p:spPr>
          <a:xfrm>
            <a:off x="3810000" y="4462046"/>
            <a:ext cx="864467" cy="338554"/>
          </a:xfrm>
          <a:prstGeom prst="rect">
            <a:avLst/>
          </a:prstGeom>
          <a:noFill/>
        </p:spPr>
        <p:txBody>
          <a:bodyPr wrap="square" rtlCol="0">
            <a:spAutoFit/>
          </a:bodyPr>
          <a:lstStyle/>
          <a:p>
            <a:r>
              <a:rPr lang="en-US" sz="1600" b="1" dirty="0" smtClean="0"/>
              <a:t>(x2,y2)</a:t>
            </a:r>
            <a:endParaRPr lang="en-US" sz="1600" b="1" dirty="0"/>
          </a:p>
        </p:txBody>
      </p:sp>
      <p:sp>
        <p:nvSpPr>
          <p:cNvPr id="35" name="Oval 34"/>
          <p:cNvSpPr/>
          <p:nvPr/>
        </p:nvSpPr>
        <p:spPr>
          <a:xfrm>
            <a:off x="3581400" y="469064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00" dirty="0"/>
          </a:p>
        </p:txBody>
      </p:sp>
      <p:sp>
        <p:nvSpPr>
          <p:cNvPr id="40" name="Oval 39"/>
          <p:cNvSpPr/>
          <p:nvPr/>
        </p:nvSpPr>
        <p:spPr>
          <a:xfrm>
            <a:off x="2971800" y="530024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00" dirty="0"/>
          </a:p>
        </p:txBody>
      </p:sp>
      <p:sp>
        <p:nvSpPr>
          <p:cNvPr id="41" name="Slide Number Placeholder 40"/>
          <p:cNvSpPr>
            <a:spLocks noGrp="1"/>
          </p:cNvSpPr>
          <p:nvPr>
            <p:ph type="sldNum" sz="quarter" idx="12"/>
          </p:nvPr>
        </p:nvSpPr>
        <p:spPr/>
        <p:txBody>
          <a:bodyPr/>
          <a:lstStyle/>
          <a:p>
            <a:fld id="{6BFD6DA4-37B8-4E8C-9D83-7DE39C9E6DBD}"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Conti…..</a:t>
            </a:r>
            <a:endParaRPr lang="en-US" dirty="0"/>
          </a:p>
        </p:txBody>
      </p:sp>
      <p:sp>
        <p:nvSpPr>
          <p:cNvPr id="3" name="Content Placeholder 2"/>
          <p:cNvSpPr>
            <a:spLocks noGrp="1"/>
          </p:cNvSpPr>
          <p:nvPr>
            <p:ph idx="1"/>
          </p:nvPr>
        </p:nvSpPr>
        <p:spPr>
          <a:xfrm>
            <a:off x="228600" y="990600"/>
            <a:ext cx="8915400" cy="5867400"/>
          </a:xfrm>
        </p:spPr>
        <p:txBody>
          <a:bodyPr/>
          <a:lstStyle/>
          <a:p>
            <a:r>
              <a:rPr lang="en-US" sz="2400" dirty="0" smtClean="0"/>
              <a:t>2. Not Visible(Category 2):</a:t>
            </a:r>
            <a:endParaRPr lang="en-US" sz="1800" dirty="0" smtClean="0"/>
          </a:p>
          <a:p>
            <a:pPr>
              <a:buNone/>
            </a:pPr>
            <a:r>
              <a:rPr lang="en-US" dirty="0" smtClean="0"/>
              <a:t> </a:t>
            </a:r>
            <a:endParaRPr lang="en-US" dirty="0"/>
          </a:p>
        </p:txBody>
      </p:sp>
      <p:cxnSp>
        <p:nvCxnSpPr>
          <p:cNvPr id="4" name="Straight Arrow Connector 3"/>
          <p:cNvCxnSpPr/>
          <p:nvPr/>
        </p:nvCxnSpPr>
        <p:spPr>
          <a:xfrm rot="5400000" flipH="1" flipV="1">
            <a:off x="190500" y="3738146"/>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524000" y="5071646"/>
            <a:ext cx="4800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667000" y="3014246"/>
            <a:ext cx="2057400" cy="1524000"/>
          </a:xfrm>
          <a:prstGeom prst="rect">
            <a:avLst/>
          </a:prstGeom>
          <a:solidFill>
            <a:schemeClr val="bg2"/>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cxnSp>
        <p:nvCxnSpPr>
          <p:cNvPr id="7" name="Straight Connector 6"/>
          <p:cNvCxnSpPr/>
          <p:nvPr/>
        </p:nvCxnSpPr>
        <p:spPr>
          <a:xfrm rot="5400000">
            <a:off x="2286794" y="2632452"/>
            <a:ext cx="762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4344194" y="2632452"/>
            <a:ext cx="762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458494" y="4804152"/>
            <a:ext cx="5334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2401094" y="4804152"/>
            <a:ext cx="5334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3014246"/>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24400" y="3014246"/>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4400" y="4536658"/>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0" y="4536658"/>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76600" y="2709446"/>
            <a:ext cx="1049864" cy="369332"/>
          </a:xfrm>
          <a:prstGeom prst="rect">
            <a:avLst/>
          </a:prstGeom>
          <a:noFill/>
        </p:spPr>
        <p:txBody>
          <a:bodyPr wrap="square" rtlCol="0">
            <a:spAutoFit/>
          </a:bodyPr>
          <a:lstStyle/>
          <a:p>
            <a:r>
              <a:rPr lang="en-US" b="1" dirty="0" smtClean="0"/>
              <a:t>window</a:t>
            </a:r>
            <a:endParaRPr lang="en-US" b="1" dirty="0"/>
          </a:p>
        </p:txBody>
      </p:sp>
      <p:sp>
        <p:nvSpPr>
          <p:cNvPr id="17" name="TextBox 16"/>
          <p:cNvSpPr txBox="1"/>
          <p:nvPr/>
        </p:nvSpPr>
        <p:spPr>
          <a:xfrm>
            <a:off x="762000" y="2785646"/>
            <a:ext cx="864467" cy="338554"/>
          </a:xfrm>
          <a:prstGeom prst="rect">
            <a:avLst/>
          </a:prstGeom>
          <a:noFill/>
        </p:spPr>
        <p:txBody>
          <a:bodyPr wrap="square" rtlCol="0">
            <a:spAutoFit/>
          </a:bodyPr>
          <a:lstStyle/>
          <a:p>
            <a:r>
              <a:rPr lang="en-US" sz="1600" b="1" dirty="0" smtClean="0"/>
              <a:t>ywmax</a:t>
            </a:r>
            <a:endParaRPr lang="en-US" sz="1600" b="1" dirty="0"/>
          </a:p>
        </p:txBody>
      </p:sp>
      <p:sp>
        <p:nvSpPr>
          <p:cNvPr id="18" name="TextBox 17"/>
          <p:cNvSpPr txBox="1"/>
          <p:nvPr/>
        </p:nvSpPr>
        <p:spPr>
          <a:xfrm>
            <a:off x="735733" y="4352092"/>
            <a:ext cx="864467" cy="338554"/>
          </a:xfrm>
          <a:prstGeom prst="rect">
            <a:avLst/>
          </a:prstGeom>
          <a:noFill/>
        </p:spPr>
        <p:txBody>
          <a:bodyPr wrap="square" rtlCol="0">
            <a:spAutoFit/>
          </a:bodyPr>
          <a:lstStyle/>
          <a:p>
            <a:r>
              <a:rPr lang="en-US" sz="1600" b="1" dirty="0" smtClean="0"/>
              <a:t>ywmin</a:t>
            </a:r>
            <a:endParaRPr lang="en-US" sz="1600" b="1" dirty="0"/>
          </a:p>
        </p:txBody>
      </p:sp>
      <p:sp>
        <p:nvSpPr>
          <p:cNvPr id="19" name="TextBox 18"/>
          <p:cNvSpPr txBox="1"/>
          <p:nvPr/>
        </p:nvSpPr>
        <p:spPr>
          <a:xfrm>
            <a:off x="2183533" y="4961692"/>
            <a:ext cx="864467" cy="338554"/>
          </a:xfrm>
          <a:prstGeom prst="rect">
            <a:avLst/>
          </a:prstGeom>
          <a:noFill/>
        </p:spPr>
        <p:txBody>
          <a:bodyPr wrap="square" rtlCol="0">
            <a:spAutoFit/>
          </a:bodyPr>
          <a:lstStyle/>
          <a:p>
            <a:r>
              <a:rPr lang="en-US" sz="1600" b="1" dirty="0" smtClean="0"/>
              <a:t>xwmin</a:t>
            </a:r>
            <a:endParaRPr lang="en-US" sz="1600" b="1" dirty="0"/>
          </a:p>
        </p:txBody>
      </p:sp>
      <p:sp>
        <p:nvSpPr>
          <p:cNvPr id="20" name="TextBox 19"/>
          <p:cNvSpPr txBox="1"/>
          <p:nvPr/>
        </p:nvSpPr>
        <p:spPr>
          <a:xfrm>
            <a:off x="4393333" y="4995446"/>
            <a:ext cx="864467" cy="338554"/>
          </a:xfrm>
          <a:prstGeom prst="rect">
            <a:avLst/>
          </a:prstGeom>
          <a:noFill/>
        </p:spPr>
        <p:txBody>
          <a:bodyPr wrap="square" rtlCol="0">
            <a:spAutoFit/>
          </a:bodyPr>
          <a:lstStyle/>
          <a:p>
            <a:r>
              <a:rPr lang="en-US" sz="1600" b="1" dirty="0" smtClean="0"/>
              <a:t>xwmax</a:t>
            </a:r>
            <a:endParaRPr lang="en-US" sz="1600" b="1" dirty="0"/>
          </a:p>
        </p:txBody>
      </p:sp>
      <p:sp>
        <p:nvSpPr>
          <p:cNvPr id="25" name="TextBox 24"/>
          <p:cNvSpPr txBox="1"/>
          <p:nvPr/>
        </p:nvSpPr>
        <p:spPr>
          <a:xfrm>
            <a:off x="1371600" y="2099846"/>
            <a:ext cx="290464" cy="338554"/>
          </a:xfrm>
          <a:prstGeom prst="rect">
            <a:avLst/>
          </a:prstGeom>
          <a:noFill/>
        </p:spPr>
        <p:txBody>
          <a:bodyPr wrap="square" rtlCol="0">
            <a:spAutoFit/>
          </a:bodyPr>
          <a:lstStyle/>
          <a:p>
            <a:r>
              <a:rPr lang="en-US" sz="1600" b="1" dirty="0" smtClean="0"/>
              <a:t>y</a:t>
            </a:r>
          </a:p>
        </p:txBody>
      </p:sp>
      <p:sp>
        <p:nvSpPr>
          <p:cNvPr id="26" name="TextBox 25"/>
          <p:cNvSpPr txBox="1"/>
          <p:nvPr/>
        </p:nvSpPr>
        <p:spPr>
          <a:xfrm>
            <a:off x="6324600" y="4885492"/>
            <a:ext cx="290464" cy="338554"/>
          </a:xfrm>
          <a:prstGeom prst="rect">
            <a:avLst/>
          </a:prstGeom>
          <a:noFill/>
        </p:spPr>
        <p:txBody>
          <a:bodyPr wrap="square" rtlCol="0">
            <a:spAutoFit/>
          </a:bodyPr>
          <a:lstStyle/>
          <a:p>
            <a:r>
              <a:rPr lang="en-US" sz="1600" b="1" dirty="0" smtClean="0"/>
              <a:t>x</a:t>
            </a:r>
          </a:p>
        </p:txBody>
      </p:sp>
      <p:cxnSp>
        <p:nvCxnSpPr>
          <p:cNvPr id="27" name="Straight Connector 26"/>
          <p:cNvCxnSpPr/>
          <p:nvPr/>
        </p:nvCxnSpPr>
        <p:spPr>
          <a:xfrm rot="5400000" flipH="1" flipV="1">
            <a:off x="5307733" y="2023646"/>
            <a:ext cx="685800" cy="685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671866" y="2633246"/>
            <a:ext cx="864467" cy="338554"/>
          </a:xfrm>
          <a:prstGeom prst="rect">
            <a:avLst/>
          </a:prstGeom>
          <a:noFill/>
        </p:spPr>
        <p:txBody>
          <a:bodyPr wrap="square" rtlCol="0">
            <a:spAutoFit/>
          </a:bodyPr>
          <a:lstStyle/>
          <a:p>
            <a:r>
              <a:rPr lang="en-US" sz="1600" b="1" dirty="0" smtClean="0">
                <a:latin typeface="Constantia" pitchFamily="18" charset="0"/>
              </a:rPr>
              <a:t> (x1,y1)</a:t>
            </a:r>
            <a:endParaRPr lang="en-US" sz="1600" b="1" dirty="0">
              <a:latin typeface="Constantia" pitchFamily="18" charset="0"/>
            </a:endParaRPr>
          </a:p>
        </p:txBody>
      </p:sp>
      <p:sp>
        <p:nvSpPr>
          <p:cNvPr id="29" name="TextBox 28"/>
          <p:cNvSpPr txBox="1"/>
          <p:nvPr/>
        </p:nvSpPr>
        <p:spPr>
          <a:xfrm>
            <a:off x="5993533" y="1871246"/>
            <a:ext cx="864467" cy="338554"/>
          </a:xfrm>
          <a:prstGeom prst="rect">
            <a:avLst/>
          </a:prstGeom>
          <a:noFill/>
        </p:spPr>
        <p:txBody>
          <a:bodyPr wrap="square" rtlCol="0">
            <a:spAutoFit/>
          </a:bodyPr>
          <a:lstStyle/>
          <a:p>
            <a:r>
              <a:rPr lang="en-US" sz="1600" b="1" dirty="0" smtClean="0"/>
              <a:t>(x2,y2)</a:t>
            </a:r>
            <a:endParaRPr lang="en-US" sz="1600" b="1" dirty="0"/>
          </a:p>
        </p:txBody>
      </p:sp>
      <p:sp>
        <p:nvSpPr>
          <p:cNvPr id="30" name="Oval 29"/>
          <p:cNvSpPr/>
          <p:nvPr/>
        </p:nvSpPr>
        <p:spPr>
          <a:xfrm>
            <a:off x="5917333" y="202364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00" dirty="0"/>
          </a:p>
        </p:txBody>
      </p:sp>
      <p:sp>
        <p:nvSpPr>
          <p:cNvPr id="31" name="Oval 30"/>
          <p:cNvSpPr/>
          <p:nvPr/>
        </p:nvSpPr>
        <p:spPr>
          <a:xfrm>
            <a:off x="5307733" y="263324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00" dirty="0"/>
          </a:p>
        </p:txBody>
      </p:sp>
      <p:sp>
        <p:nvSpPr>
          <p:cNvPr id="32" name="Slide Number Placeholder 31"/>
          <p:cNvSpPr>
            <a:spLocks noGrp="1"/>
          </p:cNvSpPr>
          <p:nvPr>
            <p:ph type="sldNum" sz="quarter" idx="12"/>
          </p:nvPr>
        </p:nvSpPr>
        <p:spPr/>
        <p:txBody>
          <a:bodyPr/>
          <a:lstStyle/>
          <a:p>
            <a:fld id="{6BFD6DA4-37B8-4E8C-9D83-7DE39C9E6DBD}"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2971800"/>
            <a:ext cx="2057400" cy="1524000"/>
          </a:xfrm>
          <a:prstGeom prst="rect">
            <a:avLst/>
          </a:prstGeom>
          <a:solidFill>
            <a:schemeClr val="bg2"/>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33400" y="0"/>
            <a:ext cx="8229600" cy="1143000"/>
          </a:xfrm>
        </p:spPr>
        <p:txBody>
          <a:bodyPr/>
          <a:lstStyle/>
          <a:p>
            <a:r>
              <a:rPr lang="en-US" dirty="0" smtClean="0"/>
              <a:t>Conti…..</a:t>
            </a:r>
            <a:endParaRPr lang="en-US" dirty="0"/>
          </a:p>
        </p:txBody>
      </p:sp>
      <p:sp>
        <p:nvSpPr>
          <p:cNvPr id="3" name="Content Placeholder 2"/>
          <p:cNvSpPr>
            <a:spLocks noGrp="1"/>
          </p:cNvSpPr>
          <p:nvPr>
            <p:ph idx="1"/>
          </p:nvPr>
        </p:nvSpPr>
        <p:spPr>
          <a:xfrm>
            <a:off x="152400" y="1044575"/>
            <a:ext cx="8610600" cy="5410200"/>
          </a:xfrm>
        </p:spPr>
        <p:txBody>
          <a:bodyPr>
            <a:normAutofit/>
          </a:bodyPr>
          <a:lstStyle/>
          <a:p>
            <a:pPr>
              <a:buNone/>
            </a:pPr>
            <a:r>
              <a:rPr lang="en-US" sz="2400" dirty="0" smtClean="0"/>
              <a:t>3.</a:t>
            </a:r>
            <a:r>
              <a:rPr lang="en-US" sz="2400" b="1" dirty="0" smtClean="0"/>
              <a:t>Clipping Candidate</a:t>
            </a:r>
            <a:r>
              <a:rPr lang="en-US" b="1" dirty="0" smtClean="0"/>
              <a:t>:-</a:t>
            </a:r>
            <a:r>
              <a:rPr lang="en-US" sz="1900" dirty="0" smtClean="0"/>
              <a:t>When the line segment is in neither category1 nor 2and should be considered for clipping.</a:t>
            </a:r>
          </a:p>
          <a:p>
            <a:endParaRPr lang="en-US" sz="1900" dirty="0" smtClean="0"/>
          </a:p>
          <a:p>
            <a:pPr>
              <a:buNone/>
            </a:pPr>
            <a:endParaRPr lang="en-US" sz="1900" dirty="0" smtClean="0"/>
          </a:p>
          <a:p>
            <a:pPr>
              <a:buNone/>
            </a:pPr>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pPr>
              <a:buNone/>
            </a:pPr>
            <a:r>
              <a:rPr lang="en-US" sz="1900" dirty="0" smtClean="0"/>
              <a:t>                                               window</a:t>
            </a:r>
          </a:p>
          <a:p>
            <a:pPr>
              <a:buNone/>
            </a:pPr>
            <a:r>
              <a:rPr lang="en-US" sz="1900" dirty="0" smtClean="0"/>
              <a:t>                                              </a:t>
            </a:r>
          </a:p>
          <a:p>
            <a:endParaRPr lang="en-US" sz="1900" dirty="0" smtClean="0"/>
          </a:p>
          <a:p>
            <a:endParaRPr lang="en-US" sz="1900" dirty="0" smtClean="0"/>
          </a:p>
          <a:p>
            <a:pPr>
              <a:buNone/>
            </a:pPr>
            <a:endParaRPr lang="en-US" sz="1900" dirty="0"/>
          </a:p>
        </p:txBody>
      </p:sp>
      <p:cxnSp>
        <p:nvCxnSpPr>
          <p:cNvPr id="4" name="Straight Arrow Connector 3"/>
          <p:cNvCxnSpPr/>
          <p:nvPr/>
        </p:nvCxnSpPr>
        <p:spPr>
          <a:xfrm rot="5400000" flipH="1" flipV="1">
            <a:off x="190500" y="36957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524000" y="5029200"/>
            <a:ext cx="4800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2286794" y="2590006"/>
            <a:ext cx="762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4344194" y="2590006"/>
            <a:ext cx="762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458494" y="4761706"/>
            <a:ext cx="5334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2401094" y="4761706"/>
            <a:ext cx="5334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2971800"/>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24400" y="2971800"/>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4400" y="4494212"/>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0" y="4494212"/>
            <a:ext cx="1143000"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2971800" y="2590800"/>
            <a:ext cx="68580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2000" y="2743200"/>
            <a:ext cx="864467" cy="338554"/>
          </a:xfrm>
          <a:prstGeom prst="rect">
            <a:avLst/>
          </a:prstGeom>
          <a:noFill/>
        </p:spPr>
        <p:txBody>
          <a:bodyPr wrap="square" rtlCol="0">
            <a:spAutoFit/>
          </a:bodyPr>
          <a:lstStyle/>
          <a:p>
            <a:r>
              <a:rPr lang="en-US" sz="1600" b="1" dirty="0" smtClean="0"/>
              <a:t>ywmax</a:t>
            </a:r>
            <a:endParaRPr lang="en-US" sz="1600" b="1" dirty="0"/>
          </a:p>
        </p:txBody>
      </p:sp>
      <p:sp>
        <p:nvSpPr>
          <p:cNvPr id="18" name="TextBox 17"/>
          <p:cNvSpPr txBox="1"/>
          <p:nvPr/>
        </p:nvSpPr>
        <p:spPr>
          <a:xfrm>
            <a:off x="735733" y="4309646"/>
            <a:ext cx="864467" cy="338554"/>
          </a:xfrm>
          <a:prstGeom prst="rect">
            <a:avLst/>
          </a:prstGeom>
          <a:noFill/>
        </p:spPr>
        <p:txBody>
          <a:bodyPr wrap="square" rtlCol="0">
            <a:spAutoFit/>
          </a:bodyPr>
          <a:lstStyle/>
          <a:p>
            <a:r>
              <a:rPr lang="en-US" sz="1600" b="1" dirty="0" smtClean="0"/>
              <a:t>ywmin</a:t>
            </a:r>
            <a:endParaRPr lang="en-US" sz="1600" b="1" dirty="0"/>
          </a:p>
        </p:txBody>
      </p:sp>
      <p:sp>
        <p:nvSpPr>
          <p:cNvPr id="19" name="TextBox 18"/>
          <p:cNvSpPr txBox="1"/>
          <p:nvPr/>
        </p:nvSpPr>
        <p:spPr>
          <a:xfrm>
            <a:off x="2183533" y="4919246"/>
            <a:ext cx="864467" cy="338554"/>
          </a:xfrm>
          <a:prstGeom prst="rect">
            <a:avLst/>
          </a:prstGeom>
          <a:noFill/>
        </p:spPr>
        <p:txBody>
          <a:bodyPr wrap="square" rtlCol="0">
            <a:spAutoFit/>
          </a:bodyPr>
          <a:lstStyle/>
          <a:p>
            <a:r>
              <a:rPr lang="en-US" sz="1600" b="1" dirty="0" smtClean="0"/>
              <a:t>xwmin</a:t>
            </a:r>
            <a:endParaRPr lang="en-US" sz="1600" b="1" dirty="0"/>
          </a:p>
        </p:txBody>
      </p:sp>
      <p:sp>
        <p:nvSpPr>
          <p:cNvPr id="20" name="TextBox 19"/>
          <p:cNvSpPr txBox="1"/>
          <p:nvPr/>
        </p:nvSpPr>
        <p:spPr>
          <a:xfrm>
            <a:off x="4393333" y="4953000"/>
            <a:ext cx="864467" cy="338554"/>
          </a:xfrm>
          <a:prstGeom prst="rect">
            <a:avLst/>
          </a:prstGeom>
          <a:noFill/>
        </p:spPr>
        <p:txBody>
          <a:bodyPr wrap="square" rtlCol="0">
            <a:spAutoFit/>
          </a:bodyPr>
          <a:lstStyle/>
          <a:p>
            <a:r>
              <a:rPr lang="en-US" sz="1600" b="1" dirty="0" smtClean="0"/>
              <a:t>xwmax</a:t>
            </a:r>
            <a:endParaRPr lang="en-US" sz="1600" b="1" dirty="0"/>
          </a:p>
        </p:txBody>
      </p:sp>
      <p:sp>
        <p:nvSpPr>
          <p:cNvPr id="21" name="TextBox 20"/>
          <p:cNvSpPr txBox="1"/>
          <p:nvPr/>
        </p:nvSpPr>
        <p:spPr>
          <a:xfrm>
            <a:off x="2743200" y="3276600"/>
            <a:ext cx="864467" cy="338554"/>
          </a:xfrm>
          <a:prstGeom prst="rect">
            <a:avLst/>
          </a:prstGeom>
          <a:noFill/>
        </p:spPr>
        <p:txBody>
          <a:bodyPr wrap="square" rtlCol="0">
            <a:spAutoFit/>
          </a:bodyPr>
          <a:lstStyle/>
          <a:p>
            <a:r>
              <a:rPr lang="en-US" sz="1600" b="1" dirty="0" smtClean="0">
                <a:latin typeface="Constantia" pitchFamily="18" charset="0"/>
              </a:rPr>
              <a:t> (x1,y1)</a:t>
            </a:r>
            <a:endParaRPr lang="en-US" sz="1600" b="1" dirty="0">
              <a:latin typeface="Constantia" pitchFamily="18" charset="0"/>
            </a:endParaRPr>
          </a:p>
        </p:txBody>
      </p:sp>
      <p:sp>
        <p:nvSpPr>
          <p:cNvPr id="22" name="TextBox 21"/>
          <p:cNvSpPr txBox="1"/>
          <p:nvPr/>
        </p:nvSpPr>
        <p:spPr>
          <a:xfrm>
            <a:off x="3810000" y="2286000"/>
            <a:ext cx="864467" cy="338554"/>
          </a:xfrm>
          <a:prstGeom prst="rect">
            <a:avLst/>
          </a:prstGeom>
          <a:noFill/>
        </p:spPr>
        <p:txBody>
          <a:bodyPr wrap="square" rtlCol="0">
            <a:spAutoFit/>
          </a:bodyPr>
          <a:lstStyle/>
          <a:p>
            <a:r>
              <a:rPr lang="en-US" sz="1600" b="1" dirty="0" smtClean="0"/>
              <a:t>(x2,y2)</a:t>
            </a:r>
            <a:endParaRPr lang="en-US" sz="1600" b="1" dirty="0"/>
          </a:p>
        </p:txBody>
      </p:sp>
      <p:sp>
        <p:nvSpPr>
          <p:cNvPr id="23" name="Oval 22"/>
          <p:cNvSpPr/>
          <p:nvPr/>
        </p:nvSpPr>
        <p:spPr>
          <a:xfrm>
            <a:off x="2971800" y="3200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00" dirty="0"/>
          </a:p>
        </p:txBody>
      </p:sp>
      <p:sp>
        <p:nvSpPr>
          <p:cNvPr id="24" name="Oval 23"/>
          <p:cNvSpPr/>
          <p:nvPr/>
        </p:nvSpPr>
        <p:spPr>
          <a:xfrm>
            <a:off x="3581400" y="2590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00" dirty="0"/>
          </a:p>
        </p:txBody>
      </p:sp>
      <p:sp>
        <p:nvSpPr>
          <p:cNvPr id="25" name="TextBox 24"/>
          <p:cNvSpPr txBox="1"/>
          <p:nvPr/>
        </p:nvSpPr>
        <p:spPr>
          <a:xfrm>
            <a:off x="1371600" y="2057400"/>
            <a:ext cx="290464" cy="338554"/>
          </a:xfrm>
          <a:prstGeom prst="rect">
            <a:avLst/>
          </a:prstGeom>
          <a:noFill/>
        </p:spPr>
        <p:txBody>
          <a:bodyPr wrap="square" rtlCol="0">
            <a:spAutoFit/>
          </a:bodyPr>
          <a:lstStyle/>
          <a:p>
            <a:r>
              <a:rPr lang="en-US" sz="1600" b="1" dirty="0" smtClean="0"/>
              <a:t>y</a:t>
            </a:r>
          </a:p>
        </p:txBody>
      </p:sp>
      <p:sp>
        <p:nvSpPr>
          <p:cNvPr id="26" name="TextBox 25"/>
          <p:cNvSpPr txBox="1"/>
          <p:nvPr/>
        </p:nvSpPr>
        <p:spPr>
          <a:xfrm>
            <a:off x="6248400" y="4800600"/>
            <a:ext cx="290464" cy="338554"/>
          </a:xfrm>
          <a:prstGeom prst="rect">
            <a:avLst/>
          </a:prstGeom>
          <a:noFill/>
        </p:spPr>
        <p:txBody>
          <a:bodyPr wrap="square" rtlCol="0">
            <a:spAutoFit/>
          </a:bodyPr>
          <a:lstStyle/>
          <a:p>
            <a:r>
              <a:rPr lang="en-US" sz="1600" b="1" dirty="0" smtClean="0"/>
              <a:t>x</a:t>
            </a:r>
          </a:p>
        </p:txBody>
      </p:sp>
      <p:sp>
        <p:nvSpPr>
          <p:cNvPr id="27" name="Slide Number Placeholder 26"/>
          <p:cNvSpPr>
            <a:spLocks noGrp="1"/>
          </p:cNvSpPr>
          <p:nvPr>
            <p:ph type="sldNum" sz="quarter" idx="12"/>
          </p:nvPr>
        </p:nvSpPr>
        <p:spPr/>
        <p:txBody>
          <a:bodyPr/>
          <a:lstStyle/>
          <a:p>
            <a:fld id="{6BFD6DA4-37B8-4E8C-9D83-7DE39C9E6DBD}"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85800"/>
            <a:ext cx="8839200" cy="1143000"/>
          </a:xfrm>
          <a:prstGeom prst="rect">
            <a:avLst/>
          </a:prstGeom>
        </p:spPr>
        <p:txBody>
          <a:bodyPr vert="horz" lIns="0" rIns="0" bIns="0" anchor="b">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COHEN-SUTHERLAND LINE CLIPPING ALGORITHM</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228600" y="1981200"/>
            <a:ext cx="89154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This algorithm divides a 2D space into 9parts,of which only the middle part is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000" dirty="0" smtClean="0"/>
              <a:t>      visible.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Cohen- Sutherland subdivision line clipping algorithm was</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developed by Dan Cohen  and lvan Sutherland.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Cohen Sutherland performs line clipping in two phases: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Phase1: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Find visibility of line.</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Phase2: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clip the line falling in category 3 (candidate for Clipping).</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6BFD6DA4-37B8-4E8C-9D83-7DE39C9E6DBD}"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