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0C344C"/>
    <a:srgbClr val="6F878C"/>
    <a:srgbClr val="19627F"/>
    <a:srgbClr val="D80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297" autoAdjust="0"/>
  </p:normalViewPr>
  <p:slideViewPr>
    <p:cSldViewPr snapToGrid="0" showGuides="1">
      <p:cViewPr varScale="1">
        <p:scale>
          <a:sx n="51" d="100"/>
          <a:sy n="51" d="100"/>
        </p:scale>
        <p:origin x="67" y="6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2866E-01B6-40FB-9DF2-B2EA56AAFFB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2295-C31D-4FF8-8426-D07586DC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-2"/>
            <a:ext cx="12192000" cy="6858004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9788" y="731962"/>
            <a:ext cx="7237412" cy="2209799"/>
          </a:xfrm>
        </p:spPr>
        <p:txBody>
          <a:bodyPr lIns="0" tIns="0" rIns="0" bIns="0" anchor="b">
            <a:normAutofit/>
          </a:bodyPr>
          <a:lstStyle>
            <a:lvl1pPr algn="l">
              <a:defRPr sz="4800">
                <a:solidFill>
                  <a:srgbClr val="0C344C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788" y="3216167"/>
            <a:ext cx="7237412" cy="10079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rgbClr val="0C344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FBEBE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/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rgbClr val="0C344C"/>
              </a:gs>
              <a:gs pos="100000">
                <a:srgbClr val="D80F79"/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/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solidFill>
            <a:srgbClr val="1962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/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solidFill>
            <a:srgbClr val="19627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/>
          <p:cNvSpPr>
            <a:spLocks/>
          </p:cNvSpPr>
          <p:nvPr userDrawn="1"/>
        </p:nvSpPr>
        <p:spPr bwMode="auto">
          <a:xfrm flipH="1">
            <a:off x="11422063" y="4283075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rgbClr val="BFBEBE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7"/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rgbClr val="BFBEBE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3"/>
          <p:cNvSpPr>
            <a:spLocks/>
          </p:cNvSpPr>
          <p:nvPr userDrawn="1"/>
        </p:nvSpPr>
        <p:spPr bwMode="auto">
          <a:xfrm flipV="1">
            <a:off x="0" y="4635812"/>
            <a:ext cx="2225154" cy="2222187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solidFill>
            <a:srgbClr val="0C34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/>
          <p:cNvSpPr>
            <a:spLocks/>
          </p:cNvSpPr>
          <p:nvPr userDrawn="1"/>
        </p:nvSpPr>
        <p:spPr bwMode="auto">
          <a:xfrm flipV="1">
            <a:off x="0" y="3327632"/>
            <a:ext cx="2633593" cy="2624693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 flip="none" rotWithShape="1">
            <a:gsLst>
              <a:gs pos="0">
                <a:srgbClr val="0C344C"/>
              </a:gs>
              <a:gs pos="100000">
                <a:srgbClr val="D80F79"/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/>
          <p:cNvSpPr>
            <a:spLocks/>
          </p:cNvSpPr>
          <p:nvPr userDrawn="1"/>
        </p:nvSpPr>
        <p:spPr bwMode="auto">
          <a:xfrm flipV="1">
            <a:off x="498989" y="5249955"/>
            <a:ext cx="2050022" cy="160804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solidFill>
            <a:srgbClr val="19627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"/>
          <p:cNvSpPr>
            <a:spLocks/>
          </p:cNvSpPr>
          <p:nvPr userDrawn="1"/>
        </p:nvSpPr>
        <p:spPr bwMode="auto">
          <a:xfrm flipV="1">
            <a:off x="1354395" y="5046650"/>
            <a:ext cx="1813245" cy="1811350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80560" y="6134163"/>
            <a:ext cx="2743200" cy="365125"/>
          </a:xfrm>
        </p:spPr>
        <p:txBody>
          <a:bodyPr/>
          <a:lstStyle/>
          <a:p>
            <a:fld id="{69D18269-CD32-429B-80E4-27A96AE6C0E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54951" y="6134163"/>
            <a:ext cx="31285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4660" y="6134163"/>
            <a:ext cx="2139140" cy="365125"/>
          </a:xfrm>
        </p:spPr>
        <p:txBody>
          <a:bodyPr/>
          <a:lstStyle/>
          <a:p>
            <a:fld id="{1F0D9605-A831-4471-A4C4-EBFA8615ADCD}" type="slidenum">
              <a:rPr lang="en-US" smtClean="0"/>
              <a:t>‹#›</a:t>
            </a:fld>
            <a:endParaRPr lang="en-US"/>
          </a:p>
        </p:txBody>
      </p:sp>
      <p:grpSp>
        <p:nvGrpSpPr>
          <p:cNvPr id="36" name="Group 20"/>
          <p:cNvGrpSpPr>
            <a:grpSpLocks noChangeAspect="1"/>
          </p:cNvGrpSpPr>
          <p:nvPr userDrawn="1"/>
        </p:nvGrpSpPr>
        <p:grpSpPr bwMode="auto">
          <a:xfrm flipV="1">
            <a:off x="1" y="-599232"/>
            <a:ext cx="2407278" cy="396032"/>
            <a:chOff x="0" y="0"/>
            <a:chExt cx="5963" cy="981"/>
          </a:xfrm>
        </p:grpSpPr>
        <p:sp>
          <p:nvSpPr>
            <p:cNvPr id="37" name="Oval 21"/>
            <p:cNvSpPr>
              <a:spLocks noChangeArrowheads="1"/>
            </p:cNvSpPr>
            <p:nvPr/>
          </p:nvSpPr>
          <p:spPr bwMode="auto">
            <a:xfrm>
              <a:off x="1246" y="0"/>
              <a:ext cx="978" cy="981"/>
            </a:xfrm>
            <a:prstGeom prst="ellipse">
              <a:avLst/>
            </a:prstGeom>
            <a:solidFill>
              <a:srgbClr val="0C3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22"/>
            <p:cNvSpPr>
              <a:spLocks noChangeArrowheads="1"/>
            </p:cNvSpPr>
            <p:nvPr/>
          </p:nvSpPr>
          <p:spPr bwMode="auto">
            <a:xfrm>
              <a:off x="0" y="0"/>
              <a:ext cx="978" cy="981"/>
            </a:xfrm>
            <a:prstGeom prst="ellipse">
              <a:avLst/>
            </a:prstGeom>
            <a:solidFill>
              <a:srgbClr val="D80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23"/>
            <p:cNvSpPr>
              <a:spLocks noChangeArrowheads="1"/>
            </p:cNvSpPr>
            <p:nvPr/>
          </p:nvSpPr>
          <p:spPr bwMode="auto">
            <a:xfrm>
              <a:off x="2493" y="0"/>
              <a:ext cx="977" cy="981"/>
            </a:xfrm>
            <a:prstGeom prst="ellipse">
              <a:avLst/>
            </a:prstGeom>
            <a:solidFill>
              <a:srgbClr val="196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24"/>
            <p:cNvSpPr>
              <a:spLocks noChangeArrowheads="1"/>
            </p:cNvSpPr>
            <p:nvPr/>
          </p:nvSpPr>
          <p:spPr bwMode="auto">
            <a:xfrm>
              <a:off x="3739" y="0"/>
              <a:ext cx="978" cy="981"/>
            </a:xfrm>
            <a:prstGeom prst="ellipse">
              <a:avLst/>
            </a:prstGeom>
            <a:solidFill>
              <a:srgbClr val="6F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25"/>
            <p:cNvSpPr>
              <a:spLocks noChangeArrowheads="1"/>
            </p:cNvSpPr>
            <p:nvPr/>
          </p:nvSpPr>
          <p:spPr bwMode="auto">
            <a:xfrm>
              <a:off x="4986" y="0"/>
              <a:ext cx="977" cy="981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38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2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0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1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2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9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238874"/>
            <a:ext cx="12192000" cy="619125"/>
          </a:xfrm>
          <a:prstGeom prst="rect">
            <a:avLst/>
          </a:prstGeom>
          <a:gradFill>
            <a:gsLst>
              <a:gs pos="0">
                <a:srgbClr val="BFBEBE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20"/>
          <p:cNvGrpSpPr>
            <a:grpSpLocks noChangeAspect="1"/>
          </p:cNvGrpSpPr>
          <p:nvPr userDrawn="1"/>
        </p:nvGrpSpPr>
        <p:grpSpPr bwMode="auto">
          <a:xfrm flipV="1">
            <a:off x="1" y="-599232"/>
            <a:ext cx="2407278" cy="396032"/>
            <a:chOff x="0" y="0"/>
            <a:chExt cx="5963" cy="981"/>
          </a:xfrm>
        </p:grpSpPr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1246" y="0"/>
              <a:ext cx="978" cy="981"/>
            </a:xfrm>
            <a:prstGeom prst="ellipse">
              <a:avLst/>
            </a:prstGeom>
            <a:solidFill>
              <a:srgbClr val="0C3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22"/>
            <p:cNvSpPr>
              <a:spLocks noChangeArrowheads="1"/>
            </p:cNvSpPr>
            <p:nvPr/>
          </p:nvSpPr>
          <p:spPr bwMode="auto">
            <a:xfrm>
              <a:off x="0" y="0"/>
              <a:ext cx="978" cy="981"/>
            </a:xfrm>
            <a:prstGeom prst="ellipse">
              <a:avLst/>
            </a:prstGeom>
            <a:solidFill>
              <a:srgbClr val="D80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2493" y="0"/>
              <a:ext cx="977" cy="981"/>
            </a:xfrm>
            <a:prstGeom prst="ellipse">
              <a:avLst/>
            </a:prstGeom>
            <a:solidFill>
              <a:srgbClr val="196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24"/>
            <p:cNvSpPr>
              <a:spLocks noChangeArrowheads="1"/>
            </p:cNvSpPr>
            <p:nvPr/>
          </p:nvSpPr>
          <p:spPr bwMode="auto">
            <a:xfrm>
              <a:off x="3739" y="0"/>
              <a:ext cx="978" cy="981"/>
            </a:xfrm>
            <a:prstGeom prst="ellipse">
              <a:avLst/>
            </a:prstGeom>
            <a:solidFill>
              <a:srgbClr val="6F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25"/>
            <p:cNvSpPr>
              <a:spLocks noChangeArrowheads="1"/>
            </p:cNvSpPr>
            <p:nvPr/>
          </p:nvSpPr>
          <p:spPr bwMode="auto">
            <a:xfrm>
              <a:off x="4986" y="0"/>
              <a:ext cx="977" cy="981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13"/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4" name="Freeform 8"/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8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6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6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18269-CD32-429B-80E4-27A96AE6C0E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9605-A831-4471-A4C4-EBFA8615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82D011-E61A-5269-086E-2591DEC69D22}"/>
              </a:ext>
            </a:extLst>
          </p:cNvPr>
          <p:cNvSpPr txBox="1"/>
          <p:nvPr/>
        </p:nvSpPr>
        <p:spPr>
          <a:xfrm>
            <a:off x="2143125" y="2539097"/>
            <a:ext cx="7410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Sitka Subheading Semibold" pitchFamily="2" charset="0"/>
              </a:rPr>
              <a:t>"Credit Card Optimization: Unveiling Insights for Tailoring Customer-Centric Features and Navigating Market Trend"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E1395C-B57E-8D1E-0C15-7FD7D71EE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5" y="123825"/>
            <a:ext cx="1409700" cy="140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D0ADEF-03CF-4B25-8FF3-5B76030CB720}"/>
              </a:ext>
            </a:extLst>
          </p:cNvPr>
          <p:cNvSpPr txBox="1"/>
          <p:nvPr/>
        </p:nvSpPr>
        <p:spPr>
          <a:xfrm>
            <a:off x="7524750" y="6272510"/>
            <a:ext cx="7410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Sitka Subheading Semibold" pitchFamily="2" charset="0"/>
              </a:rPr>
              <a:t>PROJECT: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C22EB-E2BE-3A22-FAD1-CCF55F55BBC2}"/>
              </a:ext>
            </a:extLst>
          </p:cNvPr>
          <p:cNvSpPr txBox="1"/>
          <p:nvPr/>
        </p:nvSpPr>
        <p:spPr>
          <a:xfrm>
            <a:off x="2600325" y="3892034"/>
            <a:ext cx="746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Segoe UI Variable Text Semibold" pitchFamily="2" charset="0"/>
              </a:rPr>
              <a:t>Empowering </a:t>
            </a:r>
            <a:r>
              <a:rPr lang="en-GB" b="0" i="0" dirty="0" err="1">
                <a:effectLst/>
                <a:latin typeface="Segoe UI Variable Text Semibold" pitchFamily="2" charset="0"/>
              </a:rPr>
              <a:t>Mitron</a:t>
            </a:r>
            <a:r>
              <a:rPr lang="en-GB" b="0" i="0" dirty="0">
                <a:effectLst/>
                <a:latin typeface="Segoe UI Variable Text Semibold" pitchFamily="2" charset="0"/>
              </a:rPr>
              <a:t> Bank's Expansion in the Financial Market</a:t>
            </a:r>
            <a:endParaRPr lang="en-US" dirty="0">
              <a:latin typeface="Segoe UI Variable Text Semibold" pitchFamily="2" charset="0"/>
            </a:endParaRPr>
          </a:p>
        </p:txBody>
      </p:sp>
      <p:pic>
        <p:nvPicPr>
          <p:cNvPr id="1026" name="Picture 2" descr="AtliQ Technologies | LinkedIn">
            <a:extLst>
              <a:ext uri="{FF2B5EF4-FFF2-40B4-BE49-F238E27FC236}">
                <a16:creationId xmlns:a16="http://schemas.microsoft.com/office/drawing/2014/main" id="{CF1478DE-EC8A-A07B-CCAE-14CF52E1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90500"/>
            <a:ext cx="1343025" cy="1343025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9B756C-35E1-3E7B-FD63-3B70FDF70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548" y="4545955"/>
            <a:ext cx="1488054" cy="164529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9FD3EA-3A2F-AB50-E118-BC1D81769F45}"/>
              </a:ext>
            </a:extLst>
          </p:cNvPr>
          <p:cNvSpPr txBox="1"/>
          <p:nvPr/>
        </p:nvSpPr>
        <p:spPr>
          <a:xfrm>
            <a:off x="6400800" y="5183936"/>
            <a:ext cx="746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Segoe UI Variable Text Semibold" pitchFamily="2" charset="0"/>
              </a:rPr>
              <a:t>KARMUKILAN D K</a:t>
            </a:r>
            <a:endParaRPr lang="en-US" dirty="0">
              <a:latin typeface="Segoe UI Variable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9171" y="0"/>
            <a:ext cx="1240778" cy="482568"/>
            <a:chOff x="5401469" y="1588"/>
            <a:chExt cx="1389063" cy="540239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401469" y="1588"/>
              <a:ext cx="1205279" cy="540239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252003" y="1588"/>
              <a:ext cx="538529" cy="426549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C9296C2-584A-B019-C252-75F0592A3E33}"/>
              </a:ext>
            </a:extLst>
          </p:cNvPr>
          <p:cNvGrpSpPr/>
          <p:nvPr/>
        </p:nvGrpSpPr>
        <p:grpSpPr>
          <a:xfrm>
            <a:off x="650487" y="1767496"/>
            <a:ext cx="584817" cy="482568"/>
            <a:chOff x="4886031" y="3524798"/>
            <a:chExt cx="902686" cy="690266"/>
          </a:xfrm>
        </p:grpSpPr>
        <p:sp>
          <p:nvSpPr>
            <p:cNvPr id="31" name="Rectangle: Rounded Corners 73"/>
            <p:cNvSpPr/>
            <p:nvPr/>
          </p:nvSpPr>
          <p:spPr>
            <a:xfrm rot="18900000">
              <a:off x="5334938" y="3643041"/>
              <a:ext cx="453779" cy="453781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BFBEBE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50"/>
            <p:cNvSpPr/>
            <p:nvPr/>
          </p:nvSpPr>
          <p:spPr>
            <a:xfrm rot="2700000">
              <a:off x="4886032" y="3524797"/>
              <a:ext cx="690266" cy="690267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3CD17A1-DB29-93BD-0BB2-32D256BB17AC}"/>
              </a:ext>
            </a:extLst>
          </p:cNvPr>
          <p:cNvGrpSpPr/>
          <p:nvPr/>
        </p:nvGrpSpPr>
        <p:grpSpPr>
          <a:xfrm>
            <a:off x="688552" y="3408258"/>
            <a:ext cx="584817" cy="482568"/>
            <a:chOff x="4886031" y="3524798"/>
            <a:chExt cx="902686" cy="690266"/>
          </a:xfrm>
        </p:grpSpPr>
        <p:sp>
          <p:nvSpPr>
            <p:cNvPr id="13" name="Rectangle: Rounded Corners 73">
              <a:extLst>
                <a:ext uri="{FF2B5EF4-FFF2-40B4-BE49-F238E27FC236}">
                  <a16:creationId xmlns:a16="http://schemas.microsoft.com/office/drawing/2014/main" id="{8AEA8964-C10A-1C04-04A7-81C3294C8C16}"/>
                </a:ext>
              </a:extLst>
            </p:cNvPr>
            <p:cNvSpPr/>
            <p:nvPr/>
          </p:nvSpPr>
          <p:spPr>
            <a:xfrm rot="18900000">
              <a:off x="5334938" y="3643041"/>
              <a:ext cx="453779" cy="453781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BFBEBE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50">
              <a:extLst>
                <a:ext uri="{FF2B5EF4-FFF2-40B4-BE49-F238E27FC236}">
                  <a16:creationId xmlns:a16="http://schemas.microsoft.com/office/drawing/2014/main" id="{AAEED431-82B3-D3B3-C088-5306A7865F48}"/>
                </a:ext>
              </a:extLst>
            </p:cNvPr>
            <p:cNvSpPr/>
            <p:nvPr/>
          </p:nvSpPr>
          <p:spPr>
            <a:xfrm rot="2700000">
              <a:off x="4886032" y="3524797"/>
              <a:ext cx="690266" cy="690267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319073-F7AB-B3C6-3523-5C468E2E181C}"/>
              </a:ext>
            </a:extLst>
          </p:cNvPr>
          <p:cNvGrpSpPr/>
          <p:nvPr/>
        </p:nvGrpSpPr>
        <p:grpSpPr>
          <a:xfrm>
            <a:off x="693573" y="4961581"/>
            <a:ext cx="584817" cy="482568"/>
            <a:chOff x="4886031" y="3524798"/>
            <a:chExt cx="902686" cy="690266"/>
          </a:xfrm>
        </p:grpSpPr>
        <p:sp>
          <p:nvSpPr>
            <p:cNvPr id="17" name="Rectangle: Rounded Corners 73">
              <a:extLst>
                <a:ext uri="{FF2B5EF4-FFF2-40B4-BE49-F238E27FC236}">
                  <a16:creationId xmlns:a16="http://schemas.microsoft.com/office/drawing/2014/main" id="{9B8E4E89-97CA-4B5C-ABE4-56F968637D8A}"/>
                </a:ext>
              </a:extLst>
            </p:cNvPr>
            <p:cNvSpPr/>
            <p:nvPr/>
          </p:nvSpPr>
          <p:spPr>
            <a:xfrm rot="18900000">
              <a:off x="5334938" y="3643041"/>
              <a:ext cx="453779" cy="453781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BFBEBE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50">
              <a:extLst>
                <a:ext uri="{FF2B5EF4-FFF2-40B4-BE49-F238E27FC236}">
                  <a16:creationId xmlns:a16="http://schemas.microsoft.com/office/drawing/2014/main" id="{0D8FA6F1-2AB0-BB53-2BCC-C2C0F410A805}"/>
                </a:ext>
              </a:extLst>
            </p:cNvPr>
            <p:cNvSpPr/>
            <p:nvPr/>
          </p:nvSpPr>
          <p:spPr>
            <a:xfrm rot="2700000">
              <a:off x="4886032" y="3524797"/>
              <a:ext cx="690266" cy="690267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5848BEC-7930-4F18-347B-1FC7F3207D56}"/>
              </a:ext>
            </a:extLst>
          </p:cNvPr>
          <p:cNvSpPr txBox="1"/>
          <p:nvPr/>
        </p:nvSpPr>
        <p:spPr>
          <a:xfrm>
            <a:off x="3662362" y="381015"/>
            <a:ext cx="420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 Black" panose="020B0A04020102020204" pitchFamily="34" charset="0"/>
              </a:rPr>
              <a:t>RECOMMENDATIONS 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641CC4-7055-6D15-B4A7-CE049D423368}"/>
              </a:ext>
            </a:extLst>
          </p:cNvPr>
          <p:cNvSpPr txBox="1"/>
          <p:nvPr/>
        </p:nvSpPr>
        <p:spPr>
          <a:xfrm>
            <a:off x="1512744" y="1589614"/>
            <a:ext cx="104227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effectLst/>
                <a:latin typeface="Söhne"/>
              </a:rPr>
              <a:t>Dynamic rewards system </a:t>
            </a:r>
            <a:r>
              <a:rPr lang="en-GB" sz="2000" b="0" i="0" dirty="0">
                <a:effectLst/>
                <a:latin typeface="Söhne"/>
              </a:rPr>
              <a:t>adapting to preferred payment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Key Point: </a:t>
            </a:r>
            <a:r>
              <a:rPr lang="en-GB" sz="2000" b="1" i="0" dirty="0">
                <a:effectLst/>
                <a:latin typeface="Söhne"/>
              </a:rPr>
              <a:t>Bonus points</a:t>
            </a:r>
            <a:r>
              <a:rPr lang="en-GB" sz="2000" b="0" i="0" dirty="0">
                <a:effectLst/>
                <a:latin typeface="Söhne"/>
              </a:rPr>
              <a:t> or </a:t>
            </a:r>
            <a:r>
              <a:rPr lang="en-GB" sz="2000" b="1" i="0" dirty="0">
                <a:effectLst/>
                <a:latin typeface="Söhne"/>
              </a:rPr>
              <a:t>cashback</a:t>
            </a:r>
            <a:r>
              <a:rPr lang="en-GB" sz="2000" b="0" i="0" dirty="0">
                <a:effectLst/>
                <a:latin typeface="Söhne"/>
              </a:rPr>
              <a:t> for using less common payment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Objective: Encouraging customers to explore different payment options.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A304D7-D06F-B639-F2D3-D8558F802A93}"/>
              </a:ext>
            </a:extLst>
          </p:cNvPr>
          <p:cNvSpPr txBox="1"/>
          <p:nvPr/>
        </p:nvSpPr>
        <p:spPr>
          <a:xfrm>
            <a:off x="1512744" y="2987823"/>
            <a:ext cx="104227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Söhne"/>
              </a:rPr>
              <a:t>Specialized Credit Cards </a:t>
            </a:r>
            <a:r>
              <a:rPr lang="en-GB" sz="2000" dirty="0">
                <a:latin typeface="Söhne"/>
              </a:rPr>
              <a:t>for Popular Spending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Topic: Specialized credit cards based on spending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Example: </a:t>
            </a:r>
            <a:r>
              <a:rPr lang="en-GB" sz="2000" b="1" dirty="0">
                <a:latin typeface="Söhne"/>
              </a:rPr>
              <a:t>"Home Essentials Card"</a:t>
            </a:r>
            <a:r>
              <a:rPr lang="en-GB" sz="2000" dirty="0">
                <a:latin typeface="Söhne"/>
              </a:rPr>
              <a:t> with </a:t>
            </a:r>
            <a:r>
              <a:rPr lang="en-GB" sz="2000" b="1" dirty="0">
                <a:latin typeface="Söhne"/>
              </a:rPr>
              <a:t>enhanced rewards</a:t>
            </a:r>
            <a:r>
              <a:rPr lang="en-GB" sz="2000" dirty="0">
                <a:latin typeface="Söhne"/>
              </a:rPr>
              <a:t> for bills, groceries, and electronics.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Objective: Catering specifically to customers' day-to-day needs.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71DA32-B075-1D76-7FFC-60167741C548}"/>
              </a:ext>
            </a:extLst>
          </p:cNvPr>
          <p:cNvSpPr txBox="1"/>
          <p:nvPr/>
        </p:nvSpPr>
        <p:spPr>
          <a:xfrm>
            <a:off x="1512744" y="4679107"/>
            <a:ext cx="94761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latin typeface="Söhne"/>
              </a:defRPr>
            </a:lvl1pPr>
          </a:lstStyle>
          <a:p>
            <a:r>
              <a:rPr lang="en-GB" dirty="0"/>
              <a:t>City-specific credit cards </a:t>
            </a:r>
            <a:r>
              <a:rPr lang="en-GB" b="0" dirty="0"/>
              <a:t>with exclusive local partnerships.</a:t>
            </a:r>
          </a:p>
          <a:p>
            <a:r>
              <a:rPr lang="en-GB" b="0" dirty="0"/>
              <a:t>Example: Collaborating with popular businesses in each city for unique discounts or benefits.</a:t>
            </a:r>
          </a:p>
          <a:p>
            <a:r>
              <a:rPr lang="en-GB" b="0" dirty="0"/>
              <a:t>Objective: Creating a strong regional appeal.</a:t>
            </a:r>
          </a:p>
        </p:txBody>
      </p:sp>
    </p:spTree>
    <p:extLst>
      <p:ext uri="{BB962C8B-B14F-4D97-AF65-F5344CB8AC3E}">
        <p14:creationId xmlns:p14="http://schemas.microsoft.com/office/powerpoint/2010/main" val="312062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9171" y="0"/>
            <a:ext cx="1240778" cy="482568"/>
            <a:chOff x="5401469" y="1588"/>
            <a:chExt cx="1389063" cy="540239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401469" y="1588"/>
              <a:ext cx="1205279" cy="540239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252003" y="1588"/>
              <a:ext cx="538529" cy="426549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C9296C2-584A-B019-C252-75F0592A3E33}"/>
              </a:ext>
            </a:extLst>
          </p:cNvPr>
          <p:cNvGrpSpPr/>
          <p:nvPr/>
        </p:nvGrpSpPr>
        <p:grpSpPr>
          <a:xfrm>
            <a:off x="633576" y="1491991"/>
            <a:ext cx="584817" cy="482568"/>
            <a:chOff x="4886031" y="3524798"/>
            <a:chExt cx="902686" cy="690266"/>
          </a:xfrm>
        </p:grpSpPr>
        <p:sp>
          <p:nvSpPr>
            <p:cNvPr id="31" name="Rectangle: Rounded Corners 73"/>
            <p:cNvSpPr/>
            <p:nvPr/>
          </p:nvSpPr>
          <p:spPr>
            <a:xfrm rot="18900000">
              <a:off x="5334938" y="3643041"/>
              <a:ext cx="453779" cy="453781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BFBEBE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50"/>
            <p:cNvSpPr/>
            <p:nvPr/>
          </p:nvSpPr>
          <p:spPr>
            <a:xfrm rot="2700000">
              <a:off x="4886032" y="3524797"/>
              <a:ext cx="690266" cy="690267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3CD17A1-DB29-93BD-0BB2-32D256BB17AC}"/>
              </a:ext>
            </a:extLst>
          </p:cNvPr>
          <p:cNvGrpSpPr/>
          <p:nvPr/>
        </p:nvGrpSpPr>
        <p:grpSpPr>
          <a:xfrm>
            <a:off x="702684" y="3142228"/>
            <a:ext cx="584817" cy="482568"/>
            <a:chOff x="4886031" y="3524798"/>
            <a:chExt cx="902686" cy="690266"/>
          </a:xfrm>
        </p:grpSpPr>
        <p:sp>
          <p:nvSpPr>
            <p:cNvPr id="13" name="Rectangle: Rounded Corners 73">
              <a:extLst>
                <a:ext uri="{FF2B5EF4-FFF2-40B4-BE49-F238E27FC236}">
                  <a16:creationId xmlns:a16="http://schemas.microsoft.com/office/drawing/2014/main" id="{8AEA8964-C10A-1C04-04A7-81C3294C8C16}"/>
                </a:ext>
              </a:extLst>
            </p:cNvPr>
            <p:cNvSpPr/>
            <p:nvPr/>
          </p:nvSpPr>
          <p:spPr>
            <a:xfrm rot="18900000">
              <a:off x="5334938" y="3643041"/>
              <a:ext cx="453779" cy="453781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BFBEBE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50">
              <a:extLst>
                <a:ext uri="{FF2B5EF4-FFF2-40B4-BE49-F238E27FC236}">
                  <a16:creationId xmlns:a16="http://schemas.microsoft.com/office/drawing/2014/main" id="{AAEED431-82B3-D3B3-C088-5306A7865F48}"/>
                </a:ext>
              </a:extLst>
            </p:cNvPr>
            <p:cNvSpPr/>
            <p:nvPr/>
          </p:nvSpPr>
          <p:spPr>
            <a:xfrm rot="2700000">
              <a:off x="4886032" y="3524797"/>
              <a:ext cx="690266" cy="690267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319073-F7AB-B3C6-3523-5C468E2E181C}"/>
              </a:ext>
            </a:extLst>
          </p:cNvPr>
          <p:cNvGrpSpPr/>
          <p:nvPr/>
        </p:nvGrpSpPr>
        <p:grpSpPr>
          <a:xfrm>
            <a:off x="678495" y="4785671"/>
            <a:ext cx="584817" cy="482568"/>
            <a:chOff x="4886031" y="3524798"/>
            <a:chExt cx="902686" cy="690266"/>
          </a:xfrm>
        </p:grpSpPr>
        <p:sp>
          <p:nvSpPr>
            <p:cNvPr id="17" name="Rectangle: Rounded Corners 73">
              <a:extLst>
                <a:ext uri="{FF2B5EF4-FFF2-40B4-BE49-F238E27FC236}">
                  <a16:creationId xmlns:a16="http://schemas.microsoft.com/office/drawing/2014/main" id="{9B8E4E89-97CA-4B5C-ABE4-56F968637D8A}"/>
                </a:ext>
              </a:extLst>
            </p:cNvPr>
            <p:cNvSpPr/>
            <p:nvPr/>
          </p:nvSpPr>
          <p:spPr>
            <a:xfrm rot="18900000">
              <a:off x="5334938" y="3643041"/>
              <a:ext cx="453779" cy="453781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BFBEBE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50">
              <a:extLst>
                <a:ext uri="{FF2B5EF4-FFF2-40B4-BE49-F238E27FC236}">
                  <a16:creationId xmlns:a16="http://schemas.microsoft.com/office/drawing/2014/main" id="{0D8FA6F1-2AB0-BB53-2BCC-C2C0F410A805}"/>
                </a:ext>
              </a:extLst>
            </p:cNvPr>
            <p:cNvSpPr/>
            <p:nvPr/>
          </p:nvSpPr>
          <p:spPr>
            <a:xfrm rot="2700000">
              <a:off x="4886032" y="3524797"/>
              <a:ext cx="690266" cy="690267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5848BEC-7930-4F18-347B-1FC7F3207D56}"/>
              </a:ext>
            </a:extLst>
          </p:cNvPr>
          <p:cNvSpPr txBox="1"/>
          <p:nvPr/>
        </p:nvSpPr>
        <p:spPr>
          <a:xfrm>
            <a:off x="3662362" y="381015"/>
            <a:ext cx="420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 Black" panose="020B0A04020102020204" pitchFamily="34" charset="0"/>
              </a:rPr>
              <a:t>RECOMMENDATIONS 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F6A7C-5194-F9EA-FC8D-C66FEC476280}"/>
              </a:ext>
            </a:extLst>
          </p:cNvPr>
          <p:cNvSpPr txBox="1"/>
          <p:nvPr/>
        </p:nvSpPr>
        <p:spPr>
          <a:xfrm>
            <a:off x="1508969" y="1404552"/>
            <a:ext cx="101508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>
                <a:latin typeface="Söhne"/>
              </a:rPr>
              <a:t>Implementing </a:t>
            </a:r>
            <a:r>
              <a:rPr lang="en-GB" sz="2000" b="1" dirty="0">
                <a:latin typeface="Söhne"/>
              </a:rPr>
              <a:t>gender-sensitive credit card </a:t>
            </a:r>
            <a:r>
              <a:rPr lang="en-GB" sz="2000" dirty="0">
                <a:latin typeface="Söhne"/>
              </a:rPr>
              <a:t>designs and perks.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Example: Limited-edition card designs or exclusive benefits for different genders.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Objective: Resonating with the financial goals and interests of various genders.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7C967-D582-0F2C-B073-A9C6108400AB}"/>
              </a:ext>
            </a:extLst>
          </p:cNvPr>
          <p:cNvSpPr txBox="1"/>
          <p:nvPr/>
        </p:nvSpPr>
        <p:spPr>
          <a:xfrm>
            <a:off x="1581852" y="2982087"/>
            <a:ext cx="95899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öhne"/>
              </a:rPr>
              <a:t>Tiered loyalty program based on spending thresholds.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Example: Unlocking elite status with premium benefits for </a:t>
            </a:r>
            <a:r>
              <a:rPr lang="en-GB" sz="2000" b="1" dirty="0">
                <a:latin typeface="Söhne"/>
              </a:rPr>
              <a:t>specific spending</a:t>
            </a:r>
            <a:r>
              <a:rPr lang="en-GB" sz="2000" dirty="0">
                <a:latin typeface="Söhne"/>
              </a:rPr>
              <a:t> milestones.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Objective: Encouraging higher spending and brand loyalty.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DF9F8-784C-BAB1-F2AC-88A02DBCF7B1}"/>
              </a:ext>
            </a:extLst>
          </p:cNvPr>
          <p:cNvSpPr txBox="1"/>
          <p:nvPr/>
        </p:nvSpPr>
        <p:spPr>
          <a:xfrm>
            <a:off x="1581852" y="4657450"/>
            <a:ext cx="93285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>
                <a:latin typeface="Söhne"/>
              </a:rPr>
              <a:t>Launching a </a:t>
            </a:r>
            <a:r>
              <a:rPr lang="en-GB" sz="2000" b="1" dirty="0">
                <a:latin typeface="Söhne"/>
              </a:rPr>
              <a:t>"City Explorer"</a:t>
            </a:r>
            <a:r>
              <a:rPr lang="en-GB" sz="2000" dirty="0">
                <a:latin typeface="Söhne"/>
              </a:rPr>
              <a:t> credit card series.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Example: </a:t>
            </a:r>
            <a:r>
              <a:rPr lang="en-GB" sz="2000" b="1" dirty="0">
                <a:latin typeface="Söhne"/>
              </a:rPr>
              <a:t>Offering unique rewards </a:t>
            </a:r>
            <a:r>
              <a:rPr lang="en-GB" sz="2000" dirty="0">
                <a:latin typeface="Söhne"/>
              </a:rPr>
              <a:t>for spending in different cities.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Objective: Appealing to customers' wanderlust and providing travel benefits.</a:t>
            </a:r>
          </a:p>
        </p:txBody>
      </p:sp>
    </p:spTree>
    <p:extLst>
      <p:ext uri="{BB962C8B-B14F-4D97-AF65-F5344CB8AC3E}">
        <p14:creationId xmlns:p14="http://schemas.microsoft.com/office/powerpoint/2010/main" val="30961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9171" y="0"/>
            <a:ext cx="1240778" cy="482568"/>
            <a:chOff x="5401469" y="1588"/>
            <a:chExt cx="1389063" cy="540239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401469" y="1588"/>
              <a:ext cx="1205279" cy="540239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252003" y="1588"/>
              <a:ext cx="538529" cy="426549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C9296C2-584A-B019-C252-75F0592A3E33}"/>
              </a:ext>
            </a:extLst>
          </p:cNvPr>
          <p:cNvGrpSpPr/>
          <p:nvPr/>
        </p:nvGrpSpPr>
        <p:grpSpPr>
          <a:xfrm>
            <a:off x="633576" y="1491991"/>
            <a:ext cx="584817" cy="482568"/>
            <a:chOff x="4886031" y="3524798"/>
            <a:chExt cx="902686" cy="690266"/>
          </a:xfrm>
        </p:grpSpPr>
        <p:sp>
          <p:nvSpPr>
            <p:cNvPr id="31" name="Rectangle: Rounded Corners 73"/>
            <p:cNvSpPr/>
            <p:nvPr/>
          </p:nvSpPr>
          <p:spPr>
            <a:xfrm rot="18900000">
              <a:off x="5334938" y="3643041"/>
              <a:ext cx="453779" cy="453781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BFBEBE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50"/>
            <p:cNvSpPr/>
            <p:nvPr/>
          </p:nvSpPr>
          <p:spPr>
            <a:xfrm rot="2700000">
              <a:off x="4886032" y="3524797"/>
              <a:ext cx="690266" cy="690267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3CD17A1-DB29-93BD-0BB2-32D256BB17AC}"/>
              </a:ext>
            </a:extLst>
          </p:cNvPr>
          <p:cNvGrpSpPr/>
          <p:nvPr/>
        </p:nvGrpSpPr>
        <p:grpSpPr>
          <a:xfrm>
            <a:off x="702684" y="3142228"/>
            <a:ext cx="584817" cy="482568"/>
            <a:chOff x="4886031" y="3524798"/>
            <a:chExt cx="902686" cy="690266"/>
          </a:xfrm>
        </p:grpSpPr>
        <p:sp>
          <p:nvSpPr>
            <p:cNvPr id="13" name="Rectangle: Rounded Corners 73">
              <a:extLst>
                <a:ext uri="{FF2B5EF4-FFF2-40B4-BE49-F238E27FC236}">
                  <a16:creationId xmlns:a16="http://schemas.microsoft.com/office/drawing/2014/main" id="{8AEA8964-C10A-1C04-04A7-81C3294C8C16}"/>
                </a:ext>
              </a:extLst>
            </p:cNvPr>
            <p:cNvSpPr/>
            <p:nvPr/>
          </p:nvSpPr>
          <p:spPr>
            <a:xfrm rot="18900000">
              <a:off x="5334938" y="3643041"/>
              <a:ext cx="453779" cy="453781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BFBEBE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50">
              <a:extLst>
                <a:ext uri="{FF2B5EF4-FFF2-40B4-BE49-F238E27FC236}">
                  <a16:creationId xmlns:a16="http://schemas.microsoft.com/office/drawing/2014/main" id="{AAEED431-82B3-D3B3-C088-5306A7865F48}"/>
                </a:ext>
              </a:extLst>
            </p:cNvPr>
            <p:cNvSpPr/>
            <p:nvPr/>
          </p:nvSpPr>
          <p:spPr>
            <a:xfrm rot="2700000">
              <a:off x="4886032" y="3524797"/>
              <a:ext cx="690266" cy="690267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319073-F7AB-B3C6-3523-5C468E2E181C}"/>
              </a:ext>
            </a:extLst>
          </p:cNvPr>
          <p:cNvGrpSpPr/>
          <p:nvPr/>
        </p:nvGrpSpPr>
        <p:grpSpPr>
          <a:xfrm>
            <a:off x="678495" y="4785671"/>
            <a:ext cx="584817" cy="482568"/>
            <a:chOff x="4886031" y="3524798"/>
            <a:chExt cx="902686" cy="690266"/>
          </a:xfrm>
        </p:grpSpPr>
        <p:sp>
          <p:nvSpPr>
            <p:cNvPr id="17" name="Rectangle: Rounded Corners 73">
              <a:extLst>
                <a:ext uri="{FF2B5EF4-FFF2-40B4-BE49-F238E27FC236}">
                  <a16:creationId xmlns:a16="http://schemas.microsoft.com/office/drawing/2014/main" id="{9B8E4E89-97CA-4B5C-ABE4-56F968637D8A}"/>
                </a:ext>
              </a:extLst>
            </p:cNvPr>
            <p:cNvSpPr/>
            <p:nvPr/>
          </p:nvSpPr>
          <p:spPr>
            <a:xfrm rot="18900000">
              <a:off x="5334938" y="3643041"/>
              <a:ext cx="453779" cy="453781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BFBEBE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50">
              <a:extLst>
                <a:ext uri="{FF2B5EF4-FFF2-40B4-BE49-F238E27FC236}">
                  <a16:creationId xmlns:a16="http://schemas.microsoft.com/office/drawing/2014/main" id="{0D8FA6F1-2AB0-BB53-2BCC-C2C0F410A805}"/>
                </a:ext>
              </a:extLst>
            </p:cNvPr>
            <p:cNvSpPr/>
            <p:nvPr/>
          </p:nvSpPr>
          <p:spPr>
            <a:xfrm rot="2700000">
              <a:off x="4886032" y="3524797"/>
              <a:ext cx="690266" cy="690267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5848BEC-7930-4F18-347B-1FC7F3207D56}"/>
              </a:ext>
            </a:extLst>
          </p:cNvPr>
          <p:cNvSpPr txBox="1"/>
          <p:nvPr/>
        </p:nvSpPr>
        <p:spPr>
          <a:xfrm>
            <a:off x="3662362" y="381015"/>
            <a:ext cx="420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 Black" panose="020B0A04020102020204" pitchFamily="34" charset="0"/>
              </a:rPr>
              <a:t>RECOMMENDATIONS 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52A35-B737-ECBF-ED93-1EEDBD526E7F}"/>
              </a:ext>
            </a:extLst>
          </p:cNvPr>
          <p:cNvSpPr txBox="1"/>
          <p:nvPr/>
        </p:nvSpPr>
        <p:spPr>
          <a:xfrm>
            <a:off x="1512744" y="1225442"/>
            <a:ext cx="103744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dirty="0">
                <a:effectLst/>
                <a:latin typeface="Söhne"/>
              </a:rPr>
              <a:t>Developing specialized credit cards for </a:t>
            </a:r>
            <a:r>
              <a:rPr lang="en-GB" sz="2000" b="1" i="0" dirty="0">
                <a:effectLst/>
                <a:latin typeface="Söhne"/>
              </a:rPr>
              <a:t>specific age groups.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Example: </a:t>
            </a:r>
            <a:r>
              <a:rPr lang="en-GB" sz="2000" b="1" i="0" dirty="0">
                <a:effectLst/>
                <a:latin typeface="Söhne"/>
              </a:rPr>
              <a:t>"Young Professional Card" </a:t>
            </a:r>
            <a:r>
              <a:rPr lang="en-GB" sz="2000" b="0" i="0" dirty="0">
                <a:effectLst/>
                <a:latin typeface="Söhne"/>
              </a:rPr>
              <a:t>with tailored benefits for the 25-34 age group.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Objective: Meeting the unique needs and preferences of different age groups.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C5D6-5967-F135-8807-96DEA114656B}"/>
              </a:ext>
            </a:extLst>
          </p:cNvPr>
          <p:cNvSpPr txBox="1"/>
          <p:nvPr/>
        </p:nvSpPr>
        <p:spPr>
          <a:xfrm>
            <a:off x="1523375" y="2875679"/>
            <a:ext cx="91452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dirty="0">
                <a:effectLst/>
                <a:latin typeface="Söhne"/>
              </a:rPr>
              <a:t>Launching </a:t>
            </a:r>
            <a:r>
              <a:rPr lang="en-GB" sz="2000" b="1" i="0" dirty="0">
                <a:effectLst/>
                <a:latin typeface="Söhne"/>
              </a:rPr>
              <a:t>occupation-specific credit cards </a:t>
            </a:r>
            <a:r>
              <a:rPr lang="en-GB" sz="2000" b="0" i="0" dirty="0">
                <a:effectLst/>
                <a:latin typeface="Söhne"/>
              </a:rPr>
              <a:t>with industry-related perks.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Example</a:t>
            </a:r>
            <a:r>
              <a:rPr lang="en-GB" sz="2000" b="1" i="0" dirty="0">
                <a:effectLst/>
                <a:latin typeface="Söhne"/>
              </a:rPr>
              <a:t>: "Tech Innovator Card"</a:t>
            </a:r>
            <a:r>
              <a:rPr lang="en-GB" sz="2000" b="0" i="0" dirty="0">
                <a:effectLst/>
                <a:latin typeface="Söhne"/>
              </a:rPr>
              <a:t> for IT professionals with tech-related benefits.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Objective: Catering to the specific needs and interests of different professions.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6A6FB-07F9-3B07-52C1-8D9843579702}"/>
              </a:ext>
            </a:extLst>
          </p:cNvPr>
          <p:cNvSpPr txBox="1"/>
          <p:nvPr/>
        </p:nvSpPr>
        <p:spPr>
          <a:xfrm>
            <a:off x="1558914" y="4616896"/>
            <a:ext cx="103744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dirty="0">
                <a:effectLst/>
                <a:latin typeface="Söhne"/>
              </a:rPr>
              <a:t>Creating an exclusive </a:t>
            </a:r>
            <a:r>
              <a:rPr lang="en-GB" sz="2000" b="1" i="0" dirty="0">
                <a:effectLst/>
                <a:latin typeface="Söhne"/>
              </a:rPr>
              <a:t>"Professional Women's Network" </a:t>
            </a:r>
            <a:r>
              <a:rPr lang="en-GB" sz="2000" b="0" i="0" dirty="0">
                <a:effectLst/>
                <a:latin typeface="Söhne"/>
              </a:rPr>
              <a:t>credit card.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Example: Offering benefits like mentorship programs, networking events, and specialized rewards.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Objective: Catering to the needs and aspirations of female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171644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2">
      <a:majorFont>
        <a:latin typeface="Adobe Gothic Std B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349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Adobe Gothic Std B</vt:lpstr>
      <vt:lpstr>Arial</vt:lpstr>
      <vt:lpstr>Arial Black</vt:lpstr>
      <vt:lpstr>Calibri</vt:lpstr>
      <vt:lpstr>Segoe UI Variable Text Semibold</vt:lpstr>
      <vt:lpstr>Sitka Subheading Semibold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karmuki;n</dc:creator>
  <cp:lastModifiedBy>Karmukilan D.K</cp:lastModifiedBy>
  <cp:revision>50</cp:revision>
  <dcterms:created xsi:type="dcterms:W3CDTF">2017-06-08T09:33:15Z</dcterms:created>
  <dcterms:modified xsi:type="dcterms:W3CDTF">2024-01-01T14:43:07Z</dcterms:modified>
</cp:coreProperties>
</file>