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2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06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11/relationships/webextension" Target="../webextensions/webextension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833199" y="554224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32837-C0A2-0742-C797-8AB3101526F0}"/>
              </a:ext>
            </a:extLst>
          </p:cNvPr>
          <p:cNvSpPr txBox="1"/>
          <p:nvPr/>
        </p:nvSpPr>
        <p:spPr>
          <a:xfrm>
            <a:off x="654756" y="372533"/>
            <a:ext cx="2088444" cy="10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 12">
                <a:extLst>
                  <a:ext uri="{FF2B5EF4-FFF2-40B4-BE49-F238E27FC236}">
                    <a16:creationId xmlns:a16="http://schemas.microsoft.com/office/drawing/2014/main" id="{B3BB4D1A-50CE-583E-6695-083CE3ABCC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2074627"/>
                  </p:ext>
                </p:extLst>
              </p:nvPr>
            </p:nvGraphicFramePr>
            <p:xfrm>
              <a:off x="0" y="109180"/>
              <a:ext cx="14630400" cy="81204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Add-in 12">
                <a:extLst>
                  <a:ext uri="{FF2B5EF4-FFF2-40B4-BE49-F238E27FC236}">
                    <a16:creationId xmlns:a16="http://schemas.microsoft.com/office/drawing/2014/main" id="{B3BB4D1A-50CE-583E-6695-083CE3ABCC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109180"/>
                <a:ext cx="14630400" cy="81204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469160" y="90237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Takeaways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361134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</p:sp>
      <p:sp>
        <p:nvSpPr>
          <p:cNvPr id="8" name="Shape 5"/>
          <p:cNvSpPr/>
          <p:nvPr/>
        </p:nvSpPr>
        <p:spPr>
          <a:xfrm>
            <a:off x="7426285" y="3361134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</p:sp>
      <p:sp>
        <p:nvSpPr>
          <p:cNvPr id="11" name="Shape 8"/>
          <p:cNvSpPr/>
          <p:nvPr/>
        </p:nvSpPr>
        <p:spPr>
          <a:xfrm>
            <a:off x="1760220" y="5024438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</p:sp>
      <p:sp>
        <p:nvSpPr>
          <p:cNvPr id="14" name="Shape 11"/>
          <p:cNvSpPr/>
          <p:nvPr/>
        </p:nvSpPr>
        <p:spPr>
          <a:xfrm>
            <a:off x="7426285" y="5024438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EEEFF5"/>
          </a:solidFill>
          <a:ln/>
        </p:spPr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F4CA3C-2F6D-5C25-A4CB-2DDC373E7F76}"/>
              </a:ext>
            </a:extLst>
          </p:cNvPr>
          <p:cNvSpPr/>
          <p:nvPr/>
        </p:nvSpPr>
        <p:spPr>
          <a:xfrm>
            <a:off x="469160" y="2254262"/>
            <a:ext cx="4327140" cy="4356396"/>
          </a:xfrm>
          <a:prstGeom prst="roundRect">
            <a:avLst>
              <a:gd name="adj" fmla="val 2637"/>
            </a:avLst>
          </a:prstGeom>
          <a:solidFill>
            <a:schemeClr val="bg1"/>
          </a:solidFill>
          <a:ln w="3175">
            <a:noFill/>
          </a:ln>
          <a:effectLst>
            <a:outerShdw blurRad="1270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A90A27-F566-D189-E924-96A7948850BA}"/>
              </a:ext>
            </a:extLst>
          </p:cNvPr>
          <p:cNvSpPr/>
          <p:nvPr/>
        </p:nvSpPr>
        <p:spPr>
          <a:xfrm>
            <a:off x="5462541" y="2254261"/>
            <a:ext cx="4221848" cy="4356396"/>
          </a:xfrm>
          <a:prstGeom prst="roundRect">
            <a:avLst>
              <a:gd name="adj" fmla="val 2637"/>
            </a:avLst>
          </a:prstGeom>
          <a:solidFill>
            <a:schemeClr val="bg1"/>
          </a:solidFill>
          <a:ln w="3175">
            <a:noFill/>
          </a:ln>
          <a:effectLst>
            <a:outerShdw blurRad="1270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301141-74E8-8AF7-42A0-29D27B9F1B22}"/>
              </a:ext>
            </a:extLst>
          </p:cNvPr>
          <p:cNvSpPr/>
          <p:nvPr/>
        </p:nvSpPr>
        <p:spPr>
          <a:xfrm>
            <a:off x="11253132" y="1130943"/>
            <a:ext cx="2953015" cy="1086425"/>
          </a:xfrm>
          <a:prstGeom prst="roundRect">
            <a:avLst>
              <a:gd name="adj" fmla="val 11985"/>
            </a:avLst>
          </a:prstGeom>
          <a:solidFill>
            <a:schemeClr val="accent1"/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i="0" dirty="0">
                <a:solidFill>
                  <a:schemeClr val="bg1"/>
                </a:solidFill>
                <a:effectLst/>
                <a:latin typeface="Söhne"/>
              </a:rPr>
              <a:t>Highest Cost Month:</a:t>
            </a:r>
            <a:r>
              <a:rPr lang="en-GB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GB" sz="2400" b="1" i="0" dirty="0">
                <a:solidFill>
                  <a:schemeClr val="bg1"/>
                </a:solidFill>
                <a:effectLst/>
                <a:latin typeface="Söhne"/>
              </a:rPr>
              <a:t>October (17.47%)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F6049A-FCCD-FEF9-399F-CFF0C6F3124A}"/>
              </a:ext>
            </a:extLst>
          </p:cNvPr>
          <p:cNvSpPr/>
          <p:nvPr/>
        </p:nvSpPr>
        <p:spPr>
          <a:xfrm>
            <a:off x="11253129" y="3435983"/>
            <a:ext cx="2953015" cy="1086425"/>
          </a:xfrm>
          <a:prstGeom prst="roundRect">
            <a:avLst>
              <a:gd name="adj" fmla="val 11985"/>
            </a:avLst>
          </a:prstGeom>
          <a:solidFill>
            <a:schemeClr val="accent2"/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i="0" dirty="0">
              <a:solidFill>
                <a:srgbClr val="ECECEC"/>
              </a:solidFill>
              <a:effectLst/>
              <a:latin typeface="Söhne"/>
            </a:endParaRPr>
          </a:p>
          <a:p>
            <a:pPr algn="ctr"/>
            <a:r>
              <a:rPr lang="en-GB" sz="2400" i="0" dirty="0">
                <a:solidFill>
                  <a:srgbClr val="ECECEC"/>
                </a:solidFill>
                <a:effectLst/>
                <a:latin typeface="Söhne"/>
              </a:rPr>
              <a:t>Lowest Cost Month: </a:t>
            </a:r>
            <a:r>
              <a:rPr lang="en-GB" sz="2400" b="1" i="0" dirty="0">
                <a:solidFill>
                  <a:srgbClr val="ECECEC"/>
                </a:solidFill>
                <a:effectLst/>
                <a:latin typeface="Söhne"/>
              </a:rPr>
              <a:t>May (4.62%)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8E8F19-8DAA-0D9C-9356-78A55AE2A478}"/>
              </a:ext>
            </a:extLst>
          </p:cNvPr>
          <p:cNvSpPr/>
          <p:nvPr/>
        </p:nvSpPr>
        <p:spPr>
          <a:xfrm>
            <a:off x="11253128" y="5834007"/>
            <a:ext cx="2953015" cy="1086425"/>
          </a:xfrm>
          <a:prstGeom prst="roundRect">
            <a:avLst>
              <a:gd name="adj" fmla="val 11985"/>
            </a:avLst>
          </a:prstGeom>
          <a:solidFill>
            <a:schemeClr val="accent3"/>
          </a:solidFill>
          <a:ln>
            <a:noFill/>
          </a:ln>
          <a:effectLst>
            <a:outerShdw blurRad="50800" dist="12700" dir="5400000" algn="ctr" rotWithShape="0">
              <a:srgbClr val="000104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0" dirty="0">
                <a:solidFill>
                  <a:srgbClr val="ECECEC"/>
                </a:solidFill>
                <a:effectLst/>
                <a:latin typeface="Söhne"/>
              </a:rPr>
              <a:t>Highest Cost Product: 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Söhne"/>
              </a:rPr>
              <a:t>White Chocolate Macadamia Nut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66D0D-7C2E-5D44-3029-E174A3344B3E}"/>
              </a:ext>
            </a:extLst>
          </p:cNvPr>
          <p:cNvSpPr txBox="1"/>
          <p:nvPr/>
        </p:nvSpPr>
        <p:spPr>
          <a:xfrm>
            <a:off x="1305204" y="2530108"/>
            <a:ext cx="288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Performing Country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09648-C0DC-CBD5-44EB-F6DB8DD921AD}"/>
              </a:ext>
            </a:extLst>
          </p:cNvPr>
          <p:cNvSpPr txBox="1"/>
          <p:nvPr/>
        </p:nvSpPr>
        <p:spPr>
          <a:xfrm>
            <a:off x="1823368" y="2994565"/>
            <a:ext cx="2675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CANADA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890316-1ED5-17A4-9832-ADD2DEB97869}"/>
              </a:ext>
            </a:extLst>
          </p:cNvPr>
          <p:cNvSpPr txBox="1"/>
          <p:nvPr/>
        </p:nvSpPr>
        <p:spPr>
          <a:xfrm>
            <a:off x="709504" y="371234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Units Sold: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247.43K units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Revenue: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$1.03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Profit: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$606.32K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17F52E-D8D2-263D-82AE-5893F5C56AF9}"/>
              </a:ext>
            </a:extLst>
          </p:cNvPr>
          <p:cNvSpPr txBox="1"/>
          <p:nvPr/>
        </p:nvSpPr>
        <p:spPr>
          <a:xfrm>
            <a:off x="709504" y="4891414"/>
            <a:ext cx="3371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Top Performing Product:</a:t>
            </a:r>
          </a:p>
          <a:p>
            <a:pPr algn="l"/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Chocolate Chip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F05CF4-C14C-717F-3801-2886F11CE324}"/>
              </a:ext>
            </a:extLst>
          </p:cNvPr>
          <p:cNvSpPr txBox="1"/>
          <p:nvPr/>
        </p:nvSpPr>
        <p:spPr>
          <a:xfrm>
            <a:off x="709504" y="5794038"/>
            <a:ext cx="3738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Seasonal Insights:</a:t>
            </a:r>
            <a:endParaRPr lang="en-GB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Highest Sales Month: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October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72A815-8CAA-501B-5981-A1FBF5A763A3}"/>
              </a:ext>
            </a:extLst>
          </p:cNvPr>
          <p:cNvSpPr txBox="1"/>
          <p:nvPr/>
        </p:nvSpPr>
        <p:spPr>
          <a:xfrm>
            <a:off x="5820093" y="3714319"/>
            <a:ext cx="38642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Units Sold: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201.49K units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Revenue: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$0.84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Profit: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$493K</a:t>
            </a:r>
          </a:p>
          <a:p>
            <a:pPr algn="l"/>
            <a:endParaRPr lang="en-GB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Least Performing Product:</a:t>
            </a:r>
            <a:endParaRPr lang="en-GB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Product: 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Fortune Cookie</a:t>
            </a:r>
          </a:p>
          <a:p>
            <a:pPr algn="l"/>
            <a:endParaRPr lang="en-GB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Seasonal Insights:</a:t>
            </a:r>
          </a:p>
          <a:p>
            <a:pPr algn="l"/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Lowest Profit Month:</a:t>
            </a:r>
            <a:r>
              <a:rPr lang="en-GB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February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5976CA-1AEB-3C09-EAFF-AB248F3396C8}"/>
              </a:ext>
            </a:extLst>
          </p:cNvPr>
          <p:cNvSpPr txBox="1"/>
          <p:nvPr/>
        </p:nvSpPr>
        <p:spPr>
          <a:xfrm>
            <a:off x="5869681" y="2482540"/>
            <a:ext cx="340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Least Performing Country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43EE4-BB19-725F-879B-3F5F1DC25A7C}"/>
              </a:ext>
            </a:extLst>
          </p:cNvPr>
          <p:cNvSpPr txBox="1"/>
          <p:nvPr/>
        </p:nvSpPr>
        <p:spPr>
          <a:xfrm>
            <a:off x="3915865" y="2969089"/>
            <a:ext cx="731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GERMANY</a:t>
            </a:r>
          </a:p>
        </p:txBody>
      </p:sp>
      <p:pic>
        <p:nvPicPr>
          <p:cNvPr id="2052" name="Picture 4" descr="Arrow ">
            <a:extLst>
              <a:ext uri="{FF2B5EF4-FFF2-40B4-BE49-F238E27FC236}">
                <a16:creationId xmlns:a16="http://schemas.microsoft.com/office/drawing/2014/main" id="{5973A62E-083F-1EBD-34DE-2F687B343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42" y="1182339"/>
            <a:ext cx="1086426" cy="108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w price ">
            <a:extLst>
              <a:ext uri="{FF2B5EF4-FFF2-40B4-BE49-F238E27FC236}">
                <a16:creationId xmlns:a16="http://schemas.microsoft.com/office/drawing/2014/main" id="{6DE610F1-A7A5-DEFB-1543-BD5DD7212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881" y="3500178"/>
            <a:ext cx="958033" cy="95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xpensive ">
            <a:extLst>
              <a:ext uri="{FF2B5EF4-FFF2-40B4-BE49-F238E27FC236}">
                <a16:creationId xmlns:a16="http://schemas.microsoft.com/office/drawing/2014/main" id="{8BE1486D-CEF1-22FB-F569-C0A27F61B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95" y="5859271"/>
            <a:ext cx="958034" cy="9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EB913CD7-2424-E7CD-B54E-82FA3DE47678}"/>
              </a:ext>
            </a:extLst>
          </p:cNvPr>
          <p:cNvSpPr/>
          <p:nvPr/>
        </p:nvSpPr>
        <p:spPr>
          <a:xfrm>
            <a:off x="2426504" y="7125459"/>
            <a:ext cx="5598200" cy="9294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2400" b="1" dirty="0">
                <a:latin typeface="Barlow" pitchFamily="34" charset="0"/>
                <a:ea typeface="Barlow" pitchFamily="34" charset="-122"/>
                <a:cs typeface="Barlow" pitchFamily="34" charset="-120"/>
              </a:rPr>
              <a:t>Based on Sep 2018 – Dec 2019 Analysis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1"/>
          <p:cNvSpPr/>
          <p:nvPr/>
        </p:nvSpPr>
        <p:spPr>
          <a:xfrm>
            <a:off x="2210444" y="3240859"/>
            <a:ext cx="11324934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&amp; Recommendations</a:t>
            </a:r>
            <a:endParaRPr lang="en-US" sz="6036" dirty="0"/>
          </a:p>
        </p:txBody>
      </p:sp>
      <p:sp>
        <p:nvSpPr>
          <p:cNvPr id="7" name="Shape 3"/>
          <p:cNvSpPr/>
          <p:nvPr/>
        </p:nvSpPr>
        <p:spPr>
          <a:xfrm>
            <a:off x="833199" y="554224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468190F5-D9DA-8793-2D08-80BDD87DB003}"/>
              </a:ext>
            </a:extLst>
          </p:cNvPr>
          <p:cNvSpPr/>
          <p:nvPr/>
        </p:nvSpPr>
        <p:spPr>
          <a:xfrm>
            <a:off x="4719844" y="3981212"/>
            <a:ext cx="5598200" cy="9294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2400" b="1" dirty="0">
                <a:latin typeface="Barlow" pitchFamily="34" charset="0"/>
                <a:ea typeface="Barlow" pitchFamily="34" charset="-122"/>
                <a:cs typeface="Barlow" pitchFamily="34" charset="-120"/>
              </a:rPr>
              <a:t>Based on Sep 2018 – Dec 2019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78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28978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1625309" y="298286"/>
            <a:ext cx="79498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Recommendations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890922" y="3470672"/>
            <a:ext cx="260621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</a:rPr>
              <a:t>Focus on High-Performing Products</a:t>
            </a:r>
          </a:p>
        </p:txBody>
      </p:sp>
      <p:sp>
        <p:nvSpPr>
          <p:cNvPr id="6" name="Text 3"/>
          <p:cNvSpPr/>
          <p:nvPr/>
        </p:nvSpPr>
        <p:spPr>
          <a:xfrm>
            <a:off x="1860193" y="4742617"/>
            <a:ext cx="263694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272525"/>
                </a:solidFill>
                <a:latin typeface="Montserrat" pitchFamily="34" charset="0"/>
              </a:rPr>
              <a:t>Increase production and marketing efforts for Chocolate Chip cookies, given their high sales and profit margins.</a:t>
            </a:r>
            <a:endParaRPr lang="en-US" sz="1750" dirty="0">
              <a:solidFill>
                <a:srgbClr val="272525"/>
              </a:solidFill>
              <a:latin typeface="Montserrat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916024" y="3470672"/>
            <a:ext cx="1749957" cy="5167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Optimize Cost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Management: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897301" y="4653073"/>
            <a:ext cx="221633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Investigate the reasons behind higher costs in October and December and identify strategies to manage expenses during these months.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426" y="3470672"/>
            <a:ext cx="237101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Address Low-Performing Products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32330" y="4653073"/>
            <a:ext cx="206482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Consider repositioning or rebranding these products to attract more customers.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522029" y="3470672"/>
            <a:ext cx="237101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Leverage Seasonal Trends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522029" y="4653073"/>
            <a:ext cx="237101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GB" sz="17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targeted marketing campaigns for peak sales months (e.g., October) to capitalize on higher customer demand.</a:t>
            </a:r>
            <a:endParaRPr lang="en-US" sz="175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1" y="242345"/>
            <a:ext cx="895348" cy="888386"/>
          </a:xfrm>
          <a:prstGeom prst="rect">
            <a:avLst/>
          </a:prstGeom>
        </p:spPr>
      </p:pic>
      <p:pic>
        <p:nvPicPr>
          <p:cNvPr id="1026" name="Picture 2" descr="High value ">
            <a:extLst>
              <a:ext uri="{FF2B5EF4-FFF2-40B4-BE49-F238E27FC236}">
                <a16:creationId xmlns:a16="http://schemas.microsoft.com/office/drawing/2014/main" id="{8907EE3E-D2CE-6F1E-216A-32DB5608C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726" y="18057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 effectiveness ">
            <a:extLst>
              <a:ext uri="{FF2B5EF4-FFF2-40B4-BE49-F238E27FC236}">
                <a16:creationId xmlns:a16="http://schemas.microsoft.com/office/drawing/2014/main" id="{2819FF13-F1D6-9FA9-6C3E-63E398D54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777" y="180518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uce cost ">
            <a:extLst>
              <a:ext uri="{FF2B5EF4-FFF2-40B4-BE49-F238E27FC236}">
                <a16:creationId xmlns:a16="http://schemas.microsoft.com/office/drawing/2014/main" id="{0B1F5556-F764-663A-00A5-826AA6BC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67" y="19134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ket research ">
            <a:extLst>
              <a:ext uri="{FF2B5EF4-FFF2-40B4-BE49-F238E27FC236}">
                <a16:creationId xmlns:a16="http://schemas.microsoft.com/office/drawing/2014/main" id="{7DCE7763-D89F-F04D-B30F-13C6154C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176" y="19134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662B5F6-AE57-4B16-9B6D-90CE17A1B245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01cb41a4-df94-4996-b9f8-76a3f0df2f81/ReportSectionbd8778ae797032966d6c?bookmarkGuid=a4a5d53a-b54a-4000-9d6a-56b09d946e80&amp;bookmarkUsage=1&amp;ctid=4da5ce08-e277-4580-b338-7cf1b5e7e3ba&amp;fromEntryPoint=export&amp;pbi_source=storytelling_addin&quot;"/>
    <we:property name="reportName" value="&quot;Kevin Cookie Company Sales Insights&quot;"/>
    <we:property name="reportState" value="&quot;CONNECTED&quot;"/>
    <we:property name="embedUrl" value="&quot;/reportEmbed?reportId=01cb41a4-df94-4996-b9f8-76a3f0df2f81&amp;config=eyJjbHVzdGVyVXJsIjoiaHR0cHM6Ly9XQUJJLVNPVVRILUVBU1QtQVNJQS1yZWRpcmVjdC5hbmFseXNpcy53aW5kb3dzLm5ldCIsImVtYmVkRmVhdHVyZXMiOnsidXNhZ2VNZXRyaWNzVk5leHQiOnRydWV9fQ%3D%3D&amp;disableSensitivityBanner=true&quot;"/>
    <we:property name="pageName" value="&quot;ReportSectionbd8778ae797032966d6c&quot;"/>
    <we:property name="pageDisplayName" value="&quot;Overall Analysis&quot;"/>
    <we:property name="datasetId" value="&quot;30a8f9cc-0025-4072-9378-13949c726053&quot;"/>
    <we:property name="backgroundColor" value="&quot;#FFFFFF&quot;"/>
    <we:property name="bookmark" value="&quot;H4sIAAAAAAAAA9VYS2/bRhD+KwLPQjH75voWq86lRWHYaS6FD7O7Q4UJRQok5Vo19N87JJW6sZsKoPMydCB3dvfbmW9eS91nqey2Fe5/ww1lZ9l503zYYPthIbJlVk8yH7UvQIUQYgJjFBoyPNts+7Kpu+zsPuuxXVP/tux2WA1ALPzjZplhVV3iehgVWHW0zLbUdk2NVfkXTYt5qm93dFhmdLetmhYHyOseexpgb3k5j1kF8ZPiEzH25S1dU+wn6RVtm7Y/jkPKncuRnHegpLc22ch7uml2VPP0+uHQUbFVU/dY1qzAIHOQLCRjJAmIxljphBzkRVn1xyVhf3G3bdluZmO/HWhbsRXrpi0jVtloX0vdZM59tmqq3WZ8u/hEft3s2khXVIxTdV/2e0b6hW7LerFi15TEj80W6/3idVljHUvmUGQHJvCybZjecf2C39Mu9otx4l3z56olViZlZ3BY/qPfq3TLACx9rNyr9bqlNfbH4cU31PxN02O1uKJbqnc0qf96Vx/9DU+tuWFJV9br6hhPDw58MxkZq13HLqJ0ju3qHbb9ELjhPYfA4DXe3bSJ2vP96Lify/ZjbMnlI/t+YFIONx9Tgze9/1e8HyNwMu7bhdzNYZgk0MkEj6AUIBcNrhrhZM78iDH5e1323eK6qdKXiEds06chOIB4AKdCocBIGYzTkJBeJFdfPn//my8bfCg8uGSDsR5QGPeC+Vo1Xf/1yHLgci3RMlUQQCoPGl4wWSwoyv6rsUUaSSsf0TrjmLFcSj9s/V+ocsPXnKdYucLC+MIk/uUcsUbH/CRWT3d9aO6eogklRWRIQaRzZRGlPx303+8Ssmp2dc+9Z4ZnNrh93Ka/d397sGbqbkGCd2rILIAk0KUYaHaYeEneJSE1N0twVkll52IpjjNR+EIGEcB7HimYi4UFG+W0DhjZxuhyirP1wrwotPUSY0BwJqhc4lwsN97CBVkjnHWCpEU1P62s9KYQSMDN14IHo1Kaj1YQyugpoTI25VGQN89IeZmD9LFw6ExuJDgX4BmWgkMdkgQD/NEDUpiQPwOt0AP9IG0EVFFA0Po0b5/xKBSAUXDggzbWpRC0f4YPIErS0QrNz6TI5bmbnZuFLjhYueBqaxRfzYIQcb5mJhLnUVSJqzgYdkaYSvisTNdKpITeKIo+pJginW5Un9UsSCNSngAif+F7mXzCmZqNcA+SbEPteqS/2fXdFiNdYk1jxd5O5bWkcR33JqwTpeN7Ozx/LbmzTQe/xWo3nDn+k5CNxwyV+PA3XfZsVcEQAAA=&quot;"/>
    <we:property name="initialStateBookmark" value="&quot;H4sIAAAAAAAAA4VQy24CMQz8lcrnVaUVVR/coOqJ8hBUXBCqHNZFKSGJEi8qRfx77SxV21NzSOyxPePMCRqbo8PjBPcEfRiGsNtj2l3VUIG/YNPpaDyYj14ng/GTwCGyDT5D/wSMaUu8tLlFpwwCrtYVoHMz3Gr2hi5TBZFSDh6d/aSuWUqcWjpXQB/RhYRKuWBkUtqDtEsu2vV1TxRxw/ZAC9pwh84phsTfeQW5i8pKf2tKVgQfg2e0XogVM73bh9qY5qY2dxtD940xRvFs/dZdVvyZfTlG9QEL5bBlLqLBvIuI0p3L+Y3AnsQYDULLOeKGZuglX50gpiBusKXSJ79H31BziZO+z5YpdfpLdK1KFxuhiMhK1jj6Z0DNhbLWWq8vKZ9MhucBAAA=&quot;"/>
    <we:property name="isFiltersActionButtonVisible" value="true"/>
    <we:property name="isVisualContainerHeaderHidden" value="false"/>
    <we:property name="reportEmbeddedTime" value="&quot;2024-05-18T07:30:47.897Z&quot;"/>
    <we:property name="creatorTenantId" value="&quot;4da5ce08-e277-4580-b338-7cf1b5e7e3ba&quot;"/>
    <we:property name="creatorUserId" value="&quot;100320019DB5DE74&quot;"/>
    <we:property name="creatorSessionId" value="&quot;4204729f-07e1-48cd-b288-a2a7172f05f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209</Words>
  <Application>Microsoft Office PowerPoint</Application>
  <PresentationFormat>Custom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Barlow</vt:lpstr>
      <vt:lpstr>Cambria</vt:lpstr>
      <vt:lpstr>Montserrat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Karmukilan D.K</cp:lastModifiedBy>
  <cp:revision>11</cp:revision>
  <dcterms:created xsi:type="dcterms:W3CDTF">2024-05-18T07:15:24Z</dcterms:created>
  <dcterms:modified xsi:type="dcterms:W3CDTF">2024-05-20T03:20:17Z</dcterms:modified>
</cp:coreProperties>
</file>