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3" r:id="rId7"/>
    <p:sldId id="294" r:id="rId8"/>
    <p:sldId id="264" r:id="rId9"/>
    <p:sldId id="265" r:id="rId10"/>
    <p:sldId id="266" r:id="rId11"/>
    <p:sldId id="267" r:id="rId12"/>
    <p:sldId id="295" r:id="rId13"/>
    <p:sldId id="293" r:id="rId14"/>
  </p:sldIdLst>
  <p:sldSz cx="9144000" cy="5143500" type="screen16x9"/>
  <p:notesSz cx="6858000" cy="9144000"/>
  <p:embeddedFontLst>
    <p:embeddedFont>
      <p:font typeface="Comfortaa" panose="020B0604020202020204" charset="0"/>
      <p:regular r:id="rId16"/>
      <p:bold r:id="rId17"/>
    </p:embeddedFont>
    <p:embeddedFont>
      <p:font typeface="Sitka Subheading Semibold" pitchFamily="2" charset="0"/>
      <p:bold r:id="rId18"/>
      <p:boldItalic r:id="rId19"/>
    </p:embeddedFont>
    <p:embeddedFont>
      <p:font typeface="Sitka Text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A24B04-CBF5-4A44-BAA1-A8F23474A2A7}">
  <a:tblStyle styleId="{53A24B04-CBF5-4A44-BAA1-A8F23474A2A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C46851-EF62-480E-992E-208F46D5C6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856a1a837_0_8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856a1a837_0_8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856a1a837_0_8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856a1a837_0_8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856a1a837_0_8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856a1a837_0_8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6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c0ada1e16_3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c0ada1e16_3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856a1a837_0_7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856a1a837_0_7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cedb52b2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cedb52b2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856a1a837_0_8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856a1a837_0_8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856a1a837_0_8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856a1a837_0_8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856a1a837_0_8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856a1a837_0_8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856a1a837_0_8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856a1a837_0_8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79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856a1a837_0_8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856a1a837_0_8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856a1a837_0_8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9856a1a837_0_8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TITLE">
    <p:bg>
      <p:bgPr>
        <a:gradFill>
          <a:gsLst>
            <a:gs pos="0">
              <a:srgbClr val="FF2363"/>
            </a:gs>
            <a:gs pos="38000">
              <a:srgbClr val="FE6B6F"/>
            </a:gs>
            <a:gs pos="100000">
              <a:srgbClr val="FDA92D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>
            <a:off x="-4121450" y="-2283151"/>
            <a:ext cx="16285565" cy="10553408"/>
            <a:chOff x="-4353650" y="-3003781"/>
            <a:chExt cx="16285565" cy="10553408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9899999">
              <a:off x="-2960500" y="-1897249"/>
              <a:ext cx="6227707" cy="5273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3411549" y="1161688"/>
              <a:ext cx="6721177" cy="605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9641133">
              <a:off x="5405036" y="-2364211"/>
              <a:ext cx="4518459" cy="3826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l="-10480" t="-19560" r="10479" b="19560"/>
            <a:stretch/>
          </p:blipFill>
          <p:spPr>
            <a:xfrm rot="9899999">
              <a:off x="-3777286" y="-872358"/>
              <a:ext cx="6227707" cy="5273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460406">
              <a:off x="1930128" y="4347723"/>
              <a:ext cx="2032814" cy="1721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460406">
              <a:off x="2405753" y="-1311764"/>
              <a:ext cx="2032814" cy="17214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" name="Google Shape;16;p2"/>
            <p:cNvGrpSpPr/>
            <p:nvPr/>
          </p:nvGrpSpPr>
          <p:grpSpPr>
            <a:xfrm rot="10800000">
              <a:off x="4603244" y="1052553"/>
              <a:ext cx="7328671" cy="6143300"/>
              <a:chOff x="-3410325" y="-2304652"/>
              <a:chExt cx="8835046" cy="7406027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9899999">
                <a:off x="-1379350" y="-1588574"/>
                <a:ext cx="6227707" cy="52737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9899999">
                <a:off x="-2833961" y="-888408"/>
                <a:ext cx="6227707" cy="52737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59300" y="3636225"/>
            <a:ext cx="53511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759300" y="1553600"/>
            <a:ext cx="5351100" cy="17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715000" cy="17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5"/>
          <p:cNvSpPr txBox="1">
            <a:spLocks noGrp="1"/>
          </p:cNvSpPr>
          <p:nvPr>
            <p:ph type="subTitle" idx="1"/>
          </p:nvPr>
        </p:nvSpPr>
        <p:spPr>
          <a:xfrm>
            <a:off x="720000" y="2337000"/>
            <a:ext cx="2715000" cy="22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11926" y="2774699"/>
            <a:ext cx="4710898" cy="39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 rotWithShape="1">
          <a:blip r:embed="rId2">
            <a:alphaModFix/>
          </a:blip>
          <a:srcRect l="-5150" t="-3510" r="5149" b="3509"/>
          <a:stretch/>
        </p:blipFill>
        <p:spPr>
          <a:xfrm rot="570044">
            <a:off x="-1817888" y="-1241256"/>
            <a:ext cx="3200739" cy="271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00000">
            <a:off x="7870976" y="4078619"/>
            <a:ext cx="2126455" cy="180071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916800" y="1152475"/>
            <a:ext cx="79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200002">
            <a:off x="4377347" y="-3107933"/>
            <a:ext cx="6227709" cy="527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099997">
            <a:off x="-1972699" y="-1071785"/>
            <a:ext cx="4448410" cy="3766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4"/>
          <p:cNvGrpSpPr/>
          <p:nvPr/>
        </p:nvGrpSpPr>
        <p:grpSpPr>
          <a:xfrm>
            <a:off x="-1146503" y="3256093"/>
            <a:ext cx="3091055" cy="3297267"/>
            <a:chOff x="6987847" y="2836993"/>
            <a:chExt cx="3091055" cy="3297267"/>
          </a:xfrm>
        </p:grpSpPr>
        <p:pic>
          <p:nvPicPr>
            <p:cNvPr id="43" name="Google Shape;4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52426" y="4193113"/>
              <a:ext cx="2126476" cy="18007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3975818">
              <a:off x="7221054" y="3374338"/>
              <a:ext cx="2624640" cy="22225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689300" y="445025"/>
            <a:ext cx="81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mfortaa"/>
              <a:buNone/>
              <a:defRPr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461705">
            <a:off x="4412732" y="-1713263"/>
            <a:ext cx="837201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4980050" y="3202150"/>
            <a:ext cx="32004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689300" y="445025"/>
            <a:ext cx="81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mfortaa"/>
              <a:buNone/>
              <a:defRPr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4980050" y="2775850"/>
            <a:ext cx="320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3"/>
          </p:nvPr>
        </p:nvSpPr>
        <p:spPr>
          <a:xfrm>
            <a:off x="1111100" y="3202150"/>
            <a:ext cx="32004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1111100" y="2775850"/>
            <a:ext cx="320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535275">
            <a:off x="-2448940" y="1555974"/>
            <a:ext cx="6073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072473">
            <a:off x="-3660667" y="2001436"/>
            <a:ext cx="8372012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460406">
            <a:off x="7031253" y="-954077"/>
            <a:ext cx="2032814" cy="172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264724">
            <a:off x="5069652" y="-2316357"/>
            <a:ext cx="6750421" cy="571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369388">
            <a:off x="7440582" y="223741"/>
            <a:ext cx="4515771" cy="382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80452">
            <a:off x="-3609085" y="1632885"/>
            <a:ext cx="607394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689300" y="445025"/>
            <a:ext cx="81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mfortaa"/>
              <a:buNone/>
              <a:defRPr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0406">
            <a:off x="7031253" y="-954077"/>
            <a:ext cx="2032814" cy="172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0406">
            <a:off x="-1294972" y="3499523"/>
            <a:ext cx="2032814" cy="172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995952" y="-2667965"/>
            <a:ext cx="4515769" cy="382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2081551" y="2815412"/>
            <a:ext cx="5398001" cy="45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537700" y="3026200"/>
            <a:ext cx="6703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2"/>
          </p:nvPr>
        </p:nvSpPr>
        <p:spPr>
          <a:xfrm>
            <a:off x="1537700" y="2723475"/>
            <a:ext cx="6703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689300" y="445025"/>
            <a:ext cx="81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3"/>
          </p:nvPr>
        </p:nvSpPr>
        <p:spPr>
          <a:xfrm>
            <a:off x="1537700" y="1510550"/>
            <a:ext cx="6703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4"/>
          </p:nvPr>
        </p:nvSpPr>
        <p:spPr>
          <a:xfrm>
            <a:off x="1537700" y="1207825"/>
            <a:ext cx="6703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5"/>
          </p:nvPr>
        </p:nvSpPr>
        <p:spPr>
          <a:xfrm>
            <a:off x="1537700" y="2268375"/>
            <a:ext cx="6703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6"/>
          </p:nvPr>
        </p:nvSpPr>
        <p:spPr>
          <a:xfrm>
            <a:off x="1537700" y="1965650"/>
            <a:ext cx="6703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7"/>
          </p:nvPr>
        </p:nvSpPr>
        <p:spPr>
          <a:xfrm>
            <a:off x="1537700" y="3784050"/>
            <a:ext cx="6703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8"/>
          </p:nvPr>
        </p:nvSpPr>
        <p:spPr>
          <a:xfrm>
            <a:off x="1537700" y="3481325"/>
            <a:ext cx="6703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pic>
        <p:nvPicPr>
          <p:cNvPr id="217" name="Google Shape;2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677550">
            <a:off x="7112292" y="-1986475"/>
            <a:ext cx="3925035" cy="332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36151" y="2421974"/>
            <a:ext cx="4710898" cy="39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l="-5150" t="-3510" r="5149" b="3509"/>
          <a:stretch/>
        </p:blipFill>
        <p:spPr>
          <a:xfrm rot="570044">
            <a:off x="-1817888" y="-1241256"/>
            <a:ext cx="3200739" cy="271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689300" y="445025"/>
            <a:ext cx="81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320414" y="3991124"/>
            <a:ext cx="3200738" cy="271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2">
            <a:alphaModFix/>
          </a:blip>
          <a:srcRect l="-5150" t="-3510" r="5149" b="3509"/>
          <a:stretch/>
        </p:blipFill>
        <p:spPr>
          <a:xfrm rot="-1800000">
            <a:off x="-2194438" y="-376881"/>
            <a:ext cx="3200738" cy="271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>
            <a:spLocks noGrp="1"/>
          </p:cNvSpPr>
          <p:nvPr>
            <p:ph type="subTitle" idx="1"/>
          </p:nvPr>
        </p:nvSpPr>
        <p:spPr>
          <a:xfrm>
            <a:off x="811625" y="3197575"/>
            <a:ext cx="2158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2"/>
          </p:nvPr>
        </p:nvSpPr>
        <p:spPr>
          <a:xfrm>
            <a:off x="811625" y="2894850"/>
            <a:ext cx="2158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3"/>
          </p:nvPr>
        </p:nvSpPr>
        <p:spPr>
          <a:xfrm>
            <a:off x="6138700" y="3197575"/>
            <a:ext cx="2158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4"/>
          </p:nvPr>
        </p:nvSpPr>
        <p:spPr>
          <a:xfrm>
            <a:off x="6138700" y="2894850"/>
            <a:ext cx="2158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subTitle" idx="5"/>
          </p:nvPr>
        </p:nvSpPr>
        <p:spPr>
          <a:xfrm>
            <a:off x="3492900" y="3197575"/>
            <a:ext cx="2158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ubTitle" idx="6"/>
          </p:nvPr>
        </p:nvSpPr>
        <p:spPr>
          <a:xfrm>
            <a:off x="3492900" y="2894850"/>
            <a:ext cx="2158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00004">
            <a:off x="4126684" y="-922553"/>
            <a:ext cx="9108208" cy="771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87508">
            <a:off x="5089421" y="2142955"/>
            <a:ext cx="6227705" cy="527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45270" y="3739475"/>
            <a:ext cx="4376831" cy="370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99999">
            <a:off x="-2524562" y="-2023712"/>
            <a:ext cx="6227707" cy="5273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45263" y="2700849"/>
            <a:ext cx="4376831" cy="370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641133">
            <a:off x="6120124" y="-2100236"/>
            <a:ext cx="4518459" cy="3826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99999">
            <a:off x="-3683761" y="-1645745"/>
            <a:ext cx="6227707" cy="5273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0406">
            <a:off x="-427122" y="4105111"/>
            <a:ext cx="2032814" cy="172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0406">
            <a:off x="3020153" y="-950239"/>
            <a:ext cx="2032814" cy="172140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 txBox="1"/>
          <p:nvPr/>
        </p:nvSpPr>
        <p:spPr>
          <a:xfrm>
            <a:off x="1151250" y="1324850"/>
            <a:ext cx="6841500" cy="19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4478400" y="3380400"/>
            <a:ext cx="35136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title"/>
          </p:nvPr>
        </p:nvSpPr>
        <p:spPr>
          <a:xfrm>
            <a:off x="4572000" y="36959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 idx="2"/>
          </p:nvPr>
        </p:nvSpPr>
        <p:spPr>
          <a:xfrm>
            <a:off x="1187550" y="1633300"/>
            <a:ext cx="67689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00001">
            <a:off x="5056182" y="1713694"/>
            <a:ext cx="6227707" cy="5273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58867">
            <a:off x="-1011331" y="3580515"/>
            <a:ext cx="4518459" cy="3826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58865">
            <a:off x="-2683084" y="1724970"/>
            <a:ext cx="5719725" cy="484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39594">
            <a:off x="6276772" y="-962403"/>
            <a:ext cx="2032814" cy="172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39594">
            <a:off x="4473597" y="4632959"/>
            <a:ext cx="2032814" cy="1721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4"/>
          <p:cNvGrpSpPr/>
          <p:nvPr/>
        </p:nvGrpSpPr>
        <p:grpSpPr>
          <a:xfrm>
            <a:off x="-3019750" y="-2153252"/>
            <a:ext cx="7328671" cy="5990900"/>
            <a:chOff x="-3410325" y="-2304652"/>
            <a:chExt cx="8835046" cy="7222302"/>
          </a:xfrm>
        </p:grpSpPr>
        <p:pic>
          <p:nvPicPr>
            <p:cNvPr id="298" name="Google Shape;298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9899999">
              <a:off x="-1379350" y="-1588574"/>
              <a:ext cx="6227707" cy="5273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9899999">
              <a:off x="-2833961" y="-1072133"/>
              <a:ext cx="6227707" cy="52737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24"/>
          <p:cNvSpPr txBox="1">
            <a:spLocks noGrp="1"/>
          </p:cNvSpPr>
          <p:nvPr>
            <p:ph type="subTitle" idx="1"/>
          </p:nvPr>
        </p:nvSpPr>
        <p:spPr>
          <a:xfrm>
            <a:off x="1896450" y="1983925"/>
            <a:ext cx="53511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title"/>
          </p:nvPr>
        </p:nvSpPr>
        <p:spPr>
          <a:xfrm>
            <a:off x="1896450" y="882025"/>
            <a:ext cx="5351100" cy="1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959316">
            <a:off x="4267846" y="-2833707"/>
            <a:ext cx="6452438" cy="546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10617">
            <a:off x="4799732" y="-1935624"/>
            <a:ext cx="6740612" cy="570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2363"/>
            </a:gs>
            <a:gs pos="38000">
              <a:srgbClr val="FE6B6F"/>
            </a:gs>
            <a:gs pos="100000">
              <a:srgbClr val="FDA92D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9300" y="445025"/>
            <a:ext cx="814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mfortaa"/>
              <a:buNone/>
              <a:defRPr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3700" y="1558300"/>
            <a:ext cx="64587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○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■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○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■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○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■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3" r:id="rId6"/>
    <p:sldLayoutId id="2147483664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>
            <a:spLocks noGrp="1"/>
          </p:cNvSpPr>
          <p:nvPr>
            <p:ph type="subTitle" idx="1"/>
          </p:nvPr>
        </p:nvSpPr>
        <p:spPr>
          <a:xfrm>
            <a:off x="1632979" y="3000067"/>
            <a:ext cx="53511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Sitka Subheading Semibold" pitchFamily="2" charset="0"/>
              </a:rPr>
              <a:t>KARMUKILAN D K</a:t>
            </a:r>
            <a:endParaRPr sz="1600" b="1" dirty="0">
              <a:latin typeface="Sitka Subheading Semibold" pitchFamily="2" charset="0"/>
            </a:endParaRPr>
          </a:p>
        </p:txBody>
      </p:sp>
      <p:sp>
        <p:nvSpPr>
          <p:cNvPr id="319" name="Google Shape;319;p28"/>
          <p:cNvSpPr txBox="1">
            <a:spLocks noGrp="1"/>
          </p:cNvSpPr>
          <p:nvPr>
            <p:ph type="title"/>
          </p:nvPr>
        </p:nvSpPr>
        <p:spPr>
          <a:xfrm>
            <a:off x="-62110" y="1662020"/>
            <a:ext cx="5351100" cy="97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chemeClr val="lt1"/>
                </a:solidFill>
                <a:latin typeface="Sitka Subheading Semibold" pitchFamily="2" charset="0"/>
                <a:cs typeface="Poppins" panose="00000500000000000000" pitchFamily="2" charset="0"/>
              </a:rPr>
              <a:t>SOCIAL MEDIA USAGE ANALYSIS</a:t>
            </a:r>
            <a:endParaRPr sz="1600" b="0" dirty="0">
              <a:latin typeface="Sitka Subheading Semibold" pitchFamily="2" charset="0"/>
              <a:cs typeface="Poppins" panose="00000500000000000000" pitchFamily="2" charset="0"/>
            </a:endParaRPr>
          </a:p>
        </p:txBody>
      </p:sp>
      <p:pic>
        <p:nvPicPr>
          <p:cNvPr id="1026" name="Picture 2" descr="Free vector a person addicted to social media">
            <a:extLst>
              <a:ext uri="{FF2B5EF4-FFF2-40B4-BE49-F238E27FC236}">
                <a16:creationId xmlns:a16="http://schemas.microsoft.com/office/drawing/2014/main" id="{6C391819-7565-F955-A219-1EED9220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85" b="89617" l="8307" r="93291">
                        <a14:foregroundMark x1="15655" y1="18371" x2="9585" y2="27796"/>
                        <a14:foregroundMark x1="9585" y1="27796" x2="9904" y2="28275"/>
                        <a14:foregroundMark x1="87540" y1="32588" x2="91214" y2="40735"/>
                        <a14:foregroundMark x1="91853" y1="68371" x2="91054" y2="65655"/>
                        <a14:foregroundMark x1="92652" y1="36102" x2="92332" y2="40256"/>
                        <a14:foregroundMark x1="92812" y1="68690" x2="92652" y2="67412"/>
                        <a14:foregroundMark x1="92652" y1="67412" x2="91374" y2="62300"/>
                        <a14:foregroundMark x1="91374" y1="62300" x2="93450" y2="65176"/>
                        <a14:foregroundMark x1="12620" y1="61981" x2="8946" y2="53195"/>
                        <a14:foregroundMark x1="8946" y1="53195" x2="9105" y2="52716"/>
                        <a14:foregroundMark x1="8307" y1="24760" x2="10064" y2="28594"/>
                        <a14:foregroundMark x1="29073" y1="30831" x2="32588" y2="39776"/>
                        <a14:foregroundMark x1="60703" y1="34665" x2="78594" y2="40256"/>
                        <a14:foregroundMark x1="81949" y1="67412" x2="73003" y2="70447"/>
                        <a14:foregroundMark x1="73003" y1="70447" x2="85623" y2="67412"/>
                        <a14:foregroundMark x1="85623" y1="67412" x2="79233" y2="65655"/>
                        <a14:foregroundMark x1="12780" y1="63578" x2="8466" y2="51917"/>
                        <a14:foregroundMark x1="8466" y1="51917" x2="11502" y2="50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0610"/>
            <a:ext cx="3233508" cy="32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5;p31">
            <a:extLst>
              <a:ext uri="{FF2B5EF4-FFF2-40B4-BE49-F238E27FC236}">
                <a16:creationId xmlns:a16="http://schemas.microsoft.com/office/drawing/2014/main" id="{96B3D332-BE27-2FC9-EDD7-794AEC21C4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5301" y="-115872"/>
            <a:ext cx="4853994" cy="77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Sitka Subheading Semibold" pitchFamily="2" charset="0"/>
              </a:rPr>
              <a:t>TOP 10 COUNTRIES</a:t>
            </a:r>
            <a:endParaRPr sz="2800" dirty="0">
              <a:latin typeface="Sitka Subheading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38351-2B4B-A6ED-8C90-9DA9E939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7" y="705241"/>
            <a:ext cx="7866345" cy="40097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5;p31">
            <a:extLst>
              <a:ext uri="{FF2B5EF4-FFF2-40B4-BE49-F238E27FC236}">
                <a16:creationId xmlns:a16="http://schemas.microsoft.com/office/drawing/2014/main" id="{20056FDB-76E2-8DA7-ED01-8C6CFCCE9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3011" y="347591"/>
            <a:ext cx="5955444" cy="77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itka Subheading Semibold" pitchFamily="2" charset="0"/>
              </a:rPr>
              <a:t>BOTTOM 10 COUNTRIES</a:t>
            </a:r>
            <a:endParaRPr sz="3200" dirty="0">
              <a:latin typeface="Sitka Subheading Semibold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C3E08-1685-6FDC-E79E-ADC23871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7" y="1207224"/>
            <a:ext cx="7490565" cy="3588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5;p31">
            <a:extLst>
              <a:ext uri="{FF2B5EF4-FFF2-40B4-BE49-F238E27FC236}">
                <a16:creationId xmlns:a16="http://schemas.microsoft.com/office/drawing/2014/main" id="{20056FDB-76E2-8DA7-ED01-8C6CFCCE9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7523" y="487370"/>
            <a:ext cx="5955444" cy="77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Sitka Subheading Semibold" pitchFamily="2" charset="0"/>
              </a:rPr>
              <a:t>CONCLUSION</a:t>
            </a:r>
            <a:endParaRPr sz="3200" b="1" dirty="0">
              <a:latin typeface="Sitka Subheading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D7D95-4E70-6567-0AF7-B3DE043CB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5" y="1458275"/>
            <a:ext cx="773188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Balanced Gender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dataset shows an equal representation of male and female users, indicating gender diversity.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Geographical Focus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While predominantly from the United States, the dataset encompasses users from diverse cities and countries, offering some global representation.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Wide Age 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Users span from 20 to 70 years old, with an average age of around 45, indicating a broad demographic coverage.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Diverse Interests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Users have varied interests, with 'Fashion' being the most common, suggesting a range of preferences among the user base.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2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5"/>
          <p:cNvSpPr txBox="1">
            <a:spLocks noGrp="1"/>
          </p:cNvSpPr>
          <p:nvPr>
            <p:ph type="subTitle" idx="1"/>
          </p:nvPr>
        </p:nvSpPr>
        <p:spPr>
          <a:xfrm>
            <a:off x="1896450" y="2904247"/>
            <a:ext cx="53511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latin typeface="Sitka Subheading Semibold" pitchFamily="2" charset="0"/>
              </a:rPr>
              <a:t>KARMUKILAN D K</a:t>
            </a:r>
            <a:endParaRPr sz="1600" dirty="0">
              <a:latin typeface="Sitka Subheading Semibold" pitchFamily="2" charset="0"/>
            </a:endParaRPr>
          </a:p>
        </p:txBody>
      </p:sp>
      <p:sp>
        <p:nvSpPr>
          <p:cNvPr id="1120" name="Google Shape;1120;p65"/>
          <p:cNvSpPr txBox="1">
            <a:spLocks noGrp="1"/>
          </p:cNvSpPr>
          <p:nvPr>
            <p:ph type="title"/>
          </p:nvPr>
        </p:nvSpPr>
        <p:spPr>
          <a:xfrm>
            <a:off x="1308410" y="1624853"/>
            <a:ext cx="7038323" cy="1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tka Subheading Semibold" pitchFamily="2" charset="0"/>
              </a:rPr>
              <a:t>THANK YOU !</a:t>
            </a:r>
            <a:endParaRPr dirty="0">
              <a:latin typeface="Sitka Subheading Semibold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title"/>
          </p:nvPr>
        </p:nvSpPr>
        <p:spPr>
          <a:xfrm>
            <a:off x="689300" y="445025"/>
            <a:ext cx="81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Sitka Subheading Semibold" pitchFamily="2" charset="0"/>
              </a:rPr>
              <a:t>CONTENTS</a:t>
            </a:r>
            <a:endParaRPr dirty="0">
              <a:latin typeface="Sitka Subheading Semibold" pitchFamily="2" charset="0"/>
            </a:endParaRPr>
          </a:p>
        </p:txBody>
      </p:sp>
      <p:sp>
        <p:nvSpPr>
          <p:cNvPr id="325" name="Google Shape;325;p29"/>
          <p:cNvSpPr txBox="1">
            <a:spLocks noGrp="1"/>
          </p:cNvSpPr>
          <p:nvPr>
            <p:ph type="body" idx="1"/>
          </p:nvPr>
        </p:nvSpPr>
        <p:spPr>
          <a:xfrm>
            <a:off x="2210908" y="1282075"/>
            <a:ext cx="79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3000"/>
            </a:pPr>
            <a:r>
              <a:rPr lang="en-GB" sz="1600" b="1" dirty="0">
                <a:latin typeface="Sitka Subheading Semibold" pitchFamily="2" charset="0"/>
              </a:rPr>
              <a:t>SOCIAL MEDIA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3000"/>
            </a:pPr>
            <a:endParaRPr lang="en-GB" sz="1600" b="1" dirty="0">
              <a:latin typeface="Sitka Subheading Semibold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3000"/>
            </a:pPr>
            <a:r>
              <a:rPr lang="en-GB" sz="1600" b="1" dirty="0">
                <a:latin typeface="Sitka Subheading Semibold" pitchFamily="2" charset="0"/>
              </a:rPr>
              <a:t>ABOUT DATASET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3000"/>
            </a:pPr>
            <a:endParaRPr lang="en-GB" sz="1600" b="1" dirty="0">
              <a:latin typeface="Sitka Subheading Semibold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3000"/>
            </a:pPr>
            <a:r>
              <a:rPr lang="en-GB" sz="1600" b="1" dirty="0">
                <a:latin typeface="Sitka Subheading Semibold" pitchFamily="2" charset="0"/>
              </a:rPr>
              <a:t>INSIGHTS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3000"/>
            </a:pPr>
            <a:endParaRPr lang="en-GB" sz="1600" b="1" dirty="0">
              <a:latin typeface="Sitka Subheading Semibold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3000"/>
            </a:pPr>
            <a:r>
              <a:rPr lang="en-GB" sz="1600" b="1" dirty="0">
                <a:latin typeface="Sitka Subheading Semibold" pitchFamily="2" charset="0"/>
              </a:rPr>
              <a:t>CONCLUSION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>
            <a:spLocks noGrp="1"/>
          </p:cNvSpPr>
          <p:nvPr>
            <p:ph type="title"/>
          </p:nvPr>
        </p:nvSpPr>
        <p:spPr>
          <a:xfrm>
            <a:off x="2214923" y="512021"/>
            <a:ext cx="4853994" cy="77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tka Subheading Semibold" pitchFamily="2" charset="0"/>
              </a:rPr>
              <a:t>Social Media</a:t>
            </a:r>
            <a:endParaRPr dirty="0">
              <a:latin typeface="Sitka Subheading Semibold" pitchFamily="2" charset="0"/>
            </a:endParaRPr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1"/>
          </p:nvPr>
        </p:nvSpPr>
        <p:spPr>
          <a:xfrm>
            <a:off x="1634400" y="1999281"/>
            <a:ext cx="7509600" cy="275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itka Subheading Semibold" pitchFamily="2" charset="0"/>
              </a:rPr>
              <a:t>CREATING CONTENT 	                  SHARING THOUGHTS</a:t>
            </a:r>
            <a:br>
              <a:rPr lang="en" sz="1600" dirty="0">
                <a:latin typeface="Sitka Subheading Semibold" pitchFamily="2" charset="0"/>
              </a:rPr>
            </a:br>
            <a:br>
              <a:rPr lang="en" sz="1600" dirty="0">
                <a:latin typeface="Sitka Subheading Semibold" pitchFamily="2" charset="0"/>
              </a:rPr>
            </a:br>
            <a:endParaRPr sz="1600" dirty="0">
              <a:latin typeface="Sitka Subheading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B7550-F644-CD4B-5513-29DC05B610B6}"/>
              </a:ext>
            </a:extLst>
          </p:cNvPr>
          <p:cNvSpPr txBox="1"/>
          <p:nvPr/>
        </p:nvSpPr>
        <p:spPr>
          <a:xfrm>
            <a:off x="1259238" y="2500956"/>
            <a:ext cx="71214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chemeClr val="bg1"/>
                </a:solidFill>
                <a:effectLst/>
                <a:latin typeface="Sitka Text" pitchFamily="2" charset="0"/>
              </a:rPr>
              <a:t>More than </a:t>
            </a:r>
            <a:r>
              <a:rPr lang="en-GB" sz="1800" b="1" i="0" dirty="0">
                <a:solidFill>
                  <a:schemeClr val="bg1"/>
                </a:solidFill>
                <a:effectLst/>
                <a:latin typeface="Sitka Text" pitchFamily="2" charset="0"/>
              </a:rPr>
              <a:t>4.7 billion </a:t>
            </a:r>
            <a:r>
              <a:rPr lang="en-GB" sz="1800" i="0" dirty="0">
                <a:solidFill>
                  <a:schemeClr val="bg1"/>
                </a:solidFill>
                <a:effectLst/>
                <a:latin typeface="Sitka Text" pitchFamily="2" charset="0"/>
              </a:rPr>
              <a:t>people around the world use social media.</a:t>
            </a:r>
          </a:p>
          <a:p>
            <a:pPr algn="l">
              <a:buClr>
                <a:schemeClr val="bg1"/>
              </a:buClr>
            </a:pPr>
            <a:endParaRPr lang="en-GB" sz="1800" dirty="0">
              <a:solidFill>
                <a:schemeClr val="bg1"/>
              </a:solidFill>
              <a:latin typeface="Sitka Text" pitchFamily="2" charset="0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itka Text" pitchFamily="2" charset="0"/>
              </a:rPr>
              <a:t>Social media is also an increasingly important part of many </a:t>
            </a:r>
            <a:r>
              <a:rPr lang="en-GB" sz="1800" b="1" dirty="0">
                <a:solidFill>
                  <a:schemeClr val="bg1"/>
                </a:solidFill>
                <a:latin typeface="Sitka Text" pitchFamily="2" charset="0"/>
              </a:rPr>
              <a:t>companies marketing campaigns</a:t>
            </a:r>
            <a:r>
              <a:rPr lang="en-GB" sz="1800" dirty="0">
                <a:solidFill>
                  <a:schemeClr val="bg1"/>
                </a:solidFill>
                <a:latin typeface="Sitka Text" pitchFamily="2" charset="0"/>
              </a:rPr>
              <a:t>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  <a:latin typeface="Sitka Text" pitchFamily="2" charset="0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itka Text" pitchFamily="2" charset="0"/>
              </a:rPr>
              <a:t>The largest social media platforms worldwide are </a:t>
            </a:r>
            <a:r>
              <a:rPr lang="en-GB" sz="1800" b="1" dirty="0">
                <a:solidFill>
                  <a:schemeClr val="bg1"/>
                </a:solidFill>
                <a:latin typeface="Sitka Text" pitchFamily="2" charset="0"/>
              </a:rPr>
              <a:t>Facebook, YouTube, WhatsApp, Instagram</a:t>
            </a:r>
            <a:r>
              <a:rPr lang="en-GB" sz="1800" dirty="0">
                <a:solidFill>
                  <a:schemeClr val="bg1"/>
                </a:solidFill>
                <a:latin typeface="Sitka Text" pitchFamily="2" charset="0"/>
              </a:rPr>
              <a:t>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i="0" dirty="0">
              <a:solidFill>
                <a:schemeClr val="bg1"/>
              </a:solidFill>
              <a:effectLst/>
              <a:latin typeface="Sitka Text" pitchFamily="2" charset="0"/>
            </a:endParaRPr>
          </a:p>
        </p:txBody>
      </p:sp>
      <p:pic>
        <p:nvPicPr>
          <p:cNvPr id="5" name="Graphic 4" descr="Share">
            <a:extLst>
              <a:ext uri="{FF2B5EF4-FFF2-40B4-BE49-F238E27FC236}">
                <a16:creationId xmlns:a16="http://schemas.microsoft.com/office/drawing/2014/main" id="{1342A66E-374E-262D-5DBE-7F6CBB536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9973" y="1667617"/>
            <a:ext cx="456232" cy="456232"/>
          </a:xfrm>
          <a:prstGeom prst="rect">
            <a:avLst/>
          </a:prstGeom>
        </p:spPr>
      </p:pic>
      <p:pic>
        <p:nvPicPr>
          <p:cNvPr id="7" name="Graphic 6" descr="Typewriter">
            <a:extLst>
              <a:ext uri="{FF2B5EF4-FFF2-40B4-BE49-F238E27FC236}">
                <a16:creationId xmlns:a16="http://schemas.microsoft.com/office/drawing/2014/main" id="{03CD9794-36BA-3D5F-ACF9-686941CB1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178" y="1503423"/>
            <a:ext cx="620426" cy="620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CDEEC-C971-F7A9-7F0E-F96682DEE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268" y="188245"/>
            <a:ext cx="1215813" cy="12158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05;p31">
            <a:extLst>
              <a:ext uri="{FF2B5EF4-FFF2-40B4-BE49-F238E27FC236}">
                <a16:creationId xmlns:a16="http://schemas.microsoft.com/office/drawing/2014/main" id="{1D6EAA07-2AAE-94C8-27C2-E9B7E657F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3858" y="690252"/>
            <a:ext cx="4853994" cy="77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tka Subheading Semibold" pitchFamily="2" charset="0"/>
              </a:rPr>
              <a:t>ABOUT DATASET</a:t>
            </a:r>
            <a:endParaRPr dirty="0">
              <a:latin typeface="Sitka Subheading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36FB65-44CA-9685-7596-9314D5A241BC}"/>
              </a:ext>
            </a:extLst>
          </p:cNvPr>
          <p:cNvSpPr txBox="1"/>
          <p:nvPr/>
        </p:nvSpPr>
        <p:spPr>
          <a:xfrm>
            <a:off x="1408409" y="1961631"/>
            <a:ext cx="6985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</a:rPr>
              <a:t>The dataset contains </a:t>
            </a:r>
            <a:r>
              <a:rPr lang="en-US" sz="1800" b="1" dirty="0">
                <a:solidFill>
                  <a:schemeClr val="bg1"/>
                </a:solidFill>
              </a:rPr>
              <a:t>100,000 entries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bg1"/>
                </a:solidFill>
              </a:rPr>
              <a:t>It comprises 8 columns: '</a:t>
            </a:r>
            <a:r>
              <a:rPr lang="en-GB" sz="1800" dirty="0" err="1">
                <a:solidFill>
                  <a:schemeClr val="bg1"/>
                </a:solidFill>
              </a:rPr>
              <a:t>UserID</a:t>
            </a:r>
            <a:r>
              <a:rPr lang="en-GB" sz="1800" dirty="0">
                <a:solidFill>
                  <a:schemeClr val="bg1"/>
                </a:solidFill>
              </a:rPr>
              <a:t>', 'Name', 'Gender', 'DOB' (Date of Birth), 'Interests', 'City', 'Country', and 'Age’.</a:t>
            </a:r>
            <a:br>
              <a:rPr lang="en-GB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D4AA38-CD43-5B9B-FE2E-0BE30AC1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04" y="731326"/>
            <a:ext cx="8463260" cy="3711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D04E72-F4BE-1C64-AE3F-584214E77A01}"/>
              </a:ext>
            </a:extLst>
          </p:cNvPr>
          <p:cNvSpPr/>
          <p:nvPr/>
        </p:nvSpPr>
        <p:spPr>
          <a:xfrm>
            <a:off x="2998922" y="2162013"/>
            <a:ext cx="581186" cy="232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847D1-AB1B-4F61-5417-A67E27C36136}"/>
              </a:ext>
            </a:extLst>
          </p:cNvPr>
          <p:cNvSpPr/>
          <p:nvPr/>
        </p:nvSpPr>
        <p:spPr>
          <a:xfrm>
            <a:off x="5403744" y="2177510"/>
            <a:ext cx="581186" cy="232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B9C5C-48F7-918A-7811-1A3F8DDA298B}"/>
              </a:ext>
            </a:extLst>
          </p:cNvPr>
          <p:cNvSpPr/>
          <p:nvPr/>
        </p:nvSpPr>
        <p:spPr>
          <a:xfrm>
            <a:off x="6067588" y="2177511"/>
            <a:ext cx="751666" cy="216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ECAAFC-597C-03EC-1BDB-631927DF73E2}"/>
              </a:ext>
            </a:extLst>
          </p:cNvPr>
          <p:cNvSpPr/>
          <p:nvPr/>
        </p:nvSpPr>
        <p:spPr>
          <a:xfrm>
            <a:off x="6878664" y="2177508"/>
            <a:ext cx="847241" cy="216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oogle Shape;405;p31">
            <a:extLst>
              <a:ext uri="{FF2B5EF4-FFF2-40B4-BE49-F238E27FC236}">
                <a16:creationId xmlns:a16="http://schemas.microsoft.com/office/drawing/2014/main" id="{613CDC33-E5AB-9C7C-DF9B-E902EF80C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1911" y="47755"/>
            <a:ext cx="4853994" cy="6341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tka Subheading Semibold" pitchFamily="2" charset="0"/>
              </a:rPr>
              <a:t>Statistical Insights</a:t>
            </a:r>
            <a:endParaRPr dirty="0">
              <a:latin typeface="Sitka Subheading Semibold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05;p31">
            <a:extLst>
              <a:ext uri="{FF2B5EF4-FFF2-40B4-BE49-F238E27FC236}">
                <a16:creationId xmlns:a16="http://schemas.microsoft.com/office/drawing/2014/main" id="{8681342B-592A-9ACB-BE20-939C0E5521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3256" y="0"/>
            <a:ext cx="4853994" cy="77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tka Subheading Semibold" pitchFamily="2" charset="0"/>
              </a:rPr>
              <a:t>Gender Distribution</a:t>
            </a:r>
            <a:endParaRPr dirty="0">
              <a:latin typeface="Sitka Subheading Semibold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E39657-0B9D-D456-6232-DBCC5B9D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98" y="912487"/>
            <a:ext cx="5208004" cy="4038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05;p31">
            <a:extLst>
              <a:ext uri="{FF2B5EF4-FFF2-40B4-BE49-F238E27FC236}">
                <a16:creationId xmlns:a16="http://schemas.microsoft.com/office/drawing/2014/main" id="{8681342B-592A-9ACB-BE20-939C0E5521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2788" y="-192632"/>
            <a:ext cx="5629767" cy="77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tka Subheading Semibold" pitchFamily="2" charset="0"/>
              </a:rPr>
              <a:t>City wise top 5 Distributions</a:t>
            </a:r>
            <a:endParaRPr dirty="0">
              <a:latin typeface="Sitka Subheading Semibold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11E4-8B19-9022-1214-933FA89C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33" y="676090"/>
            <a:ext cx="5629767" cy="43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8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5;p31">
            <a:extLst>
              <a:ext uri="{FF2B5EF4-FFF2-40B4-BE49-F238E27FC236}">
                <a16:creationId xmlns:a16="http://schemas.microsoft.com/office/drawing/2014/main" id="{89758A86-8599-47CF-94D2-2BEC3529C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5301" y="-41655"/>
            <a:ext cx="4853994" cy="77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tka Subheading Semibold" pitchFamily="2" charset="0"/>
              </a:rPr>
              <a:t>AGE DISTRIBUTION</a:t>
            </a:r>
            <a:endParaRPr dirty="0">
              <a:latin typeface="Sitka Subheading Semibold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A2FEAE-0DA8-5A03-7297-B0DA845C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07" y="892854"/>
            <a:ext cx="5285985" cy="40533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8B8D82-7E8F-3EAC-E7AC-7696697E021C}"/>
              </a:ext>
            </a:extLst>
          </p:cNvPr>
          <p:cNvSpPr/>
          <p:nvPr/>
        </p:nvSpPr>
        <p:spPr>
          <a:xfrm>
            <a:off x="2309248" y="1766806"/>
            <a:ext cx="624542" cy="2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5;p31">
            <a:extLst>
              <a:ext uri="{FF2B5EF4-FFF2-40B4-BE49-F238E27FC236}">
                <a16:creationId xmlns:a16="http://schemas.microsoft.com/office/drawing/2014/main" id="{3A06CB43-940C-2F83-2FEA-076644892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903" y="-30028"/>
            <a:ext cx="5491981" cy="77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itka Subheading Semibold" pitchFamily="2" charset="0"/>
              </a:rPr>
              <a:t>TOP INTEREST CATEGORY</a:t>
            </a:r>
            <a:endParaRPr sz="3200" dirty="0">
              <a:latin typeface="Sitka Subheading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2DC5E-1A5E-A042-6415-5A02495D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21" y="748461"/>
            <a:ext cx="6562165" cy="43198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vide Social Media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B727"/>
      </a:accent1>
      <a:accent2>
        <a:srgbClr val="FF2264"/>
      </a:accent2>
      <a:accent3>
        <a:srgbClr val="FFFFFF"/>
      </a:accent3>
      <a:accent4>
        <a:srgbClr val="21212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226</Words>
  <Application>Microsoft Office PowerPoint</Application>
  <PresentationFormat>On-screen Show (16:9)</PresentationFormat>
  <Paragraphs>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Comfortaa</vt:lpstr>
      <vt:lpstr>Sitka Subheading Semibold</vt:lpstr>
      <vt:lpstr>Sitka Text</vt:lpstr>
      <vt:lpstr>Wingdings</vt:lpstr>
      <vt:lpstr>Vivide Social Media by Slidesgo</vt:lpstr>
      <vt:lpstr>SOCIAL MEDIA USAGE ANALYSIS</vt:lpstr>
      <vt:lpstr>CONTENTS</vt:lpstr>
      <vt:lpstr>Social Media</vt:lpstr>
      <vt:lpstr>ABOUT DATASET</vt:lpstr>
      <vt:lpstr>Statistical Insights</vt:lpstr>
      <vt:lpstr>Gender Distribution</vt:lpstr>
      <vt:lpstr>City wise top 5 Distributions</vt:lpstr>
      <vt:lpstr>AGE DISTRIBUTION</vt:lpstr>
      <vt:lpstr>TOP INTEREST CATEGORY</vt:lpstr>
      <vt:lpstr>TOP 10 COUNTRIES</vt:lpstr>
      <vt:lpstr>BOTTOM 10 COUNTRIES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USAGE ANALYSIS</dc:title>
  <dc:creator>Karmukilan D.K</dc:creator>
  <cp:lastModifiedBy>Karmukilan D.K</cp:lastModifiedBy>
  <cp:revision>2</cp:revision>
  <dcterms:modified xsi:type="dcterms:W3CDTF">2024-06-03T09:07:11Z</dcterms:modified>
</cp:coreProperties>
</file>