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80" r:id="rId4"/>
    <p:sldId id="283" r:id="rId5"/>
    <p:sldId id="284" r:id="rId6"/>
    <p:sldId id="282" r:id="rId7"/>
    <p:sldId id="279" r:id="rId8"/>
    <p:sldId id="259" r:id="rId9"/>
    <p:sldId id="260" r:id="rId10"/>
    <p:sldId id="261" r:id="rId11"/>
    <p:sldId id="262" r:id="rId12"/>
    <p:sldId id="285" r:id="rId13"/>
    <p:sldId id="258" r:id="rId14"/>
    <p:sldId id="281" r:id="rId15"/>
    <p:sldId id="275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nest" panose="020B0604020202020204" charset="0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38107D-A026-4F73-BDAD-C38E433D81AE}">
  <a:tblStyle styleId="{6838107D-A026-4F73-BDAD-C38E433D8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9a10323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9a10323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9a1032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b9a1032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9a1032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b9a1032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0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103" name="Google Shape;103;p15"/>
            <p:cNvSpPr/>
            <p:nvPr/>
          </p:nvSpPr>
          <p:spPr>
            <a:xfrm>
              <a:off x="-1440000" y="39807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925888" y="353586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480301" y="-8782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480304" y="-1440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ctrTitle"/>
          </p:nvPr>
        </p:nvSpPr>
        <p:spPr>
          <a:xfrm>
            <a:off x="710575" y="823600"/>
            <a:ext cx="38244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"/>
          </p:nvPr>
        </p:nvSpPr>
        <p:spPr>
          <a:xfrm>
            <a:off x="710575" y="1684975"/>
            <a:ext cx="38244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878475" y="-782650"/>
            <a:ext cx="1854025" cy="1841175"/>
            <a:chOff x="-878475" y="-782650"/>
            <a:chExt cx="1854025" cy="1841175"/>
          </a:xfrm>
        </p:grpSpPr>
        <p:sp>
          <p:nvSpPr>
            <p:cNvPr id="170" name="Google Shape;170;p21"/>
            <p:cNvSpPr/>
            <p:nvPr/>
          </p:nvSpPr>
          <p:spPr>
            <a:xfrm>
              <a:off x="-878475" y="-782650"/>
              <a:ext cx="1854025" cy="184117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-750242" y="-273562"/>
              <a:ext cx="1217299" cy="120886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1"/>
          <p:cNvSpPr txBox="1"/>
          <p:nvPr/>
        </p:nvSpPr>
        <p:spPr>
          <a:xfrm>
            <a:off x="710575" y="3452625"/>
            <a:ext cx="382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 This presentation template was created by</a:t>
            </a:r>
            <a:r>
              <a:rPr lang="en" sz="9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r>
              <a:rPr lang="en" sz="9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lang="en" sz="9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lang="en" sz="9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 u="sng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0575" y="3494375"/>
            <a:ext cx="4332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41" name="Google Shape;41;p6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959925" y="1339375"/>
            <a:ext cx="41157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9925" y="2433400"/>
            <a:ext cx="41157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-2004776" y="-2004776"/>
            <a:ext cx="3399900" cy="4025402"/>
            <a:chOff x="-2004776" y="-2004776"/>
            <a:chExt cx="3399900" cy="4025402"/>
          </a:xfrm>
        </p:grpSpPr>
        <p:sp>
          <p:nvSpPr>
            <p:cNvPr id="51" name="Google Shape;51;p7"/>
            <p:cNvSpPr/>
            <p:nvPr/>
          </p:nvSpPr>
          <p:spPr>
            <a:xfrm>
              <a:off x="-2004776" y="-2004776"/>
              <a:ext cx="3399900" cy="337635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-1405774" y="2"/>
              <a:ext cx="2034725" cy="202062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61" name="Google Shape;61;p9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1719926" y="13160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5463650" y="13160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719927" y="20918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5463652" y="20918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/>
          </p:nvPr>
        </p:nvSpPr>
        <p:spPr>
          <a:xfrm>
            <a:off x="1719926" y="28405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/>
          </p:nvPr>
        </p:nvSpPr>
        <p:spPr>
          <a:xfrm>
            <a:off x="5463650" y="28405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7"/>
          </p:nvPr>
        </p:nvSpPr>
        <p:spPr>
          <a:xfrm>
            <a:off x="1719954" y="36163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5463656" y="36163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9" hasCustomPrompt="1"/>
          </p:nvPr>
        </p:nvSpPr>
        <p:spPr>
          <a:xfrm>
            <a:off x="752100" y="1387600"/>
            <a:ext cx="7758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3" hasCustomPrompt="1"/>
          </p:nvPr>
        </p:nvSpPr>
        <p:spPr>
          <a:xfrm>
            <a:off x="75211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4" hasCustomPrompt="1"/>
          </p:nvPr>
        </p:nvSpPr>
        <p:spPr>
          <a:xfrm>
            <a:off x="4495960" y="13885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5" hasCustomPrompt="1"/>
          </p:nvPr>
        </p:nvSpPr>
        <p:spPr>
          <a:xfrm>
            <a:off x="449596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88" name="Google Shape;88;p13"/>
          <p:cNvGrpSpPr/>
          <p:nvPr/>
        </p:nvGrpSpPr>
        <p:grpSpPr>
          <a:xfrm>
            <a:off x="-1242263" y="-802200"/>
            <a:ext cx="11249050" cy="7534230"/>
            <a:chOff x="-1242263" y="-802200"/>
            <a:chExt cx="11249050" cy="7534230"/>
          </a:xfrm>
        </p:grpSpPr>
        <p:sp>
          <p:nvSpPr>
            <p:cNvPr id="89" name="Google Shape;89;p13"/>
            <p:cNvSpPr/>
            <p:nvPr/>
          </p:nvSpPr>
          <p:spPr>
            <a:xfrm>
              <a:off x="-1032825" y="418905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1242263" y="35524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174151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706079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-1283063" y="-802200"/>
            <a:ext cx="11289850" cy="7564830"/>
            <a:chOff x="-1283063" y="-802200"/>
            <a:chExt cx="11289850" cy="7564830"/>
          </a:xfrm>
        </p:grpSpPr>
        <p:sp>
          <p:nvSpPr>
            <p:cNvPr id="96" name="Google Shape;96;p14"/>
            <p:cNvSpPr/>
            <p:nvPr/>
          </p:nvSpPr>
          <p:spPr>
            <a:xfrm>
              <a:off x="-1073625" y="421965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1283063" y="35830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74151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706079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28403B-C22C-64D5-BBFF-F5D42727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50" y="1852351"/>
            <a:ext cx="4042500" cy="1495283"/>
          </a:xfrm>
        </p:spPr>
        <p:txBody>
          <a:bodyPr/>
          <a:lstStyle/>
          <a:p>
            <a:pPr algn="ctr"/>
            <a:r>
              <a:rPr lang="en-IN" dirty="0"/>
              <a:t>Zomato Data</a:t>
            </a:r>
            <a:br>
              <a:rPr lang="en-IN" dirty="0"/>
            </a:br>
            <a:r>
              <a:rPr lang="en-IN" dirty="0"/>
              <a:t>Analysis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996E447-14DD-1E2A-C131-B7A13714E8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9231" r="19231"/>
          <a:stretch>
            <a:fillRect/>
          </a:stretch>
        </p:blipFill>
        <p:spPr>
          <a:xfrm>
            <a:off x="5188682" y="704850"/>
            <a:ext cx="3733800" cy="3733800"/>
          </a:xfr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0FDB24-013C-3554-4E4B-4194F1F866AD}"/>
              </a:ext>
            </a:extLst>
          </p:cNvPr>
          <p:cNvSpPr txBox="1">
            <a:spLocks/>
          </p:cNvSpPr>
          <p:nvPr/>
        </p:nvSpPr>
        <p:spPr>
          <a:xfrm>
            <a:off x="972250" y="3669451"/>
            <a:ext cx="4042500" cy="48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"/>
              <a:buNone/>
              <a:defRPr sz="8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2400" dirty="0"/>
              <a:t>KARMUKILAN D 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882560" y="983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Table Booking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19AC9-8FBF-3827-B2B4-DA95AB7EC164}"/>
              </a:ext>
            </a:extLst>
          </p:cNvPr>
          <p:cNvSpPr txBox="1"/>
          <p:nvPr/>
        </p:nvSpPr>
        <p:spPr>
          <a:xfrm>
            <a:off x="1877060" y="2063918"/>
            <a:ext cx="5887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0480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 panose="00000500000000000000" pitchFamily="2" charset="0"/>
                <a:sym typeface="Onest"/>
              </a:rPr>
              <a:t>Cities without Table Booking: </a:t>
            </a:r>
            <a:r>
              <a:rPr lang="en-GB" sz="2000" b="1" dirty="0">
                <a:latin typeface="Montserrat" panose="00000500000000000000" pitchFamily="2" charset="0"/>
                <a:sym typeface="Onest"/>
              </a:rPr>
              <a:t>137 (83.03%)</a:t>
            </a:r>
          </a:p>
          <a:p>
            <a:pPr marL="457200" indent="-30480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sz="2000" dirty="0">
              <a:latin typeface="Montserrat" panose="00000500000000000000" pitchFamily="2" charset="0"/>
              <a:sym typeface="Onest"/>
            </a:endParaRPr>
          </a:p>
          <a:p>
            <a:pPr marL="457200" indent="-30480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 panose="00000500000000000000" pitchFamily="2" charset="0"/>
                <a:sym typeface="Onest"/>
              </a:rPr>
              <a:t>Cities with Table Booking: </a:t>
            </a:r>
            <a:r>
              <a:rPr lang="en-GB" sz="2000" b="1" dirty="0">
                <a:latin typeface="Montserrat" panose="00000500000000000000" pitchFamily="2" charset="0"/>
                <a:sym typeface="Onest"/>
              </a:rPr>
              <a:t>28 (16.97%)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9B95-B80F-E230-7A90-713E800A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</p:spPr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Cuisine Diversity Analysis</a:t>
            </a:r>
            <a:br>
              <a:rPr lang="en-US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Top Cities with Cuisine Variety</a:t>
            </a:r>
            <a:r>
              <a:rPr lang="en-US" sz="20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:</a:t>
            </a:r>
            <a:br>
              <a:rPr lang="en-US" sz="20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</a:br>
            <a:br>
              <a:rPr lang="en-US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A8FF-4371-CC64-4FEA-ED33CFDE8890}"/>
              </a:ext>
            </a:extLst>
          </p:cNvPr>
          <p:cNvSpPr txBox="1"/>
          <p:nvPr/>
        </p:nvSpPr>
        <p:spPr>
          <a:xfrm>
            <a:off x="1493520" y="2032466"/>
            <a:ext cx="6725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New Delhi: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10.89K cuisines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(55.24%)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Gurgaon: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2.39K cuisines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(12.14%)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Other notable cities include Noida, Faridabad, Ahmedabad, Jaipur, Mumbai, and Pretoria with varying counts of cuisines.</a:t>
            </a:r>
            <a:endParaRPr lang="en-US" sz="1600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9B95-B80F-E230-7A90-713E800A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7" y="261628"/>
            <a:ext cx="7704000" cy="572700"/>
          </a:xfrm>
        </p:spPr>
        <p:txBody>
          <a:bodyPr/>
          <a:lstStyle/>
          <a:p>
            <a:pPr algn="l"/>
            <a:r>
              <a:rPr lang="en-GB" sz="2400" dirty="0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High Average Cost for Two in </a:t>
            </a:r>
            <a:r>
              <a:rPr lang="en-GB" sz="2400" dirty="0" err="1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Jhatakra</a:t>
            </a:r>
            <a:r>
              <a:rPr lang="en-GB" sz="2400" dirty="0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A8FF-4371-CC64-4FEA-ED33CFDE8890}"/>
              </a:ext>
            </a:extLst>
          </p:cNvPr>
          <p:cNvSpPr txBox="1"/>
          <p:nvPr/>
        </p:nvSpPr>
        <p:spPr>
          <a:xfrm>
            <a:off x="1338537" y="970390"/>
            <a:ext cx="67259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Economic Factors:</a:t>
            </a:r>
          </a:p>
          <a:p>
            <a:pPr algn="l"/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  <a:sym typeface="Montserra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Higher average income levels</a:t>
            </a:r>
          </a:p>
          <a:p>
            <a:pPr marL="457200" lvl="1" algn="l"/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  <a:sym typeface="Montserra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  <a:sym typeface="Montserrat"/>
              </a:rPr>
              <a:t>Higher living costs</a:t>
            </a:r>
          </a:p>
          <a:p>
            <a:pPr lvl="1"/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lvl="1"/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</a:rPr>
              <a:t>Restaurant Types:</a:t>
            </a:r>
          </a:p>
          <a:p>
            <a:pPr lvl="1"/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</a:rPr>
              <a:t>Predominance of upscale, fine dining establishments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Montserrat" panose="00000500000000000000" pitchFamily="2" charset="0"/>
              </a:rPr>
              <a:t>Higher operating costs for premium services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2"/>
              </a:solidFill>
              <a:latin typeface="Montserrat" panose="00000500000000000000" pitchFamily="2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0862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20000" y="3721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6FBAC-5319-253B-3FBC-039EC1557DC0}"/>
              </a:ext>
            </a:extLst>
          </p:cNvPr>
          <p:cNvSpPr txBox="1"/>
          <p:nvPr/>
        </p:nvSpPr>
        <p:spPr>
          <a:xfrm>
            <a:off x="1169451" y="1017725"/>
            <a:ext cx="78350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Online Delivery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is not very widespread, with only a small percentage of cities offering this service.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Table Booking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services are more common than online delivery but still not available in the majority of cities.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vast majority of cities do not offer </a:t>
            </a: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delivery now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services.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New Delhi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and </a:t>
            </a: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Gurgaon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are significant contributors to the cuisine variety and ratings, indicating a high concentration of diverse and highly rated restaurants.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average cost for two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varies widely across different cities, indicating a broad range of economic conditions and dining standards.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Cuisine popularity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and </a:t>
            </a:r>
            <a:r>
              <a:rPr lang="en-GB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ratings</a:t>
            </a:r>
            <a:r>
              <a:rPr lang="en-GB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show a diverse taste preference among customers, with many different cuisines being offered and rated.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20000" y="4152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728D1-12D3-4F0F-78BB-2AEB44759503}"/>
              </a:ext>
            </a:extLst>
          </p:cNvPr>
          <p:cNvSpPr txBox="1"/>
          <p:nvPr/>
        </p:nvSpPr>
        <p:spPr>
          <a:xfrm>
            <a:off x="1737360" y="1354743"/>
            <a:ext cx="70002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Expand Online Delivery Services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Enhance Table Booking Facilities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Improve Immediate Delivery Options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Promote Culinary Diversity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Optimize Pricing Strategies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Continuously Monitoring and responses</a:t>
            </a:r>
            <a:endParaRPr lang="en-GB" sz="1600" b="0" i="0" dirty="0"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3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ctrTitle"/>
          </p:nvPr>
        </p:nvSpPr>
        <p:spPr>
          <a:xfrm>
            <a:off x="645374" y="1922960"/>
            <a:ext cx="4343185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pic>
        <p:nvPicPr>
          <p:cNvPr id="498" name="Google Shape;4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037198" y="2860663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B03ED4-1378-670A-FE29-90E82E9067D9}"/>
              </a:ext>
            </a:extLst>
          </p:cNvPr>
          <p:cNvSpPr/>
          <p:nvPr/>
        </p:nvSpPr>
        <p:spPr>
          <a:xfrm>
            <a:off x="467360" y="3454400"/>
            <a:ext cx="4104640" cy="538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E919CF-AAA6-7373-4D2E-05ACBB46FF0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5649" r="15649"/>
          <a:stretch>
            <a:fillRect/>
          </a:stretch>
        </p:blipFill>
        <p:spPr>
          <a:xfrm>
            <a:off x="5170298" y="704850"/>
            <a:ext cx="3733800" cy="3733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51874-6179-A9B2-5B3A-59FE4468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br>
              <a:rPr lang="en-IN" dirty="0"/>
            </a:br>
            <a:endParaRPr lang="en-US" dirty="0"/>
          </a:p>
        </p:txBody>
      </p:sp>
      <p:sp>
        <p:nvSpPr>
          <p:cNvPr id="6" name="Google Shape;223;p29">
            <a:extLst>
              <a:ext uri="{FF2B5EF4-FFF2-40B4-BE49-F238E27FC236}">
                <a16:creationId xmlns:a16="http://schemas.microsoft.com/office/drawing/2014/main" id="{9B61EC08-04A2-9CEA-E0C1-C19C39F475BE}"/>
              </a:ext>
            </a:extLst>
          </p:cNvPr>
          <p:cNvSpPr txBox="1">
            <a:spLocks/>
          </p:cNvSpPr>
          <p:nvPr/>
        </p:nvSpPr>
        <p:spPr>
          <a:xfrm>
            <a:off x="2414940" y="1303159"/>
            <a:ext cx="4158580" cy="314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ABOUT DATASET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>
              <a:latin typeface="Montserrat" panose="00000500000000000000" pitchFamily="2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ANALYSIS USING SQL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>
              <a:latin typeface="Montserrat" panose="00000500000000000000" pitchFamily="2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PREPROCESSING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>
              <a:latin typeface="Montserrat" panose="00000500000000000000" pitchFamily="2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DASHBOARD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>
              <a:latin typeface="Montserrat" panose="00000500000000000000" pitchFamily="2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INSIGHTS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>
              <a:latin typeface="Montserrat" panose="00000500000000000000" pitchFamily="2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latin typeface="Montserrat" panose="00000500000000000000" pitchFamily="2" charset="0"/>
                <a:ea typeface="Cambria" panose="020405030504060302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8A5-DA41-E560-F97D-B2793ACB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790465"/>
            <a:ext cx="7704000" cy="572700"/>
          </a:xfrm>
        </p:spPr>
        <p:txBody>
          <a:bodyPr/>
          <a:lstStyle/>
          <a:p>
            <a:r>
              <a:rPr lang="en-IN" dirty="0"/>
              <a:t>ABOUT DATASET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5322-3933-9176-20E5-04F7220C1429}"/>
              </a:ext>
            </a:extLst>
          </p:cNvPr>
          <p:cNvSpPr/>
          <p:nvPr/>
        </p:nvSpPr>
        <p:spPr>
          <a:xfrm>
            <a:off x="1774599" y="1784965"/>
            <a:ext cx="5359159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latin typeface="Montserrat" panose="00000500000000000000" pitchFamily="2" charset="0"/>
              </a:rPr>
              <a:t>Number of Columns  : 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n w="0"/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latin typeface="Montserrat" panose="00000500000000000000" pitchFamily="2" charset="0"/>
              </a:rPr>
              <a:t>N</a:t>
            </a:r>
            <a:r>
              <a:rPr lang="en-US" sz="2800" dirty="0">
                <a:ln w="0"/>
                <a:latin typeface="Montserrat" panose="00000500000000000000" pitchFamily="2" charset="0"/>
              </a:rPr>
              <a:t>umber of Rows        : 9551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cap="none" spc="0" dirty="0">
              <a:ln w="0"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8A5-DA41-E560-F97D-B2793AC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5322-3933-9176-20E5-04F7220C1429}"/>
              </a:ext>
            </a:extLst>
          </p:cNvPr>
          <p:cNvSpPr/>
          <p:nvPr/>
        </p:nvSpPr>
        <p:spPr>
          <a:xfrm>
            <a:off x="1337719" y="1297285"/>
            <a:ext cx="6968574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Data Cleaning: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Removed duplicate rows based on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Restaurant_ID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Replaced NULL values in the 'City' column with 'Unknown’.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Trimmed leading and trailing spaces from string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+mj-lt"/>
              <a:buAutoNum type="arabicPeriod" startAt="2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Data Quality Checks: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Identified rows with NULL values in non-nullable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Checked for invalid values in numeric columns.</a:t>
            </a:r>
          </a:p>
        </p:txBody>
      </p:sp>
    </p:spTree>
    <p:extLst>
      <p:ext uri="{BB962C8B-B14F-4D97-AF65-F5344CB8AC3E}">
        <p14:creationId xmlns:p14="http://schemas.microsoft.com/office/powerpoint/2010/main" val="1156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8A5-DA41-E560-F97D-B2793AC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5322-3933-9176-20E5-04F7220C1429}"/>
              </a:ext>
            </a:extLst>
          </p:cNvPr>
          <p:cNvSpPr/>
          <p:nvPr/>
        </p:nvSpPr>
        <p:spPr>
          <a:xfrm>
            <a:off x="1337719" y="1297285"/>
            <a:ext cx="7414209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Data Modelling:</a:t>
            </a:r>
          </a:p>
          <a:p>
            <a:pPr>
              <a:buFont typeface="+mj-lt"/>
              <a:buAutoNum type="arabicPeriod" startAt="3"/>
            </a:pPr>
            <a:endParaRPr lang="en-GB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Montserrat" panose="00000500000000000000" pitchFamily="2" charset="0"/>
              </a:rPr>
              <a:t>Create tables for Restaurants, Locations, Cuisines, and Ratings. </a:t>
            </a:r>
          </a:p>
          <a:p>
            <a:pPr marL="457200" lvl="1"/>
            <a:endParaRPr lang="en-GB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en-GB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Data Insertion:</a:t>
            </a:r>
          </a:p>
          <a:p>
            <a:pPr marL="342900" lvl="1" indent="-342900">
              <a:buFont typeface="+mj-lt"/>
              <a:buAutoNum type="arabicPeriod" startAt="4"/>
            </a:pPr>
            <a:endParaRPr lang="en-GB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Montserrat" panose="00000500000000000000" pitchFamily="2" charset="0"/>
              </a:rPr>
              <a:t>Inserted distinct restaurant data into the Restaurants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Montserrat" panose="00000500000000000000" pitchFamily="2" charset="0"/>
              </a:rPr>
              <a:t>Inserted location data into the Locations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Montserrat" panose="00000500000000000000" pitchFamily="2" charset="0"/>
              </a:rPr>
              <a:t>Inserted cuisine data into the Cuisines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Montserrat" panose="00000500000000000000" pitchFamily="2" charset="0"/>
              </a:rPr>
              <a:t>Inserted rating data into the Ratings table.</a:t>
            </a:r>
          </a:p>
          <a:p>
            <a:br>
              <a:rPr lang="en-GB" dirty="0"/>
            </a:br>
            <a:endParaRPr lang="en-US" sz="16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8A5-DA41-E560-F97D-B2793AC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CB948-0FAA-E811-FBEA-A6F20670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00" y="1240473"/>
            <a:ext cx="6502400" cy="345800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CFFEDE-707D-F0C9-7006-A93EF0B97021}"/>
              </a:ext>
            </a:extLst>
          </p:cNvPr>
          <p:cNvSpPr/>
          <p:nvPr/>
        </p:nvSpPr>
        <p:spPr>
          <a:xfrm>
            <a:off x="5492840" y="3454400"/>
            <a:ext cx="1503680" cy="680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Montserrat" panose="00000500000000000000" pitchFamily="2" charset="0"/>
              </a:rPr>
              <a:t>STAR SCHEMA</a:t>
            </a:r>
            <a:endParaRPr lang="en-US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9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596DA820-A015-7CC0-4A3C-AF5B93E6A5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857770"/>
                  </p:ext>
                </p:extLst>
              </p:nvPr>
            </p:nvGraphicFramePr>
            <p:xfrm>
              <a:off x="23247" y="0"/>
              <a:ext cx="9120754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596DA820-A015-7CC0-4A3C-AF5B93E6A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47" y="0"/>
                <a:ext cx="9120754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65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2515369" y="1840015"/>
            <a:ext cx="5295018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en-GB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Total Restaurants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7,433</a:t>
            </a:r>
            <a:b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b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en-GB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Total Cities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141</a:t>
            </a:r>
            <a:b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b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en-GB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Total Countries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12</a:t>
            </a:r>
            <a:br>
              <a:rPr lang="en-GB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endParaRPr sz="20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33" name="Google Shape;233;p3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34" name="Google Shape;234;p3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FC6CE-62E3-BD16-302E-F7C1770702EF}"/>
              </a:ext>
            </a:extLst>
          </p:cNvPr>
          <p:cNvSpPr txBox="1"/>
          <p:nvPr/>
        </p:nvSpPr>
        <p:spPr>
          <a:xfrm>
            <a:off x="1729740" y="1132129"/>
            <a:ext cx="568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General Overview</a:t>
            </a:r>
            <a:endParaRPr lang="en-US" sz="4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959924" y="2094419"/>
            <a:ext cx="6776719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Cities without Online Delivery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140 (86.42%)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Cities with Online Delivery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22 (13.58%)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3C0B2-B803-F31C-88D6-6E5FEFC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17" y="703945"/>
            <a:ext cx="5430715" cy="1094100"/>
          </a:xfrm>
        </p:spPr>
        <p:txBody>
          <a:bodyPr/>
          <a:lstStyle/>
          <a:p>
            <a:r>
              <a:rPr lang="en-IN" dirty="0"/>
              <a:t>Online Delivery Analysis</a:t>
            </a:r>
            <a:endParaRPr lang="en-US" dirty="0"/>
          </a:p>
        </p:txBody>
      </p:sp>
      <p:pic>
        <p:nvPicPr>
          <p:cNvPr id="1026" name="Picture 2" descr="#Logout Campaign: Should Restaurateurs Logout or Stay with Aggregators">
            <a:extLst>
              <a:ext uri="{FF2B5EF4-FFF2-40B4-BE49-F238E27FC236}">
                <a16:creationId xmlns:a16="http://schemas.microsoft.com/office/drawing/2014/main" id="{BC889A27-2FF2-2885-AB8B-247E6023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73" y="25699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C6648D9A-9D1B-48CD-B242-E3EF27D340A4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8F8F8&quot;"/>
    <we:property name="bookmark" value="&quot;H4sIAAAAAAAAA+VYbW/bNhD+K4M+GwPfJeZb63XYgGILmqJfisA4kidHrSIZlJzGC/Lfd5ScZU3cuHXhRcWCALaO54d3x4fPibzJQtWtatj8AZeYnWQv2/bjJcSPP/FsljWjzfECgwWWh2CV5By5CjTarvqqbbrs5CbrIS6xf1d1a6gTEBnfn88yqOtTWKanEuoOZ9kKY9c2UFd/4ehMQ31c4+0sw+tV3UZIkGc99Jhgr8idnikE/rOkGcH31RWeoe9HK5MYpNfKcWYNA2+YysmtGx2GyHa6JOhh+nnb9FA1NE2yKWSqBANaB4cOQyGsSvayqvuti9u8ul5Fyo5y3qxSceYU67KNlYc6G7KI2I1B32Tztl5fDt9efWY/a9fR4xssh6Gmr/oNIb3Brod1hKbvsluqyGlsqV7D0HwdIzZ+M9gv2k/ziDRtyE7Y7TlZuqpZ1tuK3if3dgwQwhU0HsNZXXmMWydaPfeBypSSIoA2BowvN0Nev1TxrsB89iDwYyREGdCY8aF0ReE0Og5pvRh3CezJ1Hq87l17/Xk2CS3nqMEwRrwtAiodvJZ70boLoM9HWKJAWegcC+aER51zFtherOqSeL8DqzQl2pJxVuSucJgHYabBsN+gW7wFV+PCkQJQasehWgK1ToIEsBqUUMahVK743xXBWCmdJwIYJ5hR2oLg0ynCn01NqrgIWJPexiPJTgJFgRAkoLMBPOktcuanUYbfu7v0KctF037aUYTZPyG92Gb7KJ4Xy2XEJfTbx++R09eth7GvPRTTNJ5sv66brXLrA1ZsVeH8AmL/7M1hV+lvz+/aPzl++FeD35JhDO+oIZwPjJXWllg6KQO9WihjOQO3l7FTo4d4iss/jtR+I2PFQ8Y+X/X/YzrvqvZIZ5trZhlIznRBKszoz05DgL+uD01XgnfssR9HgncX/xlY+ziIkbdOEGWtKh0XhbLcOcZwEjL8tae47yOKhxgmoHoHJTse+FRpHZ2wWY5Meq+FZwwmsYDH3uMTWbpvbljJBLnyOcuFQE7/JvhCyUks2hNEvB9aDHdcx1jBBMJFnjsdnCwY9yoIJtxwojvknkDrQnDrHLfWK84UV37//cUXsJhxVjAnPdesMLKgF1d7KJYx6awmwHlr0MjgDBwcl4UyhJznqjAcvRHKqv1xfeGOhjEjBZel0KQp0kAe+MF3NIa70jFEXgSwzIFw+sC4Brh7S3aJcTk0qXbddyvweAoNDjtlNdK1wsGPdgk0IZFx+B7T5+uKNtg48Tuo12nO4U41GyahWCp6u9vzg3TTmg1hpR56+zfsqXld+xUAAA==&quot;"/>
    <we:property name="creatorSessionId" value="&quot;25f4681d-9ecf-4a64-9447-ad0ff69cb15d&quot;"/>
    <we:property name="creatorTenantId" value="&quot;4da5ce08-e277-4580-b338-7cf1b5e7e3ba&quot;"/>
    <we:property name="creatorUserId" value="&quot;100320019DB5DE74&quot;"/>
    <we:property name="datasetId" value="&quot;ac1a057b-d6ad-4ae9-9a7e-2e00f1021b50&quot;"/>
    <we:property name="embedUrl" value="&quot;/reportEmbed?reportId=73c603fc-1596-4779-b684-c037cf291ef6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VY227bOBD9lYWejQVvosS8pd4sdtFLgqToyyIwhuTIUStLBiWnyQb+9w4lB20ct866Sep2gwA2h+O5nDkkh7xJfNnOK7h+AzNMDpIXTfNhBuHDbzwZJfVKdnz88vXh6cvJm8PXRyRu5l3Z1G1ycJN0EKbYvSvbBVTRAgn/OR8lUFUnMI2jAqoWR8kcQ9vUUJX/4qBMU11Y4HKU4NW8agJEk2cddBjNXpI6jck3/12SR3BdeYln6LpByiR66VJlOTOagdNMZaTWDgp9ZBtVoune/bipOyhrchNlmtvCMkSeezDMgrCpifK2rKfVKuDPv317PY+otBdAn4SGfU9uo53lktJhTEvBZSFS63OpIfOcbbVVzgit+7YMFN5nPFO55ui0UEbtHJfWEtAKsM5o1NJbDXLXuJi2RjArHU9ZrmUuPdse11dspWkuuLGWG+MUZ4ort3NcXGSZTb2VOeNOecGE5bvagky5jGVCIKd/7V2u+riKsupWtLHXR1fzQIyndTDYOvSXUDv0SU/rgO3A4pvkcDoNOIVuNTy6MzluqsVsg/ysWQSHp1j0U3VXdtfk4xTbDhYBaoo1BnoSGlpda1OTfjnH6T8X9WrViDi8aD6OA9Iy88kBW56T5JvgOAj+PjaqMERuwTJk0rlUOMZgL7B51TgYdoA1ZMZx/ingoEHwGF5c96n+UYbbPUqM1iL+cWlSXiSyQtJWqArLRa4Mt5Yx3IuifYPQ40UIWLtfqHQ7JTsU0GQpMwyoimmO1jD6M1sLOCaApk0oHUGyXsNHi/wvaCfHdUXn6cRjRSd1GJK4W6LRL7UVzEscX0DoHsgpvs6pJwZ/eX7bNZHq+y/6ohUhhgCfOIjz/rSQxhRYWEldgkSlDWdg92Lj+U6KjJ5/kb0FW+HEUo9O1NywxB6btXt1iD07odfRHuiMAsHHXtp4cLkwyJnbj2347/Z28VG8k7r5+FNtwunPvAlvgv6ZGbsphIGxCpkqQENKVyO0SJ27UfvB2Dstz3+sPaz4e1aVDsNK6Ufz4IuEhqZNO1/YPLcpWg7xOYJxu/VK2uFVZ5ur+xevjGMKmrGciuhRpd6l2y/LX3sQMFJah5nXVjCtUgOC7wcrHtZOPgJB+q7aSpAAJgUllLYolc33B4bvPvAfBoIodIGmYJzlmc0tkULo/x8IOco8zTBnVjhMM878ji93vbnPkmSGYdrftZtF187B4QnU2EM5HzItsdcjDKH2Man+e4ifr0qqwOD4HVSL6LN/U016JxRLSeBs+UF8aU36sOKBsPwEUDwKJfQVAAA=&quot;"/>
    <we:property name="isFiltersActionButtonVisible" value="true"/>
    <we:property name="isVisualContainerHeaderHidden" value="false"/>
    <we:property name="pageDisplayName" value="&quot;Home&quot;"/>
    <we:property name="pageName" value="&quot;03ed3c54b10960ac6047&quot;"/>
    <we:property name="reportEmbeddedTime" value="&quot;2024-05-22T09:13:26.234Z&quot;"/>
    <we:property name="reportName" value="&quot;ZomatoDash&quot;"/>
    <we:property name="reportState" value="&quot;CONNECTED&quot;"/>
    <we:property name="reportUrl" value="&quot;/groups/me/reports/73c603fc-1596-4779-b684-c037cf291ef6/03ed3c54b10960ac6047?bookmarkGuid=c1ac8210-097b-47a7-a52f-fde9053440d4&amp;bookmarkUsage=1&amp;ctid=4da5ce08-e277-4580-b338-7cf1b5e7e3ba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432</Words>
  <Application>Microsoft Office PowerPoint</Application>
  <PresentationFormat>On-screen Show (16:9)</PresentationFormat>
  <Paragraphs>102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Open Sans</vt:lpstr>
      <vt:lpstr>Montserrat</vt:lpstr>
      <vt:lpstr>Onest</vt:lpstr>
      <vt:lpstr>Arial</vt:lpstr>
      <vt:lpstr>Calibri</vt:lpstr>
      <vt:lpstr>Corporate Strategy Consulting by Slidesgo</vt:lpstr>
      <vt:lpstr>Zomato Data Analysis</vt:lpstr>
      <vt:lpstr>CONTENTS </vt:lpstr>
      <vt:lpstr>ABOUT DATASET</vt:lpstr>
      <vt:lpstr>PREPROCESSING</vt:lpstr>
      <vt:lpstr>PREPROCESSING</vt:lpstr>
      <vt:lpstr>DATA MODELLING</vt:lpstr>
      <vt:lpstr>PowerPoint Presentation</vt:lpstr>
      <vt:lpstr> Total Restaurants: 7,433  Total Cities: 141  Total Countries: 12 </vt:lpstr>
      <vt:lpstr>Online Delivery Analysis</vt:lpstr>
      <vt:lpstr>Table Booking Analysis</vt:lpstr>
      <vt:lpstr>Cuisine Diversity Analysis Top Cities with Cuisine Variety:  </vt:lpstr>
      <vt:lpstr>High Average Cost for Two in Jhatakra City</vt:lpstr>
      <vt:lpstr>KEY INSIGHTS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dc:creator>Karmukilan D.K</dc:creator>
  <cp:lastModifiedBy>Karmukilan D.K</cp:lastModifiedBy>
  <cp:revision>12</cp:revision>
  <dcterms:modified xsi:type="dcterms:W3CDTF">2024-07-09T12:38:10Z</dcterms:modified>
</cp:coreProperties>
</file>