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73" r:id="rId6"/>
    <p:sldId id="277" r:id="rId7"/>
    <p:sldId id="284" r:id="rId8"/>
    <p:sldId id="286" r:id="rId9"/>
    <p:sldId id="291" r:id="rId10"/>
    <p:sldId id="290" r:id="rId11"/>
    <p:sldId id="288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69361-BD7F-4439-B7A5-B98B24DCDBB1}">
  <a:tblStyle styleId="{29769361-BD7F-4439-B7A5-B98B24DCDB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1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9fa940987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9fa940987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9fa940987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9fa940987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a9fa940987_3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a9fa940987_3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a9fa940987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a9fa940987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0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" name="Google Shape;40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/>
          <p:nvPr/>
        </p:nvSpPr>
        <p:spPr>
          <a:xfrm rot="10800000" flipH="1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10800000" flipH="1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5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7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7" r:id="rId6"/>
    <p:sldLayoutId id="2147483658" r:id="rId7"/>
    <p:sldLayoutId id="2147483665" r:id="rId8"/>
    <p:sldLayoutId id="2147483669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041816" y="1209175"/>
            <a:ext cx="794236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Amazon Prime Video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Analysis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546416" y="3655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KARMUKILAN D K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02D0C-8690-6470-560E-C70724B0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55" y="2620243"/>
            <a:ext cx="2336145" cy="13140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CB030B-3755-126E-94AE-94DFB9C172AD}"/>
              </a:ext>
            </a:extLst>
          </p:cNvPr>
          <p:cNvSpPr txBox="1"/>
          <p:nvPr/>
        </p:nvSpPr>
        <p:spPr>
          <a:xfrm>
            <a:off x="864214" y="976361"/>
            <a:ext cx="80474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Amazon Prime Video predominantly features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Movie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content over TV shows.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Shows from the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US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particularly in the </a:t>
            </a:r>
            <a:r>
              <a:rPr lang="en-GB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D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rama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genre, are prevalent.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Mark Knight 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emerges as a significant Director and contributor to Amazon Prime Video's content library.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 platform exhibits a consistent trend of releasing more </a:t>
            </a:r>
            <a:r>
              <a:rPr lang="en-GB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ovie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content compared to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TV shows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 notable preference for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13+</a:t>
            </a:r>
            <a:r>
              <a:rPr lang="en-GB" sz="1600" i="0" dirty="0"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rated drama shows is observed.</a:t>
            </a:r>
          </a:p>
        </p:txBody>
      </p:sp>
      <p:sp>
        <p:nvSpPr>
          <p:cNvPr id="4" name="Google Shape;214;p33">
            <a:extLst>
              <a:ext uri="{FF2B5EF4-FFF2-40B4-BE49-F238E27FC236}">
                <a16:creationId xmlns:a16="http://schemas.microsoft.com/office/drawing/2014/main" id="{8C2266A5-1708-3F47-6B14-A745A9260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4175" y="186157"/>
            <a:ext cx="633855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Conclusion</a:t>
            </a:r>
            <a:endParaRPr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555828" y="1629247"/>
            <a:ext cx="6751877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661" name="Google Shape;661;p62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5BBA5-A3E8-56B7-6133-EAEED5740699}"/>
              </a:ext>
            </a:extLst>
          </p:cNvPr>
          <p:cNvSpPr/>
          <p:nvPr/>
        </p:nvSpPr>
        <p:spPr>
          <a:xfrm>
            <a:off x="713224" y="3357797"/>
            <a:ext cx="4345956" cy="143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1762536" y="1151621"/>
            <a:ext cx="6444578" cy="167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04800">
              <a:buSzPts val="1200"/>
            </a:pPr>
            <a:r>
              <a:rPr lang="en-GB" sz="2400" dirty="0">
                <a:solidFill>
                  <a:schemeClr val="accent1"/>
                </a:solidFill>
                <a:latin typeface="Montserrat" panose="00000500000000000000" pitchFamily="2" charset="0"/>
              </a:rPr>
              <a:t>Introduction</a:t>
            </a:r>
          </a:p>
          <a:p>
            <a:pPr indent="-304800">
              <a:buSzPts val="1200"/>
            </a:pPr>
            <a:endParaRPr lang="en-GB" sz="24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indent="-304800">
              <a:buSzPts val="1200"/>
            </a:pPr>
            <a:r>
              <a:rPr lang="en-GB" sz="2400" dirty="0">
                <a:solidFill>
                  <a:schemeClr val="accent1"/>
                </a:solidFill>
                <a:latin typeface="Montserrat" panose="00000500000000000000" pitchFamily="2" charset="0"/>
              </a:rPr>
              <a:t>Key Findings</a:t>
            </a:r>
          </a:p>
          <a:p>
            <a:pPr indent="-304800">
              <a:buSzPts val="1200"/>
            </a:pPr>
            <a:endParaRPr lang="en-GB" sz="24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indent="-304800">
              <a:buSzPts val="1200"/>
            </a:pPr>
            <a:r>
              <a:rPr lang="en-GB" sz="2400" dirty="0">
                <a:solidFill>
                  <a:schemeClr val="accent1"/>
                </a:solidFill>
                <a:latin typeface="Montserrat" panose="00000500000000000000" pitchFamily="2" charset="0"/>
              </a:rPr>
              <a:t>Detailed Insights</a:t>
            </a:r>
          </a:p>
          <a:p>
            <a:pPr indent="-304800">
              <a:buSzPts val="1200"/>
            </a:pPr>
            <a:endParaRPr lang="en-GB" sz="24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indent="-304800">
              <a:buSzPts val="1200"/>
            </a:pPr>
            <a:r>
              <a:rPr lang="en-GB" sz="2400" dirty="0">
                <a:solidFill>
                  <a:schemeClr val="accent1"/>
                </a:solidFill>
                <a:latin typeface="Montserrat" panose="00000500000000000000" pitchFamily="2" charset="0"/>
              </a:rPr>
              <a:t>Conclusion</a:t>
            </a:r>
          </a:p>
          <a:p>
            <a:pPr indent="-304800">
              <a:buSzPts val="1200"/>
            </a:pPr>
            <a:endParaRPr lang="en-GB" sz="2400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pPr indent="-304800">
              <a:buSzPts val="1200"/>
            </a:pPr>
            <a:r>
              <a:rPr lang="en-GB" sz="2400" dirty="0">
                <a:solidFill>
                  <a:schemeClr val="accent1"/>
                </a:solidFill>
                <a:latin typeface="Montserrat" panose="00000500000000000000" pitchFamily="2" charset="0"/>
              </a:rPr>
              <a:t>Recommendations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sz="1600"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95675" y="65775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2" charset="0"/>
              </a:rPr>
              <a:t>About Dataset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1104058" y="1845750"/>
            <a:ext cx="5625067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GB" sz="1800" b="0" i="0" dirty="0"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Analysis of Amazon Prime Video content dataset comprising </a:t>
            </a:r>
            <a:r>
              <a:rPr lang="en-GB" sz="1800" b="1" i="0" dirty="0"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9668</a:t>
            </a:r>
            <a:r>
              <a:rPr lang="en-GB" sz="1800" b="0" i="0" dirty="0"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 entries.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chemeClr val="accent1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GB" sz="1800" b="0" i="0" dirty="0"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Examination of various aspects including types of shows, directors, cast, countries, ratings, durations, and categories.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33">
            <a:extLst>
              <a:ext uri="{FF2B5EF4-FFF2-40B4-BE49-F238E27FC236}">
                <a16:creationId xmlns:a16="http://schemas.microsoft.com/office/drawing/2014/main" id="{41F032F6-0ADA-35A0-C685-F336CEB49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6661" y="343554"/>
            <a:ext cx="633855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Show Types Distribution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F0994-45A8-57EB-1A3B-181408AF87E6}"/>
              </a:ext>
            </a:extLst>
          </p:cNvPr>
          <p:cNvSpPr txBox="1"/>
          <p:nvPr/>
        </p:nvSpPr>
        <p:spPr>
          <a:xfrm>
            <a:off x="5270181" y="2303761"/>
            <a:ext cx="457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latin typeface="Montserrat" panose="00000500000000000000" pitchFamily="2" charset="0"/>
              </a:rPr>
              <a:t>Movies: </a:t>
            </a:r>
            <a:r>
              <a:rPr lang="en-GB" b="1" dirty="0">
                <a:latin typeface="Montserrat" panose="00000500000000000000" pitchFamily="2" charset="0"/>
              </a:rPr>
              <a:t>7814 (80.82%)</a:t>
            </a:r>
          </a:p>
          <a:p>
            <a:endParaRPr lang="en-GB" dirty="0">
              <a:latin typeface="Montserrat" panose="00000500000000000000" pitchFamily="2" charset="0"/>
            </a:endParaRPr>
          </a:p>
          <a:p>
            <a:r>
              <a:rPr lang="en-GB" dirty="0">
                <a:latin typeface="Montserrat" panose="00000500000000000000" pitchFamily="2" charset="0"/>
              </a:rPr>
              <a:t>TV Shows: </a:t>
            </a:r>
            <a:r>
              <a:rPr lang="en-GB" b="1" dirty="0">
                <a:latin typeface="Montserrat" panose="00000500000000000000" pitchFamily="2" charset="0"/>
              </a:rPr>
              <a:t>1854 (19.18%)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894107-68F5-FF0E-83F8-2D078CC7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66" y="1302174"/>
            <a:ext cx="3510492" cy="34977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4;p33">
            <a:extLst>
              <a:ext uri="{FF2B5EF4-FFF2-40B4-BE49-F238E27FC236}">
                <a16:creationId xmlns:a16="http://schemas.microsoft.com/office/drawing/2014/main" id="{B2B48A21-4FEB-DB4E-1E15-70A423DD1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274" y="590892"/>
            <a:ext cx="305571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tserrat" panose="00000500000000000000" pitchFamily="2" charset="0"/>
              </a:rPr>
              <a:t>Top Ratings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6701A-5E08-96E1-AD94-47511C39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7" y="1529212"/>
            <a:ext cx="8709285" cy="208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F4FD6C-EC68-DD0C-B145-A2C25FBDECB4}"/>
              </a:ext>
            </a:extLst>
          </p:cNvPr>
          <p:cNvSpPr txBox="1"/>
          <p:nvPr/>
        </p:nvSpPr>
        <p:spPr>
          <a:xfrm>
            <a:off x="1560115" y="4189393"/>
            <a:ext cx="6691969" cy="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latin typeface="Montserrat" panose="00000500000000000000" pitchFamily="2" charset="0"/>
              </a:rPr>
              <a:t>Majority of shows (9331, 96.44%) have a rating of </a:t>
            </a:r>
            <a:r>
              <a:rPr lang="en-GB" b="1" dirty="0">
                <a:latin typeface="Montserrat" panose="00000500000000000000" pitchFamily="2" charset="0"/>
              </a:rPr>
              <a:t>13+</a:t>
            </a:r>
            <a:r>
              <a:rPr lang="en-GB" dirty="0">
                <a:latin typeface="Montserrat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;p33">
            <a:extLst>
              <a:ext uri="{FF2B5EF4-FFF2-40B4-BE49-F238E27FC236}">
                <a16:creationId xmlns:a16="http://schemas.microsoft.com/office/drawing/2014/main" id="{8F884EB5-B22D-BBE0-BD06-623E556CF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274" y="590892"/>
            <a:ext cx="582139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  <a:latin typeface="Montserrat" panose="00000500000000000000" pitchFamily="2" charset="0"/>
              </a:rPr>
              <a:t>Most Common Category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8C41A-28C8-C52C-0FDB-324D7EF5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47" y="1752898"/>
            <a:ext cx="7165300" cy="2116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5296BC-D97B-6E5C-13EF-DDCF0F9CDED8}"/>
              </a:ext>
            </a:extLst>
          </p:cNvPr>
          <p:cNvSpPr txBox="1"/>
          <p:nvPr/>
        </p:nvSpPr>
        <p:spPr>
          <a:xfrm>
            <a:off x="1710018" y="4373620"/>
            <a:ext cx="7165300" cy="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>
                <a:latin typeface="Montserrat" panose="00000500000000000000" pitchFamily="2" charset="0"/>
              </a:rPr>
              <a:t>Drama</a:t>
            </a:r>
            <a:r>
              <a:rPr lang="en-GB" dirty="0">
                <a:latin typeface="Montserrat" panose="00000500000000000000" pitchFamily="2" charset="0"/>
              </a:rPr>
              <a:t> is the predominant category with 986 entries.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14;p33">
            <a:extLst>
              <a:ext uri="{FF2B5EF4-FFF2-40B4-BE49-F238E27FC236}">
                <a16:creationId xmlns:a16="http://schemas.microsoft.com/office/drawing/2014/main" id="{ABAEE0E8-B02A-ED7F-D5F9-8642BA9D0D7C}"/>
              </a:ext>
            </a:extLst>
          </p:cNvPr>
          <p:cNvSpPr txBox="1">
            <a:spLocks/>
          </p:cNvSpPr>
          <p:nvPr/>
        </p:nvSpPr>
        <p:spPr>
          <a:xfrm>
            <a:off x="2558104" y="516561"/>
            <a:ext cx="5821398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3200" dirty="0">
                <a:solidFill>
                  <a:schemeClr val="accent1"/>
                </a:solidFill>
                <a:latin typeface="Montserrat" panose="00000500000000000000" pitchFamily="2" charset="0"/>
              </a:rPr>
              <a:t>Director Insights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115F70-4729-9242-D03B-65D24B43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11" y="1438585"/>
            <a:ext cx="7225259" cy="22663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E011C29-E3FE-9091-2D5F-5CF62B7D9F94}"/>
              </a:ext>
            </a:extLst>
          </p:cNvPr>
          <p:cNvSpPr txBox="1"/>
          <p:nvPr/>
        </p:nvSpPr>
        <p:spPr>
          <a:xfrm>
            <a:off x="1710018" y="4189393"/>
            <a:ext cx="7021752" cy="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>
                <a:latin typeface="Montserrat" panose="00000500000000000000" pitchFamily="2" charset="0"/>
              </a:rPr>
              <a:t>Mark Knight </a:t>
            </a:r>
            <a:r>
              <a:rPr lang="en-GB" dirty="0">
                <a:latin typeface="Montserrat" panose="00000500000000000000" pitchFamily="2" charset="0"/>
              </a:rPr>
              <a:t>stands out as the most prolific director with 113 shows.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4;p33">
            <a:extLst>
              <a:ext uri="{FF2B5EF4-FFF2-40B4-BE49-F238E27FC236}">
                <a16:creationId xmlns:a16="http://schemas.microsoft.com/office/drawing/2014/main" id="{D4A8F57C-0C98-8EC9-D883-B562C5726569}"/>
              </a:ext>
            </a:extLst>
          </p:cNvPr>
          <p:cNvSpPr txBox="1">
            <a:spLocks/>
          </p:cNvSpPr>
          <p:nvPr/>
        </p:nvSpPr>
        <p:spPr>
          <a:xfrm>
            <a:off x="961652" y="269224"/>
            <a:ext cx="5821398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3200" dirty="0">
                <a:solidFill>
                  <a:schemeClr val="accent1"/>
                </a:solidFill>
                <a:latin typeface="Montserrat" panose="00000500000000000000" pitchFamily="2" charset="0"/>
              </a:rPr>
              <a:t>Country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62B59B-11B3-5B28-88DF-B093BE38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1" y="1611238"/>
            <a:ext cx="7457607" cy="21758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933BC0-DDB1-9203-B635-79C9CB1363BA}"/>
              </a:ext>
            </a:extLst>
          </p:cNvPr>
          <p:cNvSpPr txBox="1"/>
          <p:nvPr/>
        </p:nvSpPr>
        <p:spPr>
          <a:xfrm>
            <a:off x="1400684" y="3925410"/>
            <a:ext cx="8320438" cy="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b="1" dirty="0">
                <a:latin typeface="Montserrat" panose="00000500000000000000" pitchFamily="2" charset="0"/>
              </a:rPr>
              <a:t>United States </a:t>
            </a:r>
            <a:r>
              <a:rPr lang="en-GB" dirty="0">
                <a:latin typeface="Montserrat" panose="00000500000000000000" pitchFamily="2" charset="0"/>
              </a:rPr>
              <a:t>leads as the country with the most content (253 entries).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CB8CC4E-97B0-B692-E61D-5C5910B8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02" y="1111192"/>
            <a:ext cx="6747426" cy="3304862"/>
          </a:xfrm>
          <a:prstGeom prst="rect">
            <a:avLst/>
          </a:prstGeom>
        </p:spPr>
      </p:pic>
      <p:sp>
        <p:nvSpPr>
          <p:cNvPr id="7" name="Google Shape;214;p33">
            <a:extLst>
              <a:ext uri="{FF2B5EF4-FFF2-40B4-BE49-F238E27FC236}">
                <a16:creationId xmlns:a16="http://schemas.microsoft.com/office/drawing/2014/main" id="{749FA83A-B195-E1C7-90E1-1EED0FD4D550}"/>
              </a:ext>
            </a:extLst>
          </p:cNvPr>
          <p:cNvSpPr txBox="1">
            <a:spLocks/>
          </p:cNvSpPr>
          <p:nvPr/>
        </p:nvSpPr>
        <p:spPr>
          <a:xfrm>
            <a:off x="961652" y="269224"/>
            <a:ext cx="5821398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92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n-US" sz="3200" dirty="0">
                <a:solidFill>
                  <a:schemeClr val="accent1"/>
                </a:solidFill>
                <a:latin typeface="Montserrat" panose="00000500000000000000" pitchFamily="2" charset="0"/>
              </a:rPr>
              <a:t>Yearly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DD740-8C21-83E0-BF49-91695C0BE8D6}"/>
              </a:ext>
            </a:extLst>
          </p:cNvPr>
          <p:cNvSpPr txBox="1"/>
          <p:nvPr/>
        </p:nvSpPr>
        <p:spPr>
          <a:xfrm>
            <a:off x="1829940" y="4448042"/>
            <a:ext cx="6279740" cy="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04800">
              <a:buClr>
                <a:schemeClr val="dk2"/>
              </a:buClr>
              <a:buSzPts val="1200"/>
              <a:buFont typeface="Montserrat"/>
              <a:buChar char="●"/>
              <a:defRPr sz="1800">
                <a:solidFill>
                  <a:schemeClr val="accent1"/>
                </a:solidFill>
                <a:effectLst/>
                <a:latin typeface="ui-sans-serif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latin typeface="Montserrat" panose="00000500000000000000" pitchFamily="2" charset="0"/>
              </a:rPr>
              <a:t>Shows primarily released in </a:t>
            </a:r>
            <a:r>
              <a:rPr lang="en-GB" b="1" dirty="0">
                <a:latin typeface="Montserrat" panose="00000500000000000000" pitchFamily="2" charset="0"/>
              </a:rPr>
              <a:t>2020</a:t>
            </a:r>
            <a:r>
              <a:rPr lang="en-GB" dirty="0">
                <a:latin typeface="Montserrat" panose="00000500000000000000" pitchFamily="2" charset="0"/>
              </a:rPr>
              <a:t> indicating a recent trend.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CDA931-9446-58E4-3929-D2CF50FD8F5E}"/>
              </a:ext>
            </a:extLst>
          </p:cNvPr>
          <p:cNvCxnSpPr/>
          <p:nvPr/>
        </p:nvCxnSpPr>
        <p:spPr>
          <a:xfrm flipV="1">
            <a:off x="4294682" y="1394085"/>
            <a:ext cx="3035508" cy="216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656361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9E5EBE-CB30-4A2A-BA7E-64216FB927D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218</Words>
  <Application>Microsoft Office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Wingdings</vt:lpstr>
      <vt:lpstr>Barlow</vt:lpstr>
      <vt:lpstr>Management Consulting Toolkit by Slidesgo</vt:lpstr>
      <vt:lpstr>Amazon Prime Video  Analysis</vt:lpstr>
      <vt:lpstr>Contents of This Template</vt:lpstr>
      <vt:lpstr>About Dataset</vt:lpstr>
      <vt:lpstr>Show Types Distribution</vt:lpstr>
      <vt:lpstr>Top Ratings</vt:lpstr>
      <vt:lpstr>Most Common Category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  Analysis</dc:title>
  <dc:creator>Karmukilan D.K</dc:creator>
  <cp:lastModifiedBy>Karmukilan D.K</cp:lastModifiedBy>
  <cp:revision>5</cp:revision>
  <dcterms:modified xsi:type="dcterms:W3CDTF">2024-05-25T12:23:34Z</dcterms:modified>
</cp:coreProperties>
</file>