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webextensions/webextension1.xml" ContentType="application/vnd.ms-office.webextension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79" r:id="rId5"/>
    <p:sldId id="268" r:id="rId6"/>
    <p:sldId id="269" r:id="rId7"/>
    <p:sldId id="270" r:id="rId8"/>
    <p:sldId id="278" r:id="rId9"/>
    <p:sldId id="277" r:id="rId10"/>
    <p:sldId id="271" r:id="rId11"/>
    <p:sldId id="272" r:id="rId12"/>
    <p:sldId id="273" r:id="rId13"/>
    <p:sldId id="274" r:id="rId14"/>
    <p:sldId id="276" r:id="rId15"/>
    <p:sldId id="280" r:id="rId16"/>
    <p:sldId id="281" r:id="rId17"/>
    <p:sldId id="275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Didact Gothic" panose="00000500000000000000" pitchFamily="2" charset="0"/>
      <p:regular r:id="rId25"/>
    </p:embeddedFont>
    <p:embeddedFont>
      <p:font typeface="Nunito Light" pitchFamily="2" charset="0"/>
      <p:regular r:id="rId26"/>
      <p: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oppins" panose="00000500000000000000" pitchFamily="2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9F38AD-3A7E-46A4-9026-A442C1EC7CD9}">
  <a:tblStyle styleId="{2D9F38AD-3A7E-46A4-9026-A442C1EC7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1ADC39-838B-4E44-ABF5-D63199FF70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ec3da25a4b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ec3da25a4b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ec3da25a4b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ec3da25a4b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ec3da25a4b_3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ec3da25a4b_3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c3da25a4b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c3da25a4b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c3da25a4b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c3da25a4b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7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c3da25a4b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c3da25a4b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022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ec3da25a4b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ec3da25a4b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885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ec3da25a4b_3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ec3da25a4b_3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24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ec3da25a4b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ec3da25a4b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ec3da25a4b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ec3da25a4b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c3da25a4b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c3da25a4b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ec3da25a4b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ec3da25a4b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89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c3da25a4b_3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c3da25a4b_3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8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0375" y="1750183"/>
            <a:ext cx="63432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00300" y="3175333"/>
            <a:ext cx="27435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5741950" y="486925"/>
            <a:ext cx="2598600" cy="11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"/>
          </p:nvPr>
        </p:nvSpPr>
        <p:spPr>
          <a:xfrm>
            <a:off x="5741950" y="1511775"/>
            <a:ext cx="2598600" cy="11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>
            <a:spLocks noGrp="1"/>
          </p:cNvSpPr>
          <p:nvPr>
            <p:ph type="pic" idx="2"/>
          </p:nvPr>
        </p:nvSpPr>
        <p:spPr>
          <a:xfrm>
            <a:off x="803450" y="539500"/>
            <a:ext cx="2598600" cy="3902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6" name="Google Shape;166;p15"/>
          <p:cNvSpPr>
            <a:spLocks noGrp="1"/>
          </p:cNvSpPr>
          <p:nvPr>
            <p:ph type="pic" idx="3"/>
          </p:nvPr>
        </p:nvSpPr>
        <p:spPr>
          <a:xfrm>
            <a:off x="3559500" y="539500"/>
            <a:ext cx="2025000" cy="2032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7" name="Google Shape;167;p15"/>
          <p:cNvSpPr>
            <a:spLocks noGrp="1"/>
          </p:cNvSpPr>
          <p:nvPr>
            <p:ph type="pic" idx="4"/>
          </p:nvPr>
        </p:nvSpPr>
        <p:spPr>
          <a:xfrm>
            <a:off x="3559500" y="2715075"/>
            <a:ext cx="4740300" cy="1726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68" name="Google Shape;168;p15"/>
          <p:cNvGrpSpPr/>
          <p:nvPr/>
        </p:nvGrpSpPr>
        <p:grpSpPr>
          <a:xfrm>
            <a:off x="-4945912" y="-1557881"/>
            <a:ext cx="19078774" cy="11791303"/>
            <a:chOff x="-4945912" y="-1557881"/>
            <a:chExt cx="19078774" cy="11791303"/>
          </a:xfrm>
        </p:grpSpPr>
        <p:grpSp>
          <p:nvGrpSpPr>
            <p:cNvPr id="169" name="Google Shape;169;p15"/>
            <p:cNvGrpSpPr/>
            <p:nvPr/>
          </p:nvGrpSpPr>
          <p:grpSpPr>
            <a:xfrm rot="10800000" flipH="1">
              <a:off x="1506468" y="4362731"/>
              <a:ext cx="5735915" cy="5870692"/>
              <a:chOff x="2442960" y="-713814"/>
              <a:chExt cx="5735915" cy="5870692"/>
            </a:xfrm>
          </p:grpSpPr>
          <p:sp>
            <p:nvSpPr>
              <p:cNvPr id="170" name="Google Shape;170;p1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3" name="Google Shape;173;p15"/>
            <p:cNvGrpSpPr/>
            <p:nvPr/>
          </p:nvGrpSpPr>
          <p:grpSpPr>
            <a:xfrm rot="5400000" flipH="1">
              <a:off x="8329559" y="180356"/>
              <a:ext cx="5735915" cy="5870692"/>
              <a:chOff x="2442960" y="-713814"/>
              <a:chExt cx="5735915" cy="5870692"/>
            </a:xfrm>
          </p:grpSpPr>
          <p:sp>
            <p:nvSpPr>
              <p:cNvPr id="174" name="Google Shape;174;p1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7" name="Google Shape;177;p15"/>
            <p:cNvGrpSpPr/>
            <p:nvPr/>
          </p:nvGrpSpPr>
          <p:grpSpPr>
            <a:xfrm rot="-5400000">
              <a:off x="-4878524" y="-1625269"/>
              <a:ext cx="5735915" cy="5870692"/>
              <a:chOff x="2442960" y="-713814"/>
              <a:chExt cx="5735915" cy="5870692"/>
            </a:xfrm>
          </p:grpSpPr>
          <p:sp>
            <p:nvSpPr>
              <p:cNvPr id="178" name="Google Shape;178;p1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-4945912" y="-1557881"/>
            <a:ext cx="19078774" cy="11791303"/>
            <a:chOff x="-4945912" y="-1557881"/>
            <a:chExt cx="19078774" cy="11791303"/>
          </a:xfrm>
        </p:grpSpPr>
        <p:grpSp>
          <p:nvGrpSpPr>
            <p:cNvPr id="272" name="Google Shape;272;p20"/>
            <p:cNvGrpSpPr/>
            <p:nvPr/>
          </p:nvGrpSpPr>
          <p:grpSpPr>
            <a:xfrm rot="10800000" flipH="1">
              <a:off x="1506468" y="4362731"/>
              <a:ext cx="5735915" cy="5870692"/>
              <a:chOff x="2442960" y="-713814"/>
              <a:chExt cx="5735915" cy="5870692"/>
            </a:xfrm>
          </p:grpSpPr>
          <p:sp>
            <p:nvSpPr>
              <p:cNvPr id="273" name="Google Shape;273;p20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6" name="Google Shape;276;p20"/>
            <p:cNvGrpSpPr/>
            <p:nvPr/>
          </p:nvGrpSpPr>
          <p:grpSpPr>
            <a:xfrm rot="5400000" flipH="1">
              <a:off x="8329559" y="180356"/>
              <a:ext cx="5735915" cy="5870692"/>
              <a:chOff x="2442960" y="-713814"/>
              <a:chExt cx="5735915" cy="5870692"/>
            </a:xfrm>
          </p:grpSpPr>
          <p:sp>
            <p:nvSpPr>
              <p:cNvPr id="277" name="Google Shape;277;p20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 rot="-5400000">
              <a:off x="-4878524" y="-1625269"/>
              <a:ext cx="5735915" cy="5870692"/>
              <a:chOff x="2442960" y="-713814"/>
              <a:chExt cx="5735915" cy="5870692"/>
            </a:xfrm>
          </p:grpSpPr>
          <p:sp>
            <p:nvSpPr>
              <p:cNvPr id="281" name="Google Shape;281;p20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-4945912" y="-5120231"/>
            <a:ext cx="19035824" cy="11741478"/>
            <a:chOff x="-4945912" y="-5120231"/>
            <a:chExt cx="19035824" cy="11741478"/>
          </a:xfrm>
        </p:grpSpPr>
        <p:grpSp>
          <p:nvGrpSpPr>
            <p:cNvPr id="287" name="Google Shape;287;p21"/>
            <p:cNvGrpSpPr/>
            <p:nvPr/>
          </p:nvGrpSpPr>
          <p:grpSpPr>
            <a:xfrm>
              <a:off x="4218643" y="-5120231"/>
              <a:ext cx="5735915" cy="5870692"/>
              <a:chOff x="2442960" y="-713814"/>
              <a:chExt cx="5735915" cy="5870692"/>
            </a:xfrm>
          </p:grpSpPr>
          <p:sp>
            <p:nvSpPr>
              <p:cNvPr id="288" name="Google Shape;288;p21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1" name="Google Shape;291;p21"/>
            <p:cNvGrpSpPr/>
            <p:nvPr/>
          </p:nvGrpSpPr>
          <p:grpSpPr>
            <a:xfrm rot="5400000">
              <a:off x="8286609" y="589344"/>
              <a:ext cx="5735915" cy="5870692"/>
              <a:chOff x="2442960" y="-713814"/>
              <a:chExt cx="5735915" cy="5870692"/>
            </a:xfrm>
          </p:grpSpPr>
          <p:sp>
            <p:nvSpPr>
              <p:cNvPr id="292" name="Google Shape;292;p21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5" name="Google Shape;295;p21"/>
            <p:cNvGrpSpPr/>
            <p:nvPr/>
          </p:nvGrpSpPr>
          <p:grpSpPr>
            <a:xfrm rot="-5400000" flipH="1">
              <a:off x="-4878524" y="817944"/>
              <a:ext cx="5735915" cy="5870692"/>
              <a:chOff x="2442960" y="-713814"/>
              <a:chExt cx="5735915" cy="5870692"/>
            </a:xfrm>
          </p:grpSpPr>
          <p:sp>
            <p:nvSpPr>
              <p:cNvPr id="296" name="Google Shape;296;p21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2670775" y="539499"/>
            <a:ext cx="38025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subTitle" idx="1"/>
          </p:nvPr>
        </p:nvSpPr>
        <p:spPr>
          <a:xfrm>
            <a:off x="2670725" y="1467414"/>
            <a:ext cx="38025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2940850" y="3573346"/>
            <a:ext cx="32622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-4088794" y="-6825945"/>
            <a:ext cx="17344853" cy="18475480"/>
            <a:chOff x="-4088794" y="-6825945"/>
            <a:chExt cx="17344853" cy="18475480"/>
          </a:xfrm>
        </p:grpSpPr>
        <p:grpSp>
          <p:nvGrpSpPr>
            <p:cNvPr id="316" name="Google Shape;316;p24"/>
            <p:cNvGrpSpPr/>
            <p:nvPr/>
          </p:nvGrpSpPr>
          <p:grpSpPr>
            <a:xfrm flipH="1">
              <a:off x="-1615355" y="-6825945"/>
              <a:ext cx="8045194" cy="8234233"/>
              <a:chOff x="2442960" y="-713814"/>
              <a:chExt cx="5735915" cy="5870692"/>
            </a:xfrm>
          </p:grpSpPr>
          <p:sp>
            <p:nvSpPr>
              <p:cNvPr id="317" name="Google Shape;317;p2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0" name="Google Shape;320;p24"/>
            <p:cNvGrpSpPr/>
            <p:nvPr/>
          </p:nvGrpSpPr>
          <p:grpSpPr>
            <a:xfrm rot="10800000">
              <a:off x="3327020" y="3415302"/>
              <a:ext cx="8045194" cy="8234233"/>
              <a:chOff x="2442960" y="-713814"/>
              <a:chExt cx="5735915" cy="5870692"/>
            </a:xfrm>
          </p:grpSpPr>
          <p:sp>
            <p:nvSpPr>
              <p:cNvPr id="321" name="Google Shape;321;p2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2" name="Google Shape;322;p2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 rot="-5400000" flipH="1">
              <a:off x="-4021405" y="1129798"/>
              <a:ext cx="5735915" cy="5870692"/>
              <a:chOff x="2442960" y="-713814"/>
              <a:chExt cx="5735915" cy="5870692"/>
            </a:xfrm>
          </p:grpSpPr>
          <p:sp>
            <p:nvSpPr>
              <p:cNvPr id="325" name="Google Shape;325;p2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2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8" name="Google Shape;328;p24"/>
            <p:cNvGrpSpPr/>
            <p:nvPr/>
          </p:nvGrpSpPr>
          <p:grpSpPr>
            <a:xfrm rot="5400000" flipH="1">
              <a:off x="7452756" y="-2020944"/>
              <a:ext cx="5735915" cy="5870692"/>
              <a:chOff x="2442960" y="-713814"/>
              <a:chExt cx="5735915" cy="5870692"/>
            </a:xfrm>
          </p:grpSpPr>
          <p:sp>
            <p:nvSpPr>
              <p:cNvPr id="329" name="Google Shape;329;p2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2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5"/>
          <p:cNvGrpSpPr/>
          <p:nvPr/>
        </p:nvGrpSpPr>
        <p:grpSpPr>
          <a:xfrm>
            <a:off x="-4945912" y="-1538831"/>
            <a:ext cx="19035824" cy="11741478"/>
            <a:chOff x="-4945912" y="-1538831"/>
            <a:chExt cx="19035824" cy="11741478"/>
          </a:xfrm>
        </p:grpSpPr>
        <p:grpSp>
          <p:nvGrpSpPr>
            <p:cNvPr id="334" name="Google Shape;334;p25"/>
            <p:cNvGrpSpPr/>
            <p:nvPr/>
          </p:nvGrpSpPr>
          <p:grpSpPr>
            <a:xfrm rot="10800000">
              <a:off x="865843" y="4331956"/>
              <a:ext cx="5735915" cy="5870692"/>
              <a:chOff x="2442960" y="-713814"/>
              <a:chExt cx="5735915" cy="5870692"/>
            </a:xfrm>
          </p:grpSpPr>
          <p:sp>
            <p:nvSpPr>
              <p:cNvPr id="335" name="Google Shape;335;p2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8" name="Google Shape;338;p25"/>
            <p:cNvGrpSpPr/>
            <p:nvPr/>
          </p:nvGrpSpPr>
          <p:grpSpPr>
            <a:xfrm rot="-5400000" flipH="1">
              <a:off x="-4878524" y="-539419"/>
              <a:ext cx="5735915" cy="5870692"/>
              <a:chOff x="2442960" y="-713814"/>
              <a:chExt cx="5735915" cy="5870692"/>
            </a:xfrm>
          </p:grpSpPr>
          <p:sp>
            <p:nvSpPr>
              <p:cNvPr id="339" name="Google Shape;339;p2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42" name="Google Shape;342;p25"/>
            <p:cNvGrpSpPr/>
            <p:nvPr/>
          </p:nvGrpSpPr>
          <p:grpSpPr>
            <a:xfrm rot="5400000" flipH="1">
              <a:off x="8286609" y="-1606219"/>
              <a:ext cx="5735915" cy="5870692"/>
              <a:chOff x="2442960" y="-713814"/>
              <a:chExt cx="5735915" cy="5870692"/>
            </a:xfrm>
          </p:grpSpPr>
          <p:sp>
            <p:nvSpPr>
              <p:cNvPr id="343" name="Google Shape;343;p25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4945912" y="-1538831"/>
            <a:ext cx="19035824" cy="11741478"/>
            <a:chOff x="-4945912" y="-1538831"/>
            <a:chExt cx="19035824" cy="11741478"/>
          </a:xfrm>
        </p:grpSpPr>
        <p:grpSp>
          <p:nvGrpSpPr>
            <p:cNvPr id="51" name="Google Shape;51;p6"/>
            <p:cNvGrpSpPr/>
            <p:nvPr/>
          </p:nvGrpSpPr>
          <p:grpSpPr>
            <a:xfrm rot="10800000">
              <a:off x="865843" y="4331956"/>
              <a:ext cx="5735915" cy="5870692"/>
              <a:chOff x="2442960" y="-713814"/>
              <a:chExt cx="5735915" cy="5870692"/>
            </a:xfrm>
          </p:grpSpPr>
          <p:sp>
            <p:nvSpPr>
              <p:cNvPr id="52" name="Google Shape;52;p6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5" name="Google Shape;55;p6"/>
            <p:cNvGrpSpPr/>
            <p:nvPr/>
          </p:nvGrpSpPr>
          <p:grpSpPr>
            <a:xfrm rot="-5400000" flipH="1">
              <a:off x="-4878524" y="-539419"/>
              <a:ext cx="5735915" cy="5870692"/>
              <a:chOff x="2442960" y="-713814"/>
              <a:chExt cx="5735915" cy="5870692"/>
            </a:xfrm>
          </p:grpSpPr>
          <p:sp>
            <p:nvSpPr>
              <p:cNvPr id="56" name="Google Shape;56;p6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9" name="Google Shape;59;p6"/>
            <p:cNvGrpSpPr/>
            <p:nvPr/>
          </p:nvGrpSpPr>
          <p:grpSpPr>
            <a:xfrm rot="5400000" flipH="1">
              <a:off x="8286609" y="-1606219"/>
              <a:ext cx="5735915" cy="5870692"/>
              <a:chOff x="2442960" y="-713814"/>
              <a:chExt cx="5735915" cy="5870692"/>
            </a:xfrm>
          </p:grpSpPr>
          <p:sp>
            <p:nvSpPr>
              <p:cNvPr id="60" name="Google Shape;60;p6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041225" y="863700"/>
            <a:ext cx="4436700" cy="10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1041234" y="1924351"/>
            <a:ext cx="4074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5478072" y="918001"/>
            <a:ext cx="2624700" cy="3307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68" name="Google Shape;68;p7"/>
          <p:cNvGrpSpPr/>
          <p:nvPr/>
        </p:nvGrpSpPr>
        <p:grpSpPr>
          <a:xfrm>
            <a:off x="-4945912" y="-5120231"/>
            <a:ext cx="19035824" cy="12427278"/>
            <a:chOff x="-4945912" y="-5120231"/>
            <a:chExt cx="19035824" cy="12427278"/>
          </a:xfrm>
        </p:grpSpPr>
        <p:grpSp>
          <p:nvGrpSpPr>
            <p:cNvPr id="69" name="Google Shape;69;p7"/>
            <p:cNvGrpSpPr/>
            <p:nvPr/>
          </p:nvGrpSpPr>
          <p:grpSpPr>
            <a:xfrm>
              <a:off x="4218643" y="-5120231"/>
              <a:ext cx="5735915" cy="5870692"/>
              <a:chOff x="2442960" y="-713814"/>
              <a:chExt cx="5735915" cy="5870692"/>
            </a:xfrm>
          </p:grpSpPr>
          <p:sp>
            <p:nvSpPr>
              <p:cNvPr id="70" name="Google Shape;70;p7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3" name="Google Shape;73;p7"/>
            <p:cNvGrpSpPr/>
            <p:nvPr/>
          </p:nvGrpSpPr>
          <p:grpSpPr>
            <a:xfrm rot="5400000" flipH="1">
              <a:off x="8286609" y="1503744"/>
              <a:ext cx="5735915" cy="5870692"/>
              <a:chOff x="2442960" y="-713814"/>
              <a:chExt cx="5735915" cy="5870692"/>
            </a:xfrm>
          </p:grpSpPr>
          <p:sp>
            <p:nvSpPr>
              <p:cNvPr id="74" name="Google Shape;74;p7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7" name="Google Shape;77;p7"/>
            <p:cNvGrpSpPr/>
            <p:nvPr/>
          </p:nvGrpSpPr>
          <p:grpSpPr>
            <a:xfrm rot="-5400000" flipH="1">
              <a:off x="-4878524" y="817944"/>
              <a:ext cx="5735915" cy="5870692"/>
              <a:chOff x="2442960" y="-713814"/>
              <a:chExt cx="5735915" cy="5870692"/>
            </a:xfrm>
          </p:grpSpPr>
          <p:sp>
            <p:nvSpPr>
              <p:cNvPr id="78" name="Google Shape;78;p7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>
            <a:off x="-4945912" y="-5120231"/>
            <a:ext cx="19035824" cy="12427278"/>
            <a:chOff x="-4945912" y="-5120231"/>
            <a:chExt cx="19035824" cy="12427278"/>
          </a:xfrm>
        </p:grpSpPr>
        <p:grpSp>
          <p:nvGrpSpPr>
            <p:cNvPr id="84" name="Google Shape;84;p8"/>
            <p:cNvGrpSpPr/>
            <p:nvPr/>
          </p:nvGrpSpPr>
          <p:grpSpPr>
            <a:xfrm>
              <a:off x="4218643" y="-5120231"/>
              <a:ext cx="5735915" cy="5870692"/>
              <a:chOff x="2442960" y="-713814"/>
              <a:chExt cx="5735915" cy="5870692"/>
            </a:xfrm>
          </p:grpSpPr>
          <p:sp>
            <p:nvSpPr>
              <p:cNvPr id="85" name="Google Shape;85;p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8" name="Google Shape;88;p8"/>
            <p:cNvGrpSpPr/>
            <p:nvPr/>
          </p:nvGrpSpPr>
          <p:grpSpPr>
            <a:xfrm rot="5400000" flipH="1">
              <a:off x="8286609" y="1503744"/>
              <a:ext cx="5735915" cy="5870692"/>
              <a:chOff x="2442960" y="-713814"/>
              <a:chExt cx="5735915" cy="5870692"/>
            </a:xfrm>
          </p:grpSpPr>
          <p:sp>
            <p:nvSpPr>
              <p:cNvPr id="89" name="Google Shape;89;p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" name="Google Shape;92;p8"/>
            <p:cNvGrpSpPr/>
            <p:nvPr/>
          </p:nvGrpSpPr>
          <p:grpSpPr>
            <a:xfrm rot="-5400000" flipH="1">
              <a:off x="-4878524" y="817944"/>
              <a:ext cx="5735915" cy="5870692"/>
              <a:chOff x="2442960" y="-713814"/>
              <a:chExt cx="5735915" cy="5870692"/>
            </a:xfrm>
          </p:grpSpPr>
          <p:sp>
            <p:nvSpPr>
              <p:cNvPr id="93" name="Google Shape;93;p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-4945912" y="-1538831"/>
            <a:ext cx="19035824" cy="11741478"/>
            <a:chOff x="-4945912" y="-1538831"/>
            <a:chExt cx="19035824" cy="11741478"/>
          </a:xfrm>
        </p:grpSpPr>
        <p:grpSp>
          <p:nvGrpSpPr>
            <p:cNvPr id="100" name="Google Shape;100;p9"/>
            <p:cNvGrpSpPr/>
            <p:nvPr/>
          </p:nvGrpSpPr>
          <p:grpSpPr>
            <a:xfrm rot="10800000">
              <a:off x="865843" y="4331956"/>
              <a:ext cx="5735915" cy="5870692"/>
              <a:chOff x="2442960" y="-713814"/>
              <a:chExt cx="5735915" cy="5870692"/>
            </a:xfrm>
          </p:grpSpPr>
          <p:sp>
            <p:nvSpPr>
              <p:cNvPr id="101" name="Google Shape;101;p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4" name="Google Shape;104;p9"/>
            <p:cNvGrpSpPr/>
            <p:nvPr/>
          </p:nvGrpSpPr>
          <p:grpSpPr>
            <a:xfrm rot="-5400000" flipH="1">
              <a:off x="-4878524" y="-539419"/>
              <a:ext cx="5735915" cy="5870692"/>
              <a:chOff x="2442960" y="-713814"/>
              <a:chExt cx="5735915" cy="5870692"/>
            </a:xfrm>
          </p:grpSpPr>
          <p:sp>
            <p:nvSpPr>
              <p:cNvPr id="105" name="Google Shape;105;p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8" name="Google Shape;108;p9"/>
            <p:cNvGrpSpPr/>
            <p:nvPr/>
          </p:nvGrpSpPr>
          <p:grpSpPr>
            <a:xfrm rot="5400000" flipH="1">
              <a:off x="8286609" y="-1606219"/>
              <a:ext cx="5735915" cy="5870692"/>
              <a:chOff x="2442960" y="-713814"/>
              <a:chExt cx="5735915" cy="5870692"/>
            </a:xfrm>
          </p:grpSpPr>
          <p:sp>
            <p:nvSpPr>
              <p:cNvPr id="109" name="Google Shape;109;p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3"/>
          <p:cNvGrpSpPr/>
          <p:nvPr/>
        </p:nvGrpSpPr>
        <p:grpSpPr>
          <a:xfrm>
            <a:off x="-4945912" y="-1557881"/>
            <a:ext cx="19078774" cy="11791303"/>
            <a:chOff x="-4945912" y="-1557881"/>
            <a:chExt cx="19078774" cy="11791303"/>
          </a:xfrm>
        </p:grpSpPr>
        <p:grpSp>
          <p:nvGrpSpPr>
            <p:cNvPr id="121" name="Google Shape;121;p13"/>
            <p:cNvGrpSpPr/>
            <p:nvPr/>
          </p:nvGrpSpPr>
          <p:grpSpPr>
            <a:xfrm rot="10800000" flipH="1">
              <a:off x="1506468" y="4362731"/>
              <a:ext cx="5735915" cy="5870692"/>
              <a:chOff x="2442960" y="-713814"/>
              <a:chExt cx="5735915" cy="5870692"/>
            </a:xfrm>
          </p:grpSpPr>
          <p:sp>
            <p:nvSpPr>
              <p:cNvPr id="122" name="Google Shape;122;p13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5" name="Google Shape;125;p13"/>
            <p:cNvGrpSpPr/>
            <p:nvPr/>
          </p:nvGrpSpPr>
          <p:grpSpPr>
            <a:xfrm rot="5400000" flipH="1">
              <a:off x="8329559" y="180356"/>
              <a:ext cx="5735915" cy="5870692"/>
              <a:chOff x="2442960" y="-713814"/>
              <a:chExt cx="5735915" cy="5870692"/>
            </a:xfrm>
          </p:grpSpPr>
          <p:sp>
            <p:nvSpPr>
              <p:cNvPr id="126" name="Google Shape;126;p13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9" name="Google Shape;129;p13"/>
            <p:cNvGrpSpPr/>
            <p:nvPr/>
          </p:nvGrpSpPr>
          <p:grpSpPr>
            <a:xfrm rot="-5400000">
              <a:off x="-4878524" y="-1625269"/>
              <a:ext cx="5735915" cy="5870692"/>
              <a:chOff x="2442960" y="-713814"/>
              <a:chExt cx="5735915" cy="5870692"/>
            </a:xfrm>
          </p:grpSpPr>
          <p:sp>
            <p:nvSpPr>
              <p:cNvPr id="130" name="Google Shape;130;p13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059897" y="1398217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4677778" y="1398217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1059897" y="2568552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4677778" y="2568552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1059897" y="3738887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4677778" y="3738887"/>
            <a:ext cx="924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1984500" y="1398200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1984500" y="2568516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1984500" y="3738875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5602376" y="1398200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5602375" y="2568552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602376" y="3738875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733150" y="800101"/>
            <a:ext cx="40512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subTitle" idx="1"/>
          </p:nvPr>
        </p:nvSpPr>
        <p:spPr>
          <a:xfrm>
            <a:off x="3733300" y="1948562"/>
            <a:ext cx="40512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>
            <a:off x="-4945912" y="-1538831"/>
            <a:ext cx="19035824" cy="11741478"/>
            <a:chOff x="-4945912" y="-1538831"/>
            <a:chExt cx="19035824" cy="11741478"/>
          </a:xfrm>
        </p:grpSpPr>
        <p:grpSp>
          <p:nvGrpSpPr>
            <p:cNvPr id="150" name="Google Shape;150;p14"/>
            <p:cNvGrpSpPr/>
            <p:nvPr/>
          </p:nvGrpSpPr>
          <p:grpSpPr>
            <a:xfrm rot="10800000">
              <a:off x="865843" y="4331956"/>
              <a:ext cx="5735915" cy="5870692"/>
              <a:chOff x="2442960" y="-713814"/>
              <a:chExt cx="5735915" cy="5870692"/>
            </a:xfrm>
          </p:grpSpPr>
          <p:sp>
            <p:nvSpPr>
              <p:cNvPr id="151" name="Google Shape;151;p1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 rot="-5400000" flipH="1">
              <a:off x="-4878524" y="-539419"/>
              <a:ext cx="5735915" cy="5870692"/>
              <a:chOff x="2442960" y="-713814"/>
              <a:chExt cx="5735915" cy="5870692"/>
            </a:xfrm>
          </p:grpSpPr>
          <p:sp>
            <p:nvSpPr>
              <p:cNvPr id="155" name="Google Shape;155;p1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8" name="Google Shape;158;p14"/>
            <p:cNvGrpSpPr/>
            <p:nvPr/>
          </p:nvGrpSpPr>
          <p:grpSpPr>
            <a:xfrm rot="5400000" flipH="1">
              <a:off x="8286609" y="-1606219"/>
              <a:ext cx="5735915" cy="5870692"/>
              <a:chOff x="2442960" y="-713814"/>
              <a:chExt cx="5735915" cy="5870692"/>
            </a:xfrm>
          </p:grpSpPr>
          <p:sp>
            <p:nvSpPr>
              <p:cNvPr id="159" name="Google Shape;159;p14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6" r:id="rId11"/>
    <p:sldLayoutId id="2147483667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>
            <a:spLocks noGrp="1"/>
          </p:cNvSpPr>
          <p:nvPr>
            <p:ph type="ctrTitle"/>
          </p:nvPr>
        </p:nvSpPr>
        <p:spPr>
          <a:xfrm>
            <a:off x="1400375" y="1750183"/>
            <a:ext cx="6343200" cy="14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Youtube Dataset Analysis</a:t>
            </a:r>
            <a:endParaRPr dirty="0"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3120872" y="2812525"/>
            <a:ext cx="27435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KARMUKILAN D K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58" name="Google Shape;358;p29"/>
          <p:cNvGrpSpPr/>
          <p:nvPr/>
        </p:nvGrpSpPr>
        <p:grpSpPr>
          <a:xfrm>
            <a:off x="-4088794" y="-6825945"/>
            <a:ext cx="17344853" cy="18475480"/>
            <a:chOff x="-4088794" y="-6825945"/>
            <a:chExt cx="17344853" cy="18475480"/>
          </a:xfrm>
        </p:grpSpPr>
        <p:grpSp>
          <p:nvGrpSpPr>
            <p:cNvPr id="359" name="Google Shape;359;p29"/>
            <p:cNvGrpSpPr/>
            <p:nvPr/>
          </p:nvGrpSpPr>
          <p:grpSpPr>
            <a:xfrm flipH="1">
              <a:off x="-1615355" y="-6825945"/>
              <a:ext cx="8045194" cy="8234233"/>
              <a:chOff x="2442960" y="-713814"/>
              <a:chExt cx="5735915" cy="5870692"/>
            </a:xfrm>
          </p:grpSpPr>
          <p:sp>
            <p:nvSpPr>
              <p:cNvPr id="360" name="Google Shape;360;p2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3" name="Google Shape;363;p29"/>
            <p:cNvGrpSpPr/>
            <p:nvPr/>
          </p:nvGrpSpPr>
          <p:grpSpPr>
            <a:xfrm rot="10800000">
              <a:off x="3327020" y="3415302"/>
              <a:ext cx="8045194" cy="8234233"/>
              <a:chOff x="2442960" y="-713814"/>
              <a:chExt cx="5735915" cy="5870692"/>
            </a:xfrm>
          </p:grpSpPr>
          <p:sp>
            <p:nvSpPr>
              <p:cNvPr id="364" name="Google Shape;364;p2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7" name="Google Shape;367;p29"/>
            <p:cNvGrpSpPr/>
            <p:nvPr/>
          </p:nvGrpSpPr>
          <p:grpSpPr>
            <a:xfrm rot="-5400000" flipH="1">
              <a:off x="-4021405" y="1129798"/>
              <a:ext cx="5735915" cy="5870692"/>
              <a:chOff x="2442960" y="-713814"/>
              <a:chExt cx="5735915" cy="5870692"/>
            </a:xfrm>
          </p:grpSpPr>
          <p:sp>
            <p:nvSpPr>
              <p:cNvPr id="368" name="Google Shape;368;p2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1" name="Google Shape;371;p29"/>
            <p:cNvGrpSpPr/>
            <p:nvPr/>
          </p:nvGrpSpPr>
          <p:grpSpPr>
            <a:xfrm rot="5400000" flipH="1">
              <a:off x="7452756" y="-2020944"/>
              <a:ext cx="5735915" cy="5870692"/>
              <a:chOff x="2442960" y="-713814"/>
              <a:chExt cx="5735915" cy="5870692"/>
            </a:xfrm>
          </p:grpSpPr>
          <p:sp>
            <p:nvSpPr>
              <p:cNvPr id="372" name="Google Shape;372;p29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1028" name="Picture 4" descr="Download High Quality youtube transparent logo Transparent PNG Images ...">
            <a:extLst>
              <a:ext uri="{FF2B5EF4-FFF2-40B4-BE49-F238E27FC236}">
                <a16:creationId xmlns:a16="http://schemas.microsoft.com/office/drawing/2014/main" id="{745F7E2F-272C-5DAF-172B-453EE3BB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17" y="3446348"/>
            <a:ext cx="1614934" cy="9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5F3E7-AE34-62A1-8CF5-E4869C7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92" y="69741"/>
            <a:ext cx="5401474" cy="4329839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10BE87C-A0A9-7D7F-1227-20D0EE9F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52718" y="171220"/>
            <a:ext cx="6424718" cy="572700"/>
          </a:xfrm>
        </p:spPr>
        <p:txBody>
          <a:bodyPr/>
          <a:lstStyle/>
          <a:p>
            <a:r>
              <a:rPr lang="en-IN" sz="2400" dirty="0"/>
              <a:t>Subscribers by </a:t>
            </a:r>
            <a:br>
              <a:rPr lang="en-IN" sz="2400" dirty="0"/>
            </a:br>
            <a:r>
              <a:rPr lang="en-IN" sz="2400" dirty="0"/>
              <a:t>Country </a:t>
            </a:r>
            <a:br>
              <a:rPr lang="en-IN" sz="2400" dirty="0"/>
            </a:br>
            <a:r>
              <a:rPr lang="en-IN" sz="2400" dirty="0"/>
              <a:t>(Last 30 days)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141F8-5E99-6C63-0CD0-A3665E01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5" y="487840"/>
            <a:ext cx="5866827" cy="378000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30B6538-61C1-23F9-F159-8F6869E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15" y="112054"/>
            <a:ext cx="6424718" cy="572700"/>
          </a:xfrm>
        </p:spPr>
        <p:txBody>
          <a:bodyPr/>
          <a:lstStyle/>
          <a:p>
            <a:r>
              <a:rPr lang="en-IN" sz="1800" dirty="0"/>
              <a:t>Video Views Last 30 days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A1840-52AF-DC21-4D75-EF0D8C1A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42" y="178231"/>
            <a:ext cx="5697337" cy="435308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85A80887-E65A-7FE4-22C1-40FC4CED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1979" y="39483"/>
            <a:ext cx="6424718" cy="572700"/>
          </a:xfrm>
        </p:spPr>
        <p:txBody>
          <a:bodyPr/>
          <a:lstStyle/>
          <a:p>
            <a:r>
              <a:rPr lang="en-IN" sz="2000" dirty="0"/>
              <a:t>Unemployment rate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4CD846-1321-0497-E5F9-0E7D7267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92" y="626783"/>
            <a:ext cx="5086954" cy="3958778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4FAAA8B-A70B-6C6F-FE40-3A8F3A0E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2272" y="209964"/>
            <a:ext cx="6424718" cy="572700"/>
          </a:xfrm>
        </p:spPr>
        <p:txBody>
          <a:bodyPr/>
          <a:lstStyle/>
          <a:p>
            <a:r>
              <a:rPr lang="en-IN" sz="2000" dirty="0"/>
              <a:t>Earnings by Category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FC3BFC3-5D82-BC3F-182E-F7CBDA6B4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185595"/>
                  </p:ext>
                </p:extLst>
              </p:nvPr>
            </p:nvGraphicFramePr>
            <p:xfrm>
              <a:off x="0" y="-144780"/>
              <a:ext cx="9337040" cy="56718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FC3BFC3-5D82-BC3F-182E-F7CBDA6B4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44780"/>
                <a:ext cx="9337040" cy="56718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34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4FAAA8B-A70B-6C6F-FE40-3A8F3A0E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9392" y="583344"/>
            <a:ext cx="6424718" cy="572700"/>
          </a:xfrm>
        </p:spPr>
        <p:txBody>
          <a:bodyPr/>
          <a:lstStyle/>
          <a:p>
            <a:r>
              <a:rPr lang="en-IN" sz="2000" dirty="0"/>
              <a:t>Summary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910024-ABF5-9F39-272C-CF751A273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026" y="1017478"/>
            <a:ext cx="681951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Shows and Entertainment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categories are highly effective in attracting subscribers and earnings.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United States and India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are critical markets for YouTube in terms of subscribers and video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Entertainment and Music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channels consistently draw high viewership.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trend of subscriber and view growth remains strong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 and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Unemployment rates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can influence YouTube content consumption and subscription trends. </a:t>
            </a:r>
          </a:p>
        </p:txBody>
      </p:sp>
    </p:spTree>
    <p:extLst>
      <p:ext uri="{BB962C8B-B14F-4D97-AF65-F5344CB8AC3E}">
        <p14:creationId xmlns:p14="http://schemas.microsoft.com/office/powerpoint/2010/main" val="293100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4FAAA8B-A70B-6C6F-FE40-3A8F3A0E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4327" y="213704"/>
            <a:ext cx="6424718" cy="572700"/>
          </a:xfrm>
        </p:spPr>
        <p:txBody>
          <a:bodyPr/>
          <a:lstStyle/>
          <a:p>
            <a:r>
              <a:rPr lang="en-IN" sz="2000" dirty="0"/>
              <a:t>Recommendations</a:t>
            </a: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77A371-FCF0-061A-12C8-FB236CF6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40" y="999826"/>
            <a:ext cx="764141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Content Strategy: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Focus 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creating Shows, Entertainment, and Music content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attract more subscribers and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Market Focus: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Target marketing efforts primarily on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United States and India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maximize reach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Engagement Strategy: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Develop strategies to retain and engage viewers, especially in regions with high unemployment.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Earnings Optimization: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Invest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high-quality production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for lucrative categories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Shows and Autos &amp; Vehicles.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Trend Monitoring: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Continuously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monitor subscriber and view trends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adapt content and marketing strategies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>
            <a:spLocks noGrp="1"/>
          </p:cNvSpPr>
          <p:nvPr>
            <p:ph type="title"/>
          </p:nvPr>
        </p:nvSpPr>
        <p:spPr>
          <a:xfrm>
            <a:off x="2093944" y="1837880"/>
            <a:ext cx="5220418" cy="1010100"/>
          </a:xfrm>
          <a:prstGeom prst="rect">
            <a:avLst/>
          </a:prstGeom>
        </p:spPr>
        <p:txBody>
          <a:bodyPr spcFirstLastPara="1" wrap="square" lIns="91425" tIns="731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665" name="Google Shape;665;p48"/>
          <p:cNvSpPr txBox="1"/>
          <p:nvPr/>
        </p:nvSpPr>
        <p:spPr>
          <a:xfrm>
            <a:off x="2940850" y="4274621"/>
            <a:ext cx="32622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681" name="Google Shape;681;p48"/>
          <p:cNvGrpSpPr/>
          <p:nvPr/>
        </p:nvGrpSpPr>
        <p:grpSpPr>
          <a:xfrm>
            <a:off x="-3469669" y="-7002845"/>
            <a:ext cx="16433178" cy="18897305"/>
            <a:chOff x="-3469669" y="-7002845"/>
            <a:chExt cx="16433178" cy="18897305"/>
          </a:xfrm>
        </p:grpSpPr>
        <p:grpSp>
          <p:nvGrpSpPr>
            <p:cNvPr id="682" name="Google Shape;682;p48"/>
            <p:cNvGrpSpPr/>
            <p:nvPr/>
          </p:nvGrpSpPr>
          <p:grpSpPr>
            <a:xfrm flipH="1">
              <a:off x="-2649505" y="-7002845"/>
              <a:ext cx="8045194" cy="8234233"/>
              <a:chOff x="2442960" y="-713814"/>
              <a:chExt cx="5735915" cy="5870692"/>
            </a:xfrm>
          </p:grpSpPr>
          <p:sp>
            <p:nvSpPr>
              <p:cNvPr id="683" name="Google Shape;683;p4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4" name="Google Shape;684;p4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5" name="Google Shape;685;p4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86" name="Google Shape;686;p48"/>
            <p:cNvGrpSpPr/>
            <p:nvPr/>
          </p:nvGrpSpPr>
          <p:grpSpPr>
            <a:xfrm rot="10800000">
              <a:off x="3706195" y="3660227"/>
              <a:ext cx="8045194" cy="8234233"/>
              <a:chOff x="2442960" y="-713814"/>
              <a:chExt cx="5735915" cy="5870692"/>
            </a:xfrm>
          </p:grpSpPr>
          <p:sp>
            <p:nvSpPr>
              <p:cNvPr id="687" name="Google Shape;687;p4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4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9" name="Google Shape;689;p4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0" name="Google Shape;690;p48"/>
            <p:cNvGrpSpPr/>
            <p:nvPr/>
          </p:nvGrpSpPr>
          <p:grpSpPr>
            <a:xfrm rot="-5400000" flipH="1">
              <a:off x="-3402280" y="946098"/>
              <a:ext cx="5735915" cy="5870692"/>
              <a:chOff x="2442960" y="-713814"/>
              <a:chExt cx="5735915" cy="5870692"/>
            </a:xfrm>
          </p:grpSpPr>
          <p:sp>
            <p:nvSpPr>
              <p:cNvPr id="691" name="Google Shape;691;p4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2" name="Google Shape;692;p4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3" name="Google Shape;693;p4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94" name="Google Shape;694;p48"/>
            <p:cNvGrpSpPr/>
            <p:nvPr/>
          </p:nvGrpSpPr>
          <p:grpSpPr>
            <a:xfrm rot="5400000" flipH="1">
              <a:off x="7160206" y="-1680769"/>
              <a:ext cx="5735915" cy="5870692"/>
              <a:chOff x="2442960" y="-713814"/>
              <a:chExt cx="5735915" cy="5870692"/>
            </a:xfrm>
          </p:grpSpPr>
          <p:sp>
            <p:nvSpPr>
              <p:cNvPr id="695" name="Google Shape;695;p48"/>
              <p:cNvSpPr/>
              <p:nvPr/>
            </p:nvSpPr>
            <p:spPr>
              <a:xfrm rot="-2700000">
                <a:off x="3269889" y="400708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6" name="Google Shape;696;p48"/>
              <p:cNvSpPr/>
              <p:nvPr/>
            </p:nvSpPr>
            <p:spPr>
              <a:xfrm rot="-2700000">
                <a:off x="3422705" y="246812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7" name="Google Shape;697;p48"/>
              <p:cNvSpPr/>
              <p:nvPr/>
            </p:nvSpPr>
            <p:spPr>
              <a:xfrm rot="-2700000">
                <a:off x="3258990" y="102216"/>
                <a:ext cx="3940140" cy="3940140"/>
              </a:xfrm>
              <a:prstGeom prst="roundRect">
                <a:avLst>
                  <a:gd name="adj" fmla="val 139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61AA68C-4817-7ADD-62FB-98511FBEBC80}"/>
              </a:ext>
            </a:extLst>
          </p:cNvPr>
          <p:cNvSpPr/>
          <p:nvPr/>
        </p:nvSpPr>
        <p:spPr>
          <a:xfrm>
            <a:off x="3053166" y="3660227"/>
            <a:ext cx="3149884" cy="94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ownload High Quality youtube transparent logo Transparent PNG Images ...">
            <a:extLst>
              <a:ext uri="{FF2B5EF4-FFF2-40B4-BE49-F238E27FC236}">
                <a16:creationId xmlns:a16="http://schemas.microsoft.com/office/drawing/2014/main" id="{3EBB8E29-545B-A511-656B-430FB9BE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55" y="3252503"/>
            <a:ext cx="1614934" cy="9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57;p29">
            <a:extLst>
              <a:ext uri="{FF2B5EF4-FFF2-40B4-BE49-F238E27FC236}">
                <a16:creationId xmlns:a16="http://schemas.microsoft.com/office/drawing/2014/main" id="{4FCCD867-3556-6840-1077-9F8FF1F97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20872" y="2812525"/>
            <a:ext cx="27435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KARMUKILAN D K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TABLE OF CONTENTS</a:t>
            </a:r>
            <a:endParaRPr sz="3000"/>
          </a:p>
        </p:txBody>
      </p:sp>
      <p:sp>
        <p:nvSpPr>
          <p:cNvPr id="389" name="Google Shape;389;p31"/>
          <p:cNvSpPr txBox="1">
            <a:spLocks noGrp="1"/>
          </p:cNvSpPr>
          <p:nvPr>
            <p:ph type="title" idx="2"/>
          </p:nvPr>
        </p:nvSpPr>
        <p:spPr>
          <a:xfrm>
            <a:off x="1059897" y="1816671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title" idx="3"/>
          </p:nvPr>
        </p:nvSpPr>
        <p:spPr>
          <a:xfrm>
            <a:off x="4674605" y="3265763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title" idx="4"/>
          </p:nvPr>
        </p:nvSpPr>
        <p:spPr>
          <a:xfrm>
            <a:off x="1059897" y="3281471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title" idx="6"/>
          </p:nvPr>
        </p:nvSpPr>
        <p:spPr>
          <a:xfrm>
            <a:off x="4674600" y="1785362"/>
            <a:ext cx="924600" cy="447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1984500" y="1816654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457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DATASET</a:t>
            </a:r>
            <a:endParaRPr dirty="0"/>
          </a:p>
        </p:txBody>
      </p:sp>
      <p:sp>
        <p:nvSpPr>
          <p:cNvPr id="396" name="Google Shape;396;p31"/>
          <p:cNvSpPr txBox="1">
            <a:spLocks noGrp="1"/>
          </p:cNvSpPr>
          <p:nvPr>
            <p:ph type="subTitle" idx="8"/>
          </p:nvPr>
        </p:nvSpPr>
        <p:spPr>
          <a:xfrm>
            <a:off x="1984500" y="3281435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457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397" name="Google Shape;397;p31"/>
          <p:cNvSpPr txBox="1">
            <a:spLocks noGrp="1"/>
          </p:cNvSpPr>
          <p:nvPr>
            <p:ph type="subTitle" idx="9"/>
          </p:nvPr>
        </p:nvSpPr>
        <p:spPr>
          <a:xfrm>
            <a:off x="5599203" y="1785350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457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</a:t>
            </a:r>
            <a:endParaRPr dirty="0"/>
          </a:p>
        </p:txBody>
      </p:sp>
      <p:sp>
        <p:nvSpPr>
          <p:cNvPr id="398" name="Google Shape;398;p31"/>
          <p:cNvSpPr txBox="1">
            <a:spLocks noGrp="1"/>
          </p:cNvSpPr>
          <p:nvPr>
            <p:ph type="subTitle" idx="13"/>
          </p:nvPr>
        </p:nvSpPr>
        <p:spPr>
          <a:xfrm>
            <a:off x="5599203" y="3265746"/>
            <a:ext cx="2484900" cy="774300"/>
          </a:xfrm>
          <a:prstGeom prst="rect">
            <a:avLst/>
          </a:prstGeom>
        </p:spPr>
        <p:txBody>
          <a:bodyPr spcFirstLastPara="1" wrap="square" lIns="91425" tIns="91425" rIns="91425" bIns="4572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733971" y="611853"/>
            <a:ext cx="4436700" cy="577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DATASET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27F2-62BD-9A67-35FE-78435DBEBB85}"/>
              </a:ext>
            </a:extLst>
          </p:cNvPr>
          <p:cNvSpPr txBox="1"/>
          <p:nvPr/>
        </p:nvSpPr>
        <p:spPr>
          <a:xfrm>
            <a:off x="1120657" y="3880322"/>
            <a:ext cx="738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dataset covers various metrics related to </a:t>
            </a:r>
            <a:r>
              <a:rPr lang="en-GB" sz="1600" b="1" dirty="0"/>
              <a:t>YouTube channels</a:t>
            </a:r>
            <a:r>
              <a:rPr lang="en-GB" sz="1600" dirty="0"/>
              <a:t>, including subscriber counts, video views, channel types, country-wise data, unemployment rates, and earnings by category.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E7CA8-F601-ABB1-488B-7440635461C5}"/>
              </a:ext>
            </a:extLst>
          </p:cNvPr>
          <p:cNvSpPr txBox="1"/>
          <p:nvPr/>
        </p:nvSpPr>
        <p:spPr>
          <a:xfrm>
            <a:off x="1051431" y="1503857"/>
            <a:ext cx="74530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YouTube is an American online video sharing platform owned by </a:t>
            </a:r>
            <a:r>
              <a:rPr lang="en-GB" sz="1600" b="1" dirty="0"/>
              <a:t>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Accessible worldwide, YouTube launched on </a:t>
            </a:r>
            <a:r>
              <a:rPr lang="en-GB" sz="1600" b="1" dirty="0"/>
              <a:t>February 14, 2005</a:t>
            </a:r>
            <a:r>
              <a:rPr lang="en-GB" sz="1600" dirty="0"/>
              <a:t>, by </a:t>
            </a:r>
          </a:p>
          <a:p>
            <a:r>
              <a:rPr lang="en-GB" sz="1600" b="1" dirty="0"/>
              <a:t>Steve Chen, Chad Hurley, and Jawed Karim</a:t>
            </a:r>
            <a:r>
              <a:rPr lang="en-GB" sz="1600" dirty="0"/>
              <a:t>, three former employees of PayPal.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Headquartered in San Bruno, California, </a:t>
            </a:r>
            <a:r>
              <a:rPr lang="en-GB" sz="1600" b="1" dirty="0"/>
              <a:t>United States</a:t>
            </a:r>
            <a:r>
              <a:rPr lang="en-GB" sz="1600" dirty="0"/>
              <a:t>, it is the </a:t>
            </a:r>
            <a:r>
              <a:rPr lang="en-GB" sz="1600" b="1" dirty="0"/>
              <a:t>second most visited website</a:t>
            </a:r>
            <a:r>
              <a:rPr lang="en-GB" sz="1600" dirty="0"/>
              <a:t> in the world, after Google Search.</a:t>
            </a:r>
            <a:endParaRPr lang="en-US" sz="1600" dirty="0"/>
          </a:p>
        </p:txBody>
      </p:sp>
      <p:pic>
        <p:nvPicPr>
          <p:cNvPr id="8" name="Picture 4" descr="Download High Quality youtube transparent logo Transparent PNG Images ...">
            <a:extLst>
              <a:ext uri="{FF2B5EF4-FFF2-40B4-BE49-F238E27FC236}">
                <a16:creationId xmlns:a16="http://schemas.microsoft.com/office/drawing/2014/main" id="{99300493-A8E5-E47F-4C58-518E7E4EC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767" y="433747"/>
            <a:ext cx="1614934" cy="93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2353650" y="2115200"/>
            <a:ext cx="4436700" cy="585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INSIGHTS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23925-50AC-33A6-D79A-E89F897C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72" y="1308637"/>
            <a:ext cx="2043534" cy="20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26673-2134-C08F-43D3-B77E54CEC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426" y="918027"/>
            <a:ext cx="4934715" cy="412130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DB9EBF49-69A1-5D7E-3252-6D025993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7" y="104172"/>
            <a:ext cx="6424718" cy="572700"/>
          </a:xfrm>
        </p:spPr>
        <p:txBody>
          <a:bodyPr/>
          <a:lstStyle/>
          <a:p>
            <a:r>
              <a:rPr lang="en-IN" dirty="0"/>
              <a:t>Average Subscribers by Category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7DC93-E6B6-2715-E0F5-532A6849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163" y="415682"/>
            <a:ext cx="5134850" cy="402264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4178F72-B7CF-C588-D947-24CDC6C5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07" y="104172"/>
            <a:ext cx="6424718" cy="572700"/>
          </a:xfrm>
        </p:spPr>
        <p:txBody>
          <a:bodyPr/>
          <a:lstStyle/>
          <a:p>
            <a:r>
              <a:rPr lang="en-IN" dirty="0"/>
              <a:t>Subscribers</a:t>
            </a:r>
            <a:br>
              <a:rPr lang="en-IN" dirty="0"/>
            </a:br>
            <a:r>
              <a:rPr lang="en-IN" dirty="0"/>
              <a:t>by Country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7FC6A-1D75-6FBE-9FA8-DDDC1D267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32" y="224725"/>
            <a:ext cx="5850247" cy="424653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49552E82-83F9-CF97-5B82-D5A137B6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8474" y="2216258"/>
            <a:ext cx="6424718" cy="572700"/>
          </a:xfrm>
        </p:spPr>
        <p:txBody>
          <a:bodyPr/>
          <a:lstStyle/>
          <a:p>
            <a:r>
              <a:rPr lang="en-IN" dirty="0"/>
              <a:t>Video views</a:t>
            </a:r>
            <a:br>
              <a:rPr lang="en-IN" dirty="0"/>
            </a:br>
            <a:r>
              <a:rPr lang="en-IN" dirty="0"/>
              <a:t>by Country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399BF-9D83-B30A-2BF0-56AF3F1D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52" y="216976"/>
            <a:ext cx="5350546" cy="410511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A725D94-C9B8-2C14-51BA-D70E8C8A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53" y="248710"/>
            <a:ext cx="6424718" cy="572700"/>
          </a:xfrm>
        </p:spPr>
        <p:txBody>
          <a:bodyPr/>
          <a:lstStyle/>
          <a:p>
            <a:r>
              <a:rPr lang="en-IN" sz="2000" dirty="0"/>
              <a:t>Video views</a:t>
            </a:r>
            <a:br>
              <a:rPr lang="en-IN" sz="2000" dirty="0"/>
            </a:br>
            <a:r>
              <a:rPr lang="en-IN" sz="2000" dirty="0"/>
              <a:t>by Channel 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949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47642-DF2B-F3FC-C9F6-BB612D75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430" y="514642"/>
            <a:ext cx="5307729" cy="384038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E069189-6E17-3821-2DB8-39CE9DC6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3010" y="228292"/>
            <a:ext cx="6424718" cy="572700"/>
          </a:xfrm>
        </p:spPr>
        <p:txBody>
          <a:bodyPr/>
          <a:lstStyle/>
          <a:p>
            <a:r>
              <a:rPr lang="en-IN" sz="2400" dirty="0"/>
              <a:t>Subscribers by </a:t>
            </a:r>
            <a:br>
              <a:rPr lang="en-IN" sz="2400" dirty="0"/>
            </a:br>
            <a:r>
              <a:rPr lang="en-IN" sz="2400" dirty="0"/>
              <a:t>Channel 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373333"/>
      </p:ext>
    </p:extLst>
  </p:cSld>
  <p:clrMapOvr>
    <a:masterClrMapping/>
  </p:clrMapOvr>
</p:sld>
</file>

<file path=ppt/theme/theme1.xml><?xml version="1.0" encoding="utf-8"?>
<a:theme xmlns:a="http://schemas.openxmlformats.org/drawingml/2006/main" name="Fiscal Annual Planning Project Proposal by Slidesgo">
  <a:themeElements>
    <a:clrScheme name="Simple Light">
      <a:dk1>
        <a:srgbClr val="191919"/>
      </a:dk1>
      <a:lt1>
        <a:srgbClr val="FFFFFF"/>
      </a:lt1>
      <a:dk2>
        <a:srgbClr val="CCCCCC"/>
      </a:dk2>
      <a:lt2>
        <a:srgbClr val="444444"/>
      </a:lt2>
      <a:accent1>
        <a:srgbClr val="EFEFEF"/>
      </a:accent1>
      <a:accent2>
        <a:srgbClr val="999999"/>
      </a:accent2>
      <a:accent3>
        <a:srgbClr val="666666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65A8E062-426C-46DB-BBA1-2E97A01AD4A6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88b363b4-36eb-4ba5-a6a7-1850511992ec/6451097e385ab5c200c7?bookmarkGuid=5151094a-e108-4100-ad3c-d1fd98ca8614&amp;bookmarkUsage=1&amp;ctid=4da5ce08-e277-4580-b338-7cf1b5e7e3ba&amp;fromEntryPoint=export&amp;pbi_source=storytelling_addin&quot;"/>
    <we:property name="reportName" value="&quot;Youtube Analysis&quot;"/>
    <we:property name="reportState" value="&quot;CONNECTED&quot;"/>
    <we:property name="embedUrl" value="&quot;/reportEmbed?reportId=88b363b4-36eb-4ba5-a6a7-1850511992ec&amp;config=eyJjbHVzdGVyVXJsIjoiaHR0cHM6Ly9XQUJJLVNPVVRILUVBU1QtQVNJQS1yZWRpcmVjdC5hbmFseXNpcy53aW5kb3dzLm5ldCIsImVtYmVkRmVhdHVyZXMiOnsidXNhZ2VNZXRyaWNzVk5leHQiOnRydWV9fQ%3D%3D&amp;disableSensitivityBanner=true&quot;"/>
    <we:property name="pageName" value="&quot;6451097e385ab5c200c7&quot;"/>
    <we:property name="pageDisplayName" value="&quot;Home&quot;"/>
    <we:property name="datasetId" value="&quot;0133c359-856b-4866-ba56-bf90088981e2&quot;"/>
    <we:property name="backgroundColor" value="&quot;#FFFFFF&quot;"/>
    <we:property name="bookmark" value="&quot;H4sIAAAAAAAAA+1X32/bOAz+Vwa/7CUYJP/W3tqsBQbsDsX10D0cioCSmESbYhuynM1X5H8/ynbQ7tpuWbBiHbA8JBZNkR/Jj4p4E2nTNhb6P2GD0evotK4/bsB9fMGjWVSNsjhnKJOMI+MiFcBkwjW9rRtv6qqNXt9EHtwK/ZVpO7DBEAn/uZ5FYO0FrMJqCbbFWdSga+sKrPkXR2V65V2Hu1mEnxtbOwgmLz14DGa3pE5rgsBfJeQRlDdbvETlR2meZpyJApMyA5mpmDFVkFo7KgzIHlQJpgf387ryYCpyE2Sl0qzIJEqVpHkcCyalCPLWVCs7Ab7d+3ffhOSYDUUYsiE/kNtgZ7ejcPIlpjxLY5aWWqtSxXGZH2tLq7zgSyZLnWaSsYKXUh9ri2WKy1QwzmRcJkxowXnYuzTWT2mQ/dnnxlEFb/YEOB9eJlJl6TKXuVCMScUol8GBH/3NqWar2hlFWGaTuWDtal/DeBadu3oz2J3IpkjzrPLG92FhESrUi77ufCdxocEDvR/DYTui0/s1Ohz2U920GUlAxmoffgJobNtJ+Lb6UtZO+2y3qe5rX9adU/gXLm8XA7yQsQtXE20HiPO6q7zrSUxorsB2A9HJ7jtD0Y5FGMSk+5JgvTjZgrEgLb4Me6534XM9kv2O94NQfT1PjwKdRev609whVYc4w3ezm4cL9tSI1OjtPiR2B9KJ3kKlUN/Dc7JaOVzBvuJnTwy2o6MIdDuIz7tqOm7Yfeihll/tQmekrKv5Gpz/shdp4TS6037g5Rvj9ocatcnZs4w9cH48gEn7w50jdr4v7cEddixzrocjTIo8E6KEQkmWFymmyNPHj7DfbP8W2LVZrbH1iw39Ga5tv0BwFXH6R9Bf2a6lmqA+BfcrNcHhKXk2XQEKMyG5iEUKmr6VTuTvrjge7NZorBdbg5/axbJ2C7/GhQXiRMJIv/8R3QGk+yt1xfen5Nl0h9JaZiVLGF3KmWIaFMueWXc8dmc7gEgUhUX9BzQHEon/n0hPGc3P4sCdy/pAAYFlEiuQMd0fUEDBtfj2FNWuoXlgispYIVgOiUoSwYpCCuTsuIlsMHcriTZIk3R4oMjahg71Cwp0yFAzhmZw0CM2QqVRT8/DqPXAFDLM3dE0d9DnP6yCgxHvDwAA&quot;"/>
    <we:property name="initialStateBookmark" value="&quot;H4sIAAAAAAAAA+1X32/bOAz+Vwa/7CU4yL+tvaVZChx23Yr10Hs4FAYlMYk2xzZkOVuuyP8+SnbQbm3XXLBiHbA8JBZNkR/Jj4p4HSjdtRVs38Iag1fBSdN8XIP5+CIMJkE9yt69e3M2ff+mfDs9m5O4aa1u6i54dR1YMEu0l7rroXIWSPjv1SSAqjqHpVstoOpwErRouqaGSv+HgzK9sqbH3STAz23VGHAmLyxYdGY3pE5r8h3+EZNHkFZv8AKlHaRZkoaM5xgXKYhURozJnNS6QcEju1fFmfbuZ01tQdfkxskKqVieChQyTrIo4kwI7uSdrpfVCPhm79/b1mVFrylClw3xgdw6O7sdhZMtMAnTJGJJoZQsZBQV2bG2lMzycMFEoZJUMJaHhVDH2mKpDEXCWchEVMSMKx6Gbu9CV3ZMg9jOP7eGKni9r/ypfxkLmSaLTGRcMiYko1w6B3bwN6OaLRujJWGZjOactct9DaNJcGqatbc7skyS5ry22m7dokKoUZXbpre9wFKBBXo/hMN2RKd/VmjQ76e6KT2QgIw11v040Nh1o/DP+mtZN+6r+nV9V/ui6Y3E97i4WXh4LmPnpiHaeoizpq+t2ZKY0FxC1Xuik92/NEU7FMGLSfclwXox3YCuQFT40u252rnP1UD2W94PQvX9PD0IdBKsmk8zg1Qd4ky4m1zfX7CnRiQHb3chsVuQpmoDtSTpt3imy6XBJewrPn9isD0dRaA6Lz7t6/G4YXehu1p+twuNFqKpZysw9utepIVRaE62npevtdkfatQm82cZu+P8cACT9odbR+xsX9qDO+xY5lz5I0zwLOW8gFwKluUJJhgmDx9hv9n+GNiVXq6ws+Wa/gxX1bZEMDVx+kfQX1Z9RzVBdQLmV2qCw1PybLoCJKZchDziCSj6lioWv7vieLAbrbApNxo/deWiMaVdYVkBcSJmpL/9Ed0BpPsrdcX/T8mz6Q6plEgLFjO6lDPJFEiWPrPueOjOdgCRKIoK1Rm0BxIp/JZITxnNz+LArcu6pwDHIo4kiIjuD8ghDxV/fIrqVtDeM0WlLOcsg1jGMWd5LjiG7LiJzJu7kQRrpEnaPVBkXUuH+jkF6jPUDqFp9HrERqgVqvHZj1r3TCF+7g68E8KiaRJ5ZIObxoNxTqHPFy7xttcYEAAA&quot;"/>
    <we:property name="isFiltersActionButtonVisible" value="true"/>
    <we:property name="isVisualContainerHeaderHidden" value="false"/>
    <we:property name="reportEmbeddedTime" value="&quot;2024-05-30T07:48:08.714Z&quot;"/>
    <we:property name="creatorTenantId" value="&quot;4da5ce08-e277-4580-b338-7cf1b5e7e3ba&quot;"/>
    <we:property name="creatorUserId" value="&quot;100320019DB5DE74&quot;"/>
    <we:property name="creatorSessionId" value="&quot;9218c585-3790-4e4f-baa6-d3dedc961fc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332</Words>
  <Application>Microsoft Office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Open Sans</vt:lpstr>
      <vt:lpstr>Anaheim</vt:lpstr>
      <vt:lpstr>Raleway</vt:lpstr>
      <vt:lpstr>Poppins</vt:lpstr>
      <vt:lpstr>Nunito Light</vt:lpstr>
      <vt:lpstr>Arial</vt:lpstr>
      <vt:lpstr>Cambria</vt:lpstr>
      <vt:lpstr>Didact Gothic</vt:lpstr>
      <vt:lpstr>Fiscal Annual Planning Project Proposal by Slidesgo</vt:lpstr>
      <vt:lpstr>Youtube Dataset Analysis</vt:lpstr>
      <vt:lpstr>TABLE OF CONTENTS</vt:lpstr>
      <vt:lpstr>ABOUT DATASET</vt:lpstr>
      <vt:lpstr>INSIGHTS</vt:lpstr>
      <vt:lpstr>Average Subscribers by Category</vt:lpstr>
      <vt:lpstr>Subscribers by Country</vt:lpstr>
      <vt:lpstr>Video views by Country</vt:lpstr>
      <vt:lpstr>Video views by Channel type</vt:lpstr>
      <vt:lpstr>Subscribers by  Channel Type</vt:lpstr>
      <vt:lpstr>Subscribers by  Country  (Last 30 days)</vt:lpstr>
      <vt:lpstr>Video Views Last 30 days</vt:lpstr>
      <vt:lpstr>Unemployment rate</vt:lpstr>
      <vt:lpstr>Earnings by Category</vt:lpstr>
      <vt:lpstr>PowerPoint Presentation</vt:lpstr>
      <vt:lpstr>Summary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Dataset Analysis</dc:title>
  <dc:creator>Karmukilan D.K</dc:creator>
  <cp:lastModifiedBy>Karmukilan D.K</cp:lastModifiedBy>
  <cp:revision>8</cp:revision>
  <dcterms:modified xsi:type="dcterms:W3CDTF">2024-05-30T13:10:02Z</dcterms:modified>
</cp:coreProperties>
</file>