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webextensions/webextension1.xml" ContentType="application/vnd.ms-office.webextension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312" r:id="rId10"/>
    <p:sldId id="268" r:id="rId11"/>
    <p:sldId id="270" r:id="rId12"/>
    <p:sldId id="280" r:id="rId13"/>
    <p:sldId id="274" r:id="rId14"/>
    <p:sldId id="281" r:id="rId15"/>
    <p:sldId id="290" r:id="rId1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DM Sans" pitchFamily="2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  <p:embeddedFont>
      <p:font typeface="Outfit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1BFFAB-877C-4443-BC22-F18D05B4A7B2}">
  <a:tblStyle styleId="{811BFFAB-877C-4443-BC22-F18D05B4A7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61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rot="10800000" flipH="1">
              <a:off x="927364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273054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2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rot="10800000" flipH="1">
              <a:off x="-118698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rot="10800000" flipH="1">
              <a:off x="-519458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2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3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5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6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7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8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 flipH="1">
              <a:off x="-125473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 flipH="1">
              <a:off x="-125483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 flipH="1">
              <a:off x="8424002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3992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rot="10800000" flipH="1">
              <a:off x="534577" y="46792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rot="10800000" flipH="1">
              <a:off x="-125483" y="-4286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>
            <a:spLocks noGrp="1"/>
          </p:cNvSpPr>
          <p:nvPr>
            <p:ph type="pic" idx="2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59" r:id="rId6"/>
    <p:sldLayoutId id="2147483660" r:id="rId7"/>
    <p:sldLayoutId id="2147483665" r:id="rId8"/>
    <p:sldLayoutId id="2147483666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  <p:sldLayoutId id="2147483678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2055475" y="3342344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KARMUKILAN D K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46" name="Google Shape;346;p36"/>
          <p:cNvCxnSpPr/>
          <p:nvPr/>
        </p:nvCxnSpPr>
        <p:spPr>
          <a:xfrm>
            <a:off x="2719681" y="3267838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6F453EE-25B3-294B-C613-373D43E17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184" y="1547994"/>
            <a:ext cx="4212902" cy="12589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E2A51D-6B62-A04B-03E7-FFD8A108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775" y="1007122"/>
            <a:ext cx="5544449" cy="4024618"/>
          </a:xfrm>
          <a:prstGeom prst="rect">
            <a:avLst/>
          </a:prstGeom>
        </p:spPr>
      </p:pic>
      <p:sp>
        <p:nvSpPr>
          <p:cNvPr id="8" name="Google Shape;372;p37">
            <a:extLst>
              <a:ext uri="{FF2B5EF4-FFF2-40B4-BE49-F238E27FC236}">
                <a16:creationId xmlns:a16="http://schemas.microsoft.com/office/drawing/2014/main" id="{886F4B37-667B-B84F-3019-0B53EC2843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142" y="213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Expensive Food Distributions among Cities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12C31B-605E-46CA-D66C-3AE2C10F0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60" y="1072070"/>
            <a:ext cx="4659973" cy="3949509"/>
          </a:xfrm>
          <a:prstGeom prst="rect">
            <a:avLst/>
          </a:prstGeom>
        </p:spPr>
      </p:pic>
      <p:sp>
        <p:nvSpPr>
          <p:cNvPr id="10" name="Google Shape;372;p37">
            <a:extLst>
              <a:ext uri="{FF2B5EF4-FFF2-40B4-BE49-F238E27FC236}">
                <a16:creationId xmlns:a16="http://schemas.microsoft.com/office/drawing/2014/main" id="{84D29495-537F-A1B8-E065-B13423929C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142" y="213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Popular Restaurant Chain</a:t>
            </a:r>
            <a:endParaRPr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287EDD5B-A980-78BF-6488-33C5D63826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147507"/>
                  </p:ext>
                </p:extLst>
              </p:nvPr>
            </p:nvGraphicFramePr>
            <p:xfrm>
              <a:off x="0" y="0"/>
              <a:ext cx="9293902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287EDD5B-A980-78BF-6488-33C5D63826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9293902" cy="54330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72;p37">
            <a:extLst>
              <a:ext uri="{FF2B5EF4-FFF2-40B4-BE49-F238E27FC236}">
                <a16:creationId xmlns:a16="http://schemas.microsoft.com/office/drawing/2014/main" id="{65FF781D-4926-ED88-2C7B-108AE3CEB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142" y="213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Recommendations</a:t>
            </a:r>
            <a:endParaRPr sz="32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7A274A0-76CD-3854-066C-C39D4684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41" y="1243832"/>
            <a:ext cx="8198378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Consider opening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new branches or strengthening presence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in Rohini due to its high restaurant count.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utfit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Aim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deliver within 40 minutes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to achieve higher customer satisfaction and ratings.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utfit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Focus on popular cuisines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Chinese and North Indian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to attract a larger customer base.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utfit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Direct advertising campaigns towards cities with high restaurant density, such as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Kolkata and Mumbai.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utfit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Promote well-known chains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La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Pino'Z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 Pizza and Nic Natural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Icecream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to boost orders and visibility.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710D108-5222-FDFC-E71F-41DDB5527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1415212"/>
            <a:ext cx="8137164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Rohini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 has the highest count of </a:t>
            </a:r>
            <a:r>
              <a:rPr lang="en-US" altLang="en-US" sz="1600" b="1" dirty="0">
                <a:solidFill>
                  <a:schemeClr val="tx1"/>
                </a:solidFill>
                <a:latin typeface="Outfit" panose="020B0604020202020204" charset="0"/>
              </a:rPr>
              <a:t>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op </a:t>
            </a:r>
            <a:r>
              <a:rPr lang="en-US" altLang="en-US" sz="1600" b="1" dirty="0">
                <a:solidFill>
                  <a:schemeClr val="tx1"/>
                </a:solidFill>
                <a:latin typeface="Outfit" panose="020B0604020202020204" charset="0"/>
              </a:rPr>
              <a:t>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estaurants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, indicating a robust food scene.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utfit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Kolkata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 leads in the number of restaurants, suggesting a diverse culinary landscape.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utfit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Chinese cuisine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is the most popular, while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Continental cuisine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is the least preferred.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utfit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Delivery time affects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ratings, with the best ratings for deliveries under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40 minutes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utfit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Mumbai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is the city with the most expensive food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utfit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La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Pino'Z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 Pizza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is the most widespread Restaurant </a:t>
            </a:r>
            <a:r>
              <a:rPr lang="en-US" altLang="en-US" sz="1600" dirty="0">
                <a:solidFill>
                  <a:schemeClr val="tx1"/>
                </a:solidFill>
                <a:latin typeface="Outfit" panose="020B0604020202020204" charset="0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hain.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70"/>
          <p:cNvSpPr txBox="1">
            <a:spLocks noGrp="1"/>
          </p:cNvSpPr>
          <p:nvPr>
            <p:ph type="title"/>
          </p:nvPr>
        </p:nvSpPr>
        <p:spPr>
          <a:xfrm>
            <a:off x="657052" y="2174302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!</a:t>
            </a:r>
            <a:endParaRPr dirty="0"/>
          </a:p>
        </p:txBody>
      </p:sp>
      <p:sp>
        <p:nvSpPr>
          <p:cNvPr id="1080" name="Google Shape;1080;p70"/>
          <p:cNvSpPr txBox="1"/>
          <p:nvPr/>
        </p:nvSpPr>
        <p:spPr>
          <a:xfrm>
            <a:off x="713225" y="4125850"/>
            <a:ext cx="50946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1" name="Google Shape;1081;p70"/>
          <p:cNvSpPr/>
          <p:nvPr/>
        </p:nvSpPr>
        <p:spPr>
          <a:xfrm rot="10800000" flipH="1">
            <a:off x="7185836" y="18382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70"/>
          <p:cNvSpPr/>
          <p:nvPr/>
        </p:nvSpPr>
        <p:spPr>
          <a:xfrm rot="10800000" flipH="1">
            <a:off x="7137014" y="453898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70"/>
          <p:cNvSpPr/>
          <p:nvPr/>
        </p:nvSpPr>
        <p:spPr>
          <a:xfrm rot="10800000" flipH="1">
            <a:off x="6717609" y="406714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70"/>
          <p:cNvSpPr/>
          <p:nvPr/>
        </p:nvSpPr>
        <p:spPr>
          <a:xfrm rot="10800000" flipH="1">
            <a:off x="6249883" y="301474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70"/>
          <p:cNvSpPr/>
          <p:nvPr/>
        </p:nvSpPr>
        <p:spPr>
          <a:xfrm rot="10800000" flipH="1">
            <a:off x="5843383" y="351108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0"/>
          <p:cNvSpPr/>
          <p:nvPr/>
        </p:nvSpPr>
        <p:spPr>
          <a:xfrm rot="10800000" flipH="1">
            <a:off x="7591814" y="33956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0"/>
          <p:cNvSpPr/>
          <p:nvPr/>
        </p:nvSpPr>
        <p:spPr>
          <a:xfrm rot="10800000" flipH="1">
            <a:off x="7185829" y="231055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70"/>
          <p:cNvSpPr/>
          <p:nvPr/>
        </p:nvSpPr>
        <p:spPr>
          <a:xfrm rot="10800000" flipH="1">
            <a:off x="8073366" y="298153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0"/>
          <p:cNvSpPr/>
          <p:nvPr/>
        </p:nvSpPr>
        <p:spPr>
          <a:xfrm>
            <a:off x="6147012" y="126063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0"/>
          <p:cNvSpPr/>
          <p:nvPr/>
        </p:nvSpPr>
        <p:spPr>
          <a:xfrm>
            <a:off x="6466130" y="2835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0"/>
          <p:cNvSpPr/>
          <p:nvPr/>
        </p:nvSpPr>
        <p:spPr>
          <a:xfrm>
            <a:off x="5843384" y="-4934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0"/>
          <p:cNvSpPr/>
          <p:nvPr/>
        </p:nvSpPr>
        <p:spPr>
          <a:xfrm>
            <a:off x="6794122" y="870123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70"/>
          <p:cNvSpPr/>
          <p:nvPr/>
        </p:nvSpPr>
        <p:spPr>
          <a:xfrm>
            <a:off x="5215805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70"/>
          <p:cNvSpPr/>
          <p:nvPr/>
        </p:nvSpPr>
        <p:spPr>
          <a:xfrm rot="10800000" flipH="1">
            <a:off x="8595683" y="19475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70"/>
          <p:cNvSpPr/>
          <p:nvPr/>
        </p:nvSpPr>
        <p:spPr>
          <a:xfrm rot="10800000" flipH="1">
            <a:off x="8149185" y="14643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70"/>
          <p:cNvSpPr/>
          <p:nvPr/>
        </p:nvSpPr>
        <p:spPr>
          <a:xfrm>
            <a:off x="7964287" y="42340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70"/>
          <p:cNvSpPr/>
          <p:nvPr/>
        </p:nvSpPr>
        <p:spPr>
          <a:xfrm>
            <a:off x="8372430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8" name="Google Shape;1098;p70"/>
          <p:cNvCxnSpPr/>
          <p:nvPr/>
        </p:nvCxnSpPr>
        <p:spPr>
          <a:xfrm>
            <a:off x="2566956" y="218986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E9E1FDC-2ED9-CD19-5D79-B3F75E0119FF}"/>
              </a:ext>
            </a:extLst>
          </p:cNvPr>
          <p:cNvSpPr/>
          <p:nvPr/>
        </p:nvSpPr>
        <p:spPr>
          <a:xfrm>
            <a:off x="713225" y="3590315"/>
            <a:ext cx="4863116" cy="968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45;p36">
            <a:extLst>
              <a:ext uri="{FF2B5EF4-FFF2-40B4-BE49-F238E27FC236}">
                <a16:creationId xmlns:a16="http://schemas.microsoft.com/office/drawing/2014/main" id="{60165F81-B821-7841-6761-A9CF7489CF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13141" y="3213996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KARMUKILAN D K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" name="Google Shape;346;p36">
            <a:extLst>
              <a:ext uri="{FF2B5EF4-FFF2-40B4-BE49-F238E27FC236}">
                <a16:creationId xmlns:a16="http://schemas.microsoft.com/office/drawing/2014/main" id="{3033CE52-68C8-BC75-2AC3-006795C053DE}"/>
              </a:ext>
            </a:extLst>
          </p:cNvPr>
          <p:cNvCxnSpPr/>
          <p:nvPr/>
        </p:nvCxnSpPr>
        <p:spPr>
          <a:xfrm>
            <a:off x="2600302" y="3766199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B55D800-8AD2-C705-F3A4-79F8842228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4000" r="33164" b="16917"/>
          <a:stretch/>
        </p:blipFill>
        <p:spPr>
          <a:xfrm>
            <a:off x="2349790" y="755330"/>
            <a:ext cx="854562" cy="1216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>
            <a:spLocks noGrp="1"/>
          </p:cNvSpPr>
          <p:nvPr>
            <p:ph type="title"/>
          </p:nvPr>
        </p:nvSpPr>
        <p:spPr>
          <a:xfrm>
            <a:off x="-1696190" y="4356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73" name="Google Shape;373;p37"/>
          <p:cNvSpPr txBox="1">
            <a:spLocks noGrp="1"/>
          </p:cNvSpPr>
          <p:nvPr>
            <p:ph type="body" idx="1"/>
          </p:nvPr>
        </p:nvSpPr>
        <p:spPr>
          <a:xfrm>
            <a:off x="2706196" y="1350662"/>
            <a:ext cx="4206048" cy="2694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GB" sz="2000" dirty="0">
                <a:latin typeface="Outfit" panose="020B0604020202020204" charset="0"/>
              </a:rPr>
              <a:t>ABOUT DATASET</a:t>
            </a:r>
          </a:p>
          <a:p>
            <a:pPr marL="285750" indent="-285750" algn="l"/>
            <a:endParaRPr lang="en-GB" sz="2000" dirty="0">
              <a:latin typeface="Outfit" panose="020B0604020202020204" charset="0"/>
            </a:endParaRPr>
          </a:p>
          <a:p>
            <a:pPr marL="285750" indent="-285750" algn="l"/>
            <a:r>
              <a:rPr lang="en-GB" sz="2000" dirty="0">
                <a:latin typeface="Outfit" panose="020B0604020202020204" charset="0"/>
              </a:rPr>
              <a:t>PREPROCESSING</a:t>
            </a:r>
          </a:p>
          <a:p>
            <a:pPr marL="285750" indent="-285750" algn="l"/>
            <a:endParaRPr lang="en-GB" sz="2000" dirty="0">
              <a:latin typeface="Outfit" panose="020B0604020202020204" charset="0"/>
            </a:endParaRPr>
          </a:p>
          <a:p>
            <a:pPr marL="285750" indent="-285750" algn="l"/>
            <a:r>
              <a:rPr lang="en-GB" sz="2000" dirty="0">
                <a:latin typeface="Outfit" panose="020B0604020202020204" charset="0"/>
              </a:rPr>
              <a:t>INSIGHTS</a:t>
            </a:r>
          </a:p>
          <a:p>
            <a:pPr marL="285750" indent="-285750" algn="l"/>
            <a:endParaRPr lang="en-GB" sz="2000" dirty="0">
              <a:latin typeface="Outfit" panose="020B0604020202020204" charset="0"/>
            </a:endParaRPr>
          </a:p>
          <a:p>
            <a:pPr marL="285750" indent="-285750" algn="l"/>
            <a:r>
              <a:rPr lang="en-GB" sz="2000" dirty="0">
                <a:latin typeface="Outfit" panose="020B0604020202020204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tangle 1">
            <a:extLst>
              <a:ext uri="{FF2B5EF4-FFF2-40B4-BE49-F238E27FC236}">
                <a16:creationId xmlns:a16="http://schemas.microsoft.com/office/drawing/2014/main" id="{9F1491B8-F0DA-0537-0B15-7A6752EC9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1887420"/>
            <a:ext cx="831509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Founded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: Launched in 2014 in Bangalore, India.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utfit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Service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: Hyperlocal food delivery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utfit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: Uses real-time order tracking and a large delivery fleet.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utfit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Expansion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: Offers additional services like Swiggy Genie and Swiggy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Instamart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utfit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Market Position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" panose="020B0604020202020204" charset="0"/>
              </a:rPr>
              <a:t>: Competes with Zomato and has raised significant funding. </a:t>
            </a:r>
          </a:p>
        </p:txBody>
      </p:sp>
      <p:sp>
        <p:nvSpPr>
          <p:cNvPr id="361" name="Google Shape;372;p37">
            <a:extLst>
              <a:ext uri="{FF2B5EF4-FFF2-40B4-BE49-F238E27FC236}">
                <a16:creationId xmlns:a16="http://schemas.microsoft.com/office/drawing/2014/main" id="{B6686596-7FF2-C12D-ED19-3FBF367E64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130" y="8318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72;p37">
            <a:extLst>
              <a:ext uri="{FF2B5EF4-FFF2-40B4-BE49-F238E27FC236}">
                <a16:creationId xmlns:a16="http://schemas.microsoft.com/office/drawing/2014/main" id="{73FC1BF3-0EA0-EC73-E8A3-934BAB1457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180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Highest count of Restaurants 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E5F88F-8911-7EDA-308B-F91207EC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207" y="1008316"/>
            <a:ext cx="5433585" cy="39888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D8B5A8-23D6-E03F-788B-E492362C3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3675" y="1137919"/>
            <a:ext cx="5147685" cy="3908045"/>
          </a:xfrm>
          <a:prstGeom prst="rect">
            <a:avLst/>
          </a:prstGeom>
        </p:spPr>
      </p:pic>
      <p:sp>
        <p:nvSpPr>
          <p:cNvPr id="14" name="Google Shape;372;p37">
            <a:extLst>
              <a:ext uri="{FF2B5EF4-FFF2-40B4-BE49-F238E27FC236}">
                <a16:creationId xmlns:a16="http://schemas.microsoft.com/office/drawing/2014/main" id="{D964B134-1CB5-2DCE-2F31-3F83EF97E9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180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Restaurants across Cities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72;p37">
            <a:extLst>
              <a:ext uri="{FF2B5EF4-FFF2-40B4-BE49-F238E27FC236}">
                <a16:creationId xmlns:a16="http://schemas.microsoft.com/office/drawing/2014/main" id="{7B7D882B-4334-BF2E-C56B-AAB1ECEC36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180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Cuisines</a:t>
            </a: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86DBEC-3865-0079-61A1-B284BCA7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60" y="1067266"/>
            <a:ext cx="5505480" cy="40762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B0FDE43-7182-EBFF-FD5A-0F313A85A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83" y="1047702"/>
            <a:ext cx="6334634" cy="4095798"/>
          </a:xfrm>
          <a:prstGeom prst="rect">
            <a:avLst/>
          </a:prstGeom>
        </p:spPr>
      </p:pic>
      <p:sp>
        <p:nvSpPr>
          <p:cNvPr id="22" name="Google Shape;372;p37">
            <a:extLst>
              <a:ext uri="{FF2B5EF4-FFF2-40B4-BE49-F238E27FC236}">
                <a16:creationId xmlns:a16="http://schemas.microsoft.com/office/drawing/2014/main" id="{7B23C5BE-3D9B-D2F0-B544-E1E47E1C8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180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Ratings Analysis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2C1FE832-7174-0B0F-A042-F649C1459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1" y="1161568"/>
            <a:ext cx="5693722" cy="3768572"/>
          </a:xfrm>
          <a:prstGeom prst="rect">
            <a:avLst/>
          </a:prstGeom>
        </p:spPr>
      </p:pic>
      <p:sp>
        <p:nvSpPr>
          <p:cNvPr id="30" name="Google Shape;372;p37">
            <a:extLst>
              <a:ext uri="{FF2B5EF4-FFF2-40B4-BE49-F238E27FC236}">
                <a16:creationId xmlns:a16="http://schemas.microsoft.com/office/drawing/2014/main" id="{5DCA2937-98C6-C617-343B-F094CD6497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142" y="213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Cities by Count of Restaurants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08186-F2E3-B7E7-16AE-01ECB267B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" y="982652"/>
            <a:ext cx="7183120" cy="3644867"/>
          </a:xfrm>
          <a:prstGeom prst="rect">
            <a:avLst/>
          </a:prstGeom>
        </p:spPr>
      </p:pic>
      <p:sp>
        <p:nvSpPr>
          <p:cNvPr id="4" name="Google Shape;372;p37">
            <a:extLst>
              <a:ext uri="{FF2B5EF4-FFF2-40B4-BE49-F238E27FC236}">
                <a16:creationId xmlns:a16="http://schemas.microsoft.com/office/drawing/2014/main" id="{44D2EAE5-0A5D-8DE0-3FE6-01AAD89C0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142" y="213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Restaurants (Branch count)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65499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0369A7FC-D5E2-446C-8895-77962FA9C993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links/m_sx0iMYJG?ctid=4da5ce08-e277-4580-b338-7cf1b5e7e3ba&amp;bookmarkGuid=c8b81b3a-66fe-4b24-973c-f8f4ce94b387&amp;bookmarkUsage=1&amp;ctid=4da5ce08-e277-4580-b338-7cf1b5e7e3ba&amp;fromEntryPoint=export&quot;"/>
    <we:property name="reportName" value="&quot;Swiggy Analysis&quot;"/>
    <we:property name="reportState" value="&quot;CONNECTED&quot;"/>
    <we:property name="embedUrl" value="&quot;/reportEmbed?reportId=99b14bdb-ad8b-4fa9-931f-294228ddb9aa&amp;config=eyJjbHVzdGVyVXJsIjoiaHR0cHM6Ly9XQUJJLVNPVVRILUVBU1QtQVNJQS1yZWRpcmVjdC5hbmFseXNpcy53aW5kb3dzLm5ldCIsImVtYmVkRmVhdHVyZXMiOnsidXNhZ2VNZXRyaWNzVk5leHQiOnRydWV9fQ%3D%3D&amp;disableSensitivityBanner=true&quot;"/>
    <we:property name="pageName" value="&quot;40398a4a595487cb01de&quot;"/>
    <we:property name="pageDisplayName" value="&quot;Home&quot;"/>
    <we:property name="datasetId" value="&quot;5b97439c-db80-4186-9a80-8993db5e1456&quot;"/>
    <we:property name="backgroundColor" value="&quot;#FFFFFF&quot;"/>
    <we:property name="bookmark" value="&quot;H4sIAAAAAAAAA4VRy2rDMBD8laKzKX5bzjG9lhBIySXksLI3Ro0sCUkOTUP+vSs7ECiFXiTtaDSzO7qxXnqr4LqBEdmKrY05j+DOLxlLmF6wWpRth23NuYCGi5ZXdUG3xgZptGerGwvgBgx76SdQUYjAwzFhoNQWhlidQHlMmEXnjQYlv3Eh01VwE94Thl9WGQdRchcgYJS9EJ1qaiF7jY7QBXnBHXZhQcu0aDmUULVVyZtOpFmPRPMLYe7sT0qUnu3fjA4gNdlEjJeiyOqm6nqRp32FNGgacS/1oB4NP99+XG0MR440YUxDfJJt1LnfaRyRV0V/yjLRNTXwSqR5m/+rZUlqAxc5QDDut+Ys+0TYiJR5PJgpeAsdbkFTfbgx6wwFHSTOPAoWdI/94+zi/i4DuqWBPagpes8/xGabY1x+AHsBbQIZAgAA&quot;"/>
    <we:property name="initialStateBookmark" value="&quot;H4sIAAAAAAAAA41Ry2rDMBD8laKzKX4mdm5t6SnNg6bkEkJZ2RujRpaELIemwf/elR0IlEJ7kbSj0czu6MIq0RoJ5yU0yGbsUetjA/Z4F7GAqSu2Ws0XD6/z9+XD4plgbZzQqmWzC3Nga3Rb0XYgvQKBu33AQMo11L46gGwxYAZtqxVI8YUjma6c7bAPGH4aqS14yY0Dh172RHSqyTu6T8gRSidOuMHSjWgaJkUOKWRFlubTkodRhURrR8LQ2a8ULz3YP2nlQCiy8Vie8iSaTLOy4nFYZVjkWejxVqhaXhu+vX07G5+KaGhCnwb/IFuv0/c0Do+zpDpEES+nE8gzHsZF/KeWIaklnEQNTtufmoPsDWENUub+oDvXGihxDYrq3YUZqyloJ3DgUbCgKqyuZ+v3F+HQjg1sQXbe238DGzyoJcEl/pPf93u/fAOUX9V3QQIAAA==&quot;"/>
    <we:property name="isFiltersActionButtonVisible" value="true"/>
    <we:property name="isVisualContainerHeaderHidden" value="false"/>
    <we:property name="reportEmbeddedTime" value="&quot;2024-06-01T08:12:45.949Z&quot;"/>
    <we:property name="creatorTenantId" value="&quot;4da5ce08-e277-4580-b338-7cf1b5e7e3ba&quot;"/>
    <we:property name="creatorUserId" value="&quot;100320019DB5DE74&quot;"/>
    <we:property name="creatorSessionId" value="&quot;7842526f-aa9f-4c77-902e-227e3a5d8b39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267</Words>
  <Application>Microsoft Office PowerPoint</Application>
  <PresentationFormat>On-screen Show (16:9)</PresentationFormat>
  <Paragraphs>52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DM Sans</vt:lpstr>
      <vt:lpstr>Nunito Light</vt:lpstr>
      <vt:lpstr>Arial</vt:lpstr>
      <vt:lpstr>Cambria</vt:lpstr>
      <vt:lpstr>Outfit</vt:lpstr>
      <vt:lpstr>Data Collection and Analysis - Master of Science in Community Health and Prevention Research by Slidesgo</vt:lpstr>
      <vt:lpstr>PowerPoint Presentation</vt:lpstr>
      <vt:lpstr>Contents</vt:lpstr>
      <vt:lpstr>ABOUT</vt:lpstr>
      <vt:lpstr>Highest count of Restaurants </vt:lpstr>
      <vt:lpstr>Restaurants across Cities </vt:lpstr>
      <vt:lpstr>Top Cuisines</vt:lpstr>
      <vt:lpstr>Ratings Analysis</vt:lpstr>
      <vt:lpstr>Top Cities by Count of Restaurants</vt:lpstr>
      <vt:lpstr>Top Restaurants (Branch count)</vt:lpstr>
      <vt:lpstr>Expensive Food Distributions among Cities</vt:lpstr>
      <vt:lpstr>Popular Restaurant Chain</vt:lpstr>
      <vt:lpstr>PowerPoint Presentation</vt:lpstr>
      <vt:lpstr>Recommendations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Karmukilan D.K</dc:creator>
  <cp:lastModifiedBy>Karmukilan D.K</cp:lastModifiedBy>
  <cp:revision>5</cp:revision>
  <dcterms:modified xsi:type="dcterms:W3CDTF">2024-06-01T12:55:01Z</dcterms:modified>
</cp:coreProperties>
</file>