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38" autoAdjust="0"/>
  </p:normalViewPr>
  <p:slideViewPr>
    <p:cSldViewPr>
      <p:cViewPr varScale="1">
        <p:scale>
          <a:sx n="86" d="100"/>
          <a:sy n="86" d="100"/>
        </p:scale>
        <p:origin x="-149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80051DA1-AF41-41C7-9D8D-8860F228EDFA}" type="datetimeFigureOut">
              <a:rPr lang="en-US" smtClean="0"/>
              <a:t>2/7/2022</a:t>
            </a:fld>
            <a:endParaRPr lang="en-US"/>
          </a:p>
        </p:txBody>
      </p:sp>
      <p:sp>
        <p:nvSpPr>
          <p:cNvPr id="16" name="Slide Number Placeholder 15"/>
          <p:cNvSpPr>
            <a:spLocks noGrp="1"/>
          </p:cNvSpPr>
          <p:nvPr>
            <p:ph type="sldNum" sz="quarter" idx="11"/>
          </p:nvPr>
        </p:nvSpPr>
        <p:spPr/>
        <p:txBody>
          <a:bodyPr/>
          <a:lstStyle/>
          <a:p>
            <a:fld id="{9A44A127-3155-4B66-A6EF-7AFAF8BBEF56}"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051DA1-AF41-41C7-9D8D-8860F228EDFA}"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4A127-3155-4B66-A6EF-7AFAF8BBEF5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051DA1-AF41-41C7-9D8D-8860F228EDFA}"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4A127-3155-4B66-A6EF-7AFAF8BBEF5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80051DA1-AF41-41C7-9D8D-8860F228EDFA}" type="datetimeFigureOut">
              <a:rPr lang="en-US" smtClean="0"/>
              <a:t>2/7/2022</a:t>
            </a:fld>
            <a:endParaRPr lang="en-US"/>
          </a:p>
        </p:txBody>
      </p:sp>
      <p:sp>
        <p:nvSpPr>
          <p:cNvPr id="15" name="Slide Number Placeholder 14"/>
          <p:cNvSpPr>
            <a:spLocks noGrp="1"/>
          </p:cNvSpPr>
          <p:nvPr>
            <p:ph type="sldNum" sz="quarter" idx="15"/>
          </p:nvPr>
        </p:nvSpPr>
        <p:spPr/>
        <p:txBody>
          <a:bodyPr/>
          <a:lstStyle>
            <a:lvl1pPr algn="ctr">
              <a:defRPr/>
            </a:lvl1pPr>
          </a:lstStyle>
          <a:p>
            <a:fld id="{9A44A127-3155-4B66-A6EF-7AFAF8BBEF56}"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0051DA1-AF41-41C7-9D8D-8860F228EDFA}" type="datetimeFigureOut">
              <a:rPr lang="en-US" smtClean="0"/>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44A127-3155-4B66-A6EF-7AFAF8BBEF56}"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0051DA1-AF41-41C7-9D8D-8860F228EDFA}" type="datetimeFigureOut">
              <a:rPr lang="en-US" smtClean="0"/>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44A127-3155-4B66-A6EF-7AFAF8BBEF56}"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9A44A127-3155-4B66-A6EF-7AFAF8BBEF56}"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80051DA1-AF41-41C7-9D8D-8860F228EDFA}" type="datetimeFigureOut">
              <a:rPr lang="en-US" smtClean="0"/>
              <a:t>2/7/2022</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0051DA1-AF41-41C7-9D8D-8860F228EDFA}" type="datetimeFigureOut">
              <a:rPr lang="en-US" smtClean="0"/>
              <a:t>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44A127-3155-4B66-A6EF-7AFAF8BBEF56}"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051DA1-AF41-41C7-9D8D-8860F228EDFA}" type="datetimeFigureOut">
              <a:rPr lang="en-US" smtClean="0"/>
              <a:t>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44A127-3155-4B66-A6EF-7AFAF8BBEF5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80051DA1-AF41-41C7-9D8D-8860F228EDFA}" type="datetimeFigureOut">
              <a:rPr lang="en-US" smtClean="0"/>
              <a:t>2/7/2022</a:t>
            </a:fld>
            <a:endParaRPr lang="en-US"/>
          </a:p>
        </p:txBody>
      </p:sp>
      <p:sp>
        <p:nvSpPr>
          <p:cNvPr id="9" name="Slide Number Placeholder 8"/>
          <p:cNvSpPr>
            <a:spLocks noGrp="1"/>
          </p:cNvSpPr>
          <p:nvPr>
            <p:ph type="sldNum" sz="quarter" idx="15"/>
          </p:nvPr>
        </p:nvSpPr>
        <p:spPr/>
        <p:txBody>
          <a:bodyPr/>
          <a:lstStyle/>
          <a:p>
            <a:fld id="{9A44A127-3155-4B66-A6EF-7AFAF8BBEF56}"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80051DA1-AF41-41C7-9D8D-8860F228EDFA}" type="datetimeFigureOut">
              <a:rPr lang="en-US" smtClean="0"/>
              <a:t>2/7/2022</a:t>
            </a:fld>
            <a:endParaRPr lang="en-US"/>
          </a:p>
        </p:txBody>
      </p:sp>
      <p:sp>
        <p:nvSpPr>
          <p:cNvPr id="9" name="Slide Number Placeholder 8"/>
          <p:cNvSpPr>
            <a:spLocks noGrp="1"/>
          </p:cNvSpPr>
          <p:nvPr>
            <p:ph type="sldNum" sz="quarter" idx="11"/>
          </p:nvPr>
        </p:nvSpPr>
        <p:spPr/>
        <p:txBody>
          <a:bodyPr/>
          <a:lstStyle/>
          <a:p>
            <a:fld id="{9A44A127-3155-4B66-A6EF-7AFAF8BBEF56}"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80051DA1-AF41-41C7-9D8D-8860F228EDFA}" type="datetimeFigureOut">
              <a:rPr lang="en-US" smtClean="0"/>
              <a:t>2/7/2022</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9A44A127-3155-4B66-A6EF-7AFAF8BBEF56}"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85852" y="3714752"/>
            <a:ext cx="6662726" cy="1071562"/>
          </a:xfrm>
        </p:spPr>
        <p:txBody>
          <a:bodyPr/>
          <a:lstStyle/>
          <a:p>
            <a:endParaRPr lang="en-US" dirty="0"/>
          </a:p>
        </p:txBody>
      </p:sp>
      <p:sp>
        <p:nvSpPr>
          <p:cNvPr id="2" name="Title 1"/>
          <p:cNvSpPr>
            <a:spLocks noGrp="1"/>
          </p:cNvSpPr>
          <p:nvPr>
            <p:ph type="ctrTitle"/>
          </p:nvPr>
        </p:nvSpPr>
        <p:spPr>
          <a:xfrm>
            <a:off x="685800" y="285731"/>
            <a:ext cx="7772400" cy="1214445"/>
          </a:xfrm>
        </p:spPr>
        <p:txBody>
          <a:bodyPr>
            <a:normAutofit fontScale="90000"/>
          </a:bodyPr>
          <a:lstStyle/>
          <a:p>
            <a:pPr marL="742950" indent="-742950"/>
            <a:r>
              <a:rPr lang="en-US" dirty="0" smtClean="0">
                <a:solidFill>
                  <a:schemeClr val="tx2">
                    <a:lumMod val="75000"/>
                  </a:schemeClr>
                </a:solidFill>
              </a:rPr>
              <a:t>COMPUTER NETWORKS</a:t>
            </a:r>
            <a:r>
              <a:rPr lang="en-US" dirty="0" smtClean="0"/>
              <a:t/>
            </a:r>
            <a:br>
              <a:rPr lang="en-US" dirty="0" smtClean="0"/>
            </a:br>
            <a:endParaRPr lang="en-US" dirty="0"/>
          </a:p>
        </p:txBody>
      </p:sp>
      <p:pic>
        <p:nvPicPr>
          <p:cNvPr id="4" name="Picture 3" descr="computer.jfif"/>
          <p:cNvPicPr>
            <a:picLocks noChangeAspect="1"/>
          </p:cNvPicPr>
          <p:nvPr/>
        </p:nvPicPr>
        <p:blipFill>
          <a:blip r:embed="rId2"/>
          <a:stretch>
            <a:fillRect/>
          </a:stretch>
        </p:blipFill>
        <p:spPr>
          <a:xfrm>
            <a:off x="1142976" y="1357298"/>
            <a:ext cx="6643735" cy="471490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Service provider networks</a:t>
            </a:r>
          </a:p>
          <a:p>
            <a:r>
              <a:rPr lang="en-US" dirty="0" smtClean="0"/>
              <a:t>Service provider networks allow customers to lease network capacity and functionality from the provider. Network service providers may consist of telecommunications companies, data carriers, wireless communications providers, Internet service providers, and cable television operators offering high-speed Internet access.</a:t>
            </a:r>
            <a:br>
              <a:rPr lang="en-US" dirty="0" smtClean="0"/>
            </a:br>
            <a:endParaRPr lang="en-US" dirty="0" smtClean="0"/>
          </a:p>
          <a:p>
            <a:r>
              <a:rPr lang="en-US" dirty="0" smtClean="0"/>
              <a:t>Cloud networks</a:t>
            </a:r>
          </a:p>
          <a:p>
            <a:r>
              <a:rPr lang="en-US" dirty="0" smtClean="0"/>
              <a:t>Conceptually, a cloud network can be seen as a WAN with its infrastructure delivered by a cloud-based service. Some or all of an organization’s network capabilities and resources are hosted in a public or private cloud platform and made available on demand. These network resources can include virtual routers, firewalls, bandwidth, and network management </a:t>
            </a:r>
            <a:r>
              <a:rPr lang="en-US" dirty="0" err="1" smtClean="0"/>
              <a:t>software,with</a:t>
            </a:r>
            <a:r>
              <a:rPr lang="en-US" dirty="0" smtClean="0"/>
              <a:t> other tools and functions available as required.</a:t>
            </a:r>
          </a:p>
          <a:p>
            <a:r>
              <a:rPr lang="en-US" dirty="0" smtClean="0"/>
              <a:t>Businesses today use cloud networks to accelerate time-to-market, increase scale, and manage costs effectively. The cloud network model has become the standard approach for building and delivering applications for modern enterprises.</a:t>
            </a:r>
          </a:p>
          <a:p>
            <a:endParaRPr lang="en-US" dirty="0" smtClean="0"/>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57158" y="1643050"/>
            <a:ext cx="8229600" cy="4525963"/>
          </a:xfrm>
        </p:spPr>
        <p:txBody>
          <a:bodyPr>
            <a:normAutofit fontScale="25000" lnSpcReduction="20000"/>
          </a:bodyPr>
          <a:lstStyle/>
          <a:p>
            <a:r>
              <a:rPr lang="en-US" sz="6600" dirty="0"/>
              <a:t>Computer networking refers to interconnected computing devices that can exchange data and share resources with each other. These networked devices use a system of rules, called communications protocols, to transmit information over physical or wireless technologies.</a:t>
            </a:r>
            <a:br>
              <a:rPr lang="en-US" sz="6600" dirty="0"/>
            </a:br>
            <a:endParaRPr lang="en-US" sz="6600" dirty="0"/>
          </a:p>
          <a:p>
            <a:r>
              <a:rPr lang="en-US" sz="6600" dirty="0"/>
              <a:t>Let’s answer some common computer networking FAQs.</a:t>
            </a:r>
            <a:br>
              <a:rPr lang="en-US" sz="6600" dirty="0"/>
            </a:br>
            <a:endParaRPr lang="en-US" sz="6600" dirty="0"/>
          </a:p>
          <a:p>
            <a:r>
              <a:rPr lang="en-US" sz="6600" dirty="0"/>
              <a:t>How does a computer network work?</a:t>
            </a:r>
          </a:p>
          <a:p>
            <a:r>
              <a:rPr lang="en-US" sz="6600" dirty="0"/>
              <a:t>Nodes and links are the basic building blocks in computer networking. A network node may be data communication equipment (DCE) such as a modem, hub or, switch, or data terminal equipment (DTE) such as two or more computers and printers. A link refers to the transmission media connecting two nodes. Links may be physical, like cable wires or optical fibers, or free space used by wireless networks.</a:t>
            </a:r>
            <a:br>
              <a:rPr lang="en-US" sz="6600" dirty="0"/>
            </a:br>
            <a:r>
              <a:rPr lang="en-US" sz="6600" dirty="0"/>
              <a:t/>
            </a:r>
            <a:br>
              <a:rPr lang="en-US" sz="6600" dirty="0"/>
            </a:br>
            <a:r>
              <a:rPr lang="en-US" sz="6600" dirty="0"/>
              <a:t>In a working computer network, nodes follow a set of rules or protocols that define how to send and receive electronic data via the links. The computer network architecture defines the design of these physical and logical components. It provides the specifications for the network’s physical components, functional organization, protocols, and procedures.</a:t>
            </a:r>
            <a:br>
              <a:rPr lang="en-US" sz="6600" dirty="0"/>
            </a:br>
            <a:endParaRPr lang="en-US" sz="6600" dirty="0"/>
          </a:p>
          <a:p>
            <a:pPr>
              <a:buNone/>
            </a:pPr>
            <a:r>
              <a:rPr lang="en-US" sz="6600" dirty="0"/>
              <a:t/>
            </a:r>
            <a:br>
              <a:rPr lang="en-US" sz="6600" dirty="0"/>
            </a:br>
            <a:endParaRPr lang="en-US" sz="6600" dirty="0"/>
          </a:p>
        </p:txBody>
      </p:sp>
      <p:sp>
        <p:nvSpPr>
          <p:cNvPr id="2" name="Title 1"/>
          <p:cNvSpPr>
            <a:spLocks noGrp="1"/>
          </p:cNvSpPr>
          <p:nvPr>
            <p:ph type="title"/>
          </p:nvPr>
        </p:nvSpPr>
        <p:spPr/>
        <p:txBody>
          <a:bodyPr/>
          <a:lstStyle/>
          <a:p>
            <a:r>
              <a:rPr lang="en-US" dirty="0"/>
              <a:t>What is computer networking?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Computer </a:t>
            </a:r>
            <a:r>
              <a:rPr lang="en-US" dirty="0" smtClean="0"/>
              <a:t>networks were first created in the late 1950s for use in the military and defense. They were initially used to transmit data over telephone lines and had limited commercial and scientific applications. With the advent of internet technologies, a computer network has become indispensable for enterprises.</a:t>
            </a:r>
          </a:p>
          <a:p>
            <a:r>
              <a:rPr lang="en-US" dirty="0" smtClean="0"/>
              <a:t>Modern-day network solutions deliver more than connectivity. They are critical for the digital transformation and success of businesses today. Underlying network capabilities have become more programmable, automated, and secure.</a:t>
            </a:r>
          </a:p>
          <a:p>
            <a:r>
              <a:rPr lang="en-US" dirty="0" smtClean="0"/>
              <a:t>Modern computer networks can:</a:t>
            </a:r>
          </a:p>
          <a:p>
            <a:endParaRPr lang="en-US" dirty="0"/>
          </a:p>
        </p:txBody>
      </p:sp>
      <p:sp>
        <p:nvSpPr>
          <p:cNvPr id="3" name="Title 2"/>
          <p:cNvSpPr>
            <a:spLocks noGrp="1"/>
          </p:cNvSpPr>
          <p:nvPr>
            <p:ph type="title"/>
          </p:nvPr>
        </p:nvSpPr>
        <p:spPr/>
        <p:txBody>
          <a:bodyPr>
            <a:normAutofit fontScale="90000"/>
          </a:bodyPr>
          <a:lstStyle/>
          <a:p>
            <a:r>
              <a:rPr smtClean="0"/>
              <a:t>What do computer networks do?</a:t>
            </a:r>
            <a:br>
              <a:rPr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Operate virtually</a:t>
            </a:r>
          </a:p>
          <a:p>
            <a:r>
              <a:rPr lang="en-US" dirty="0" smtClean="0"/>
              <a:t>The underlying physical network infrastructure can be logically partitioned to create multiple "overlay" networks. In an overlay computer network, the nodes are virtually linked, and data can be transmitted between them through multiple physical paths. For example, many enterprise networks are overlaid on the internet.</a:t>
            </a:r>
          </a:p>
          <a:p>
            <a:r>
              <a:rPr lang="en-US" dirty="0" smtClean="0"/>
              <a:t>Integrate on a large scale</a:t>
            </a:r>
          </a:p>
          <a:p>
            <a:r>
              <a:rPr lang="en-US" dirty="0" smtClean="0"/>
              <a:t>Modern networking services connect physically distributed computer networks. These services can optimize network functions through automation and monitoring to create one large-scale, high-performance network. Network services can be scaled up or down based on demand.</a:t>
            </a:r>
            <a:br>
              <a:rPr lang="en-US" dirty="0" smtClean="0"/>
            </a:br>
            <a:endParaRPr lang="en-US" dirty="0" smtClean="0"/>
          </a:p>
          <a:p>
            <a:r>
              <a:rPr lang="en-US" dirty="0" smtClean="0"/>
              <a:t>Respond quickly to changing conditions</a:t>
            </a:r>
          </a:p>
          <a:p>
            <a:r>
              <a:rPr lang="en-US" dirty="0" smtClean="0"/>
              <a:t>Many computer networks are software-defined. Traffic can be routed and controlled centrally using a digital interface. These computer networks support virtual traffic management.</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Computer </a:t>
            </a:r>
            <a:r>
              <a:rPr lang="en-US" dirty="0" smtClean="0"/>
              <a:t>network design falls under two broad categories:</a:t>
            </a:r>
          </a:p>
          <a:p>
            <a:r>
              <a:rPr lang="en-US" dirty="0" smtClean="0"/>
              <a:t>1. Client-server architecture</a:t>
            </a:r>
          </a:p>
          <a:p>
            <a:r>
              <a:rPr lang="en-US" dirty="0" smtClean="0"/>
              <a:t>In this type of computer network, nodes may be servers or clients. Server nodes provide resources like memory, processing power, or data to client nodes. Server nodes may also manage client node behavior. Clients may communicate with each other, but they do not share resources. For example, some computer devices in enterprise networks store data and configuration settings. These devices are the servers in the network. Clients may access this data by making a request to the server machine.</a:t>
            </a:r>
          </a:p>
          <a:p>
            <a:r>
              <a:rPr lang="en-US" dirty="0" smtClean="0"/>
              <a:t>2. Peer-to-peer architecture</a:t>
            </a:r>
          </a:p>
          <a:p>
            <a:r>
              <a:rPr lang="en-US" dirty="0" smtClean="0"/>
              <a:t>In Peer-to-Peer (P2P) architecture, connected computers have equal powers and privileges. There is no central server for coordination. Each device in the computer network can act as either client or server. Each peer may share some of its resources, like memory and processing power, with the entire computer network. For example, some companies use P2P architecture to host memory-consuming applications, such as 3-D graphic rendering, across multiple digital devices.</a:t>
            </a:r>
          </a:p>
          <a:p>
            <a:endParaRPr lang="en-US" dirty="0"/>
          </a:p>
        </p:txBody>
      </p:sp>
      <p:sp>
        <p:nvSpPr>
          <p:cNvPr id="3" name="Title 2"/>
          <p:cNvSpPr>
            <a:spLocks noGrp="1"/>
          </p:cNvSpPr>
          <p:nvPr>
            <p:ph type="title"/>
          </p:nvPr>
        </p:nvSpPr>
        <p:spPr/>
        <p:txBody>
          <a:bodyPr>
            <a:normAutofit fontScale="90000"/>
          </a:bodyPr>
          <a:lstStyle/>
          <a:p>
            <a:r>
              <a:rPr sz="3100" smtClean="0"/>
              <a:t>What are the types of computer network architecture?</a:t>
            </a:r>
            <a:r>
              <a:rPr smtClean="0"/>
              <a:t/>
            </a:r>
            <a:br>
              <a:rPr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smtClean="0"/>
              <a:t>What is network topology?</a:t>
            </a:r>
          </a:p>
          <a:p>
            <a:r>
              <a:rPr lang="en-US" dirty="0" smtClean="0"/>
              <a:t>The arrangement of nodes and links is called network topology. They can be configured in different ways to get different outcomes. Some types of network topologies are:</a:t>
            </a:r>
            <a:br>
              <a:rPr lang="en-US" dirty="0" smtClean="0"/>
            </a:br>
            <a:endParaRPr lang="en-US" dirty="0" smtClean="0"/>
          </a:p>
          <a:p>
            <a:r>
              <a:rPr lang="en-US" dirty="0" smtClean="0"/>
              <a:t>Bus topology</a:t>
            </a:r>
          </a:p>
          <a:p>
            <a:r>
              <a:rPr lang="en-US" dirty="0" smtClean="0"/>
              <a:t>Each node is linked to one other node only. Data transmission over the network connections occurs in one direction.</a:t>
            </a:r>
            <a:br>
              <a:rPr lang="en-US" dirty="0" smtClean="0"/>
            </a:br>
            <a:endParaRPr lang="en-US" dirty="0" smtClean="0"/>
          </a:p>
          <a:p>
            <a:r>
              <a:rPr lang="en-US" dirty="0" smtClean="0"/>
              <a:t>Ring topology</a:t>
            </a:r>
          </a:p>
          <a:p>
            <a:r>
              <a:rPr lang="en-US" dirty="0" smtClean="0"/>
              <a:t>Each node is linked to two other nodes, forming a ring. Data can flow bi-directionally. </a:t>
            </a:r>
            <a:r>
              <a:rPr lang="en-US" dirty="0" err="1" smtClean="0"/>
              <a:t>However,single</a:t>
            </a:r>
            <a:r>
              <a:rPr lang="en-US" dirty="0" smtClean="0"/>
              <a:t> node failure can bring down the entire network.</a:t>
            </a:r>
            <a:br>
              <a:rPr lang="en-US" dirty="0" smtClean="0"/>
            </a:br>
            <a:endParaRPr lang="en-US" dirty="0" smtClean="0"/>
          </a:p>
          <a:p>
            <a:r>
              <a:rPr lang="en-US" dirty="0" smtClean="0"/>
              <a:t>Star topology</a:t>
            </a:r>
          </a:p>
          <a:p>
            <a:r>
              <a:rPr lang="en-US" dirty="0" smtClean="0"/>
              <a:t>A central server node is linked to multiple client network devices. This topology performs better as data doesn’t have to go through each node. It is also more reliable.</a:t>
            </a:r>
            <a:br>
              <a:rPr lang="en-US" dirty="0" smtClean="0"/>
            </a:br>
            <a:endParaRPr lang="en-US" dirty="0" smtClean="0"/>
          </a:p>
          <a:p>
            <a:r>
              <a:rPr lang="en-US" dirty="0" smtClean="0"/>
              <a:t>Mesh topology</a:t>
            </a:r>
          </a:p>
          <a:p>
            <a:r>
              <a:rPr lang="en-US" dirty="0" smtClean="0"/>
              <a:t>Every node is connected to many other nodes. In a full mesh topology, every node is connected to every other node in the network.</a:t>
            </a:r>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smtClean="0"/>
              <a:t>What are the types of enterprise computer networks?</a:t>
            </a:r>
          </a:p>
          <a:p>
            <a:r>
              <a:rPr lang="en-US" dirty="0" smtClean="0"/>
              <a:t>Depending on the organization's size and requirements, there are three common types of enterprise private networks:</a:t>
            </a:r>
            <a:br>
              <a:rPr lang="en-US" dirty="0" smtClean="0"/>
            </a:br>
            <a:endParaRPr lang="en-US" dirty="0" smtClean="0"/>
          </a:p>
          <a:p>
            <a:r>
              <a:rPr lang="en-US" dirty="0" smtClean="0"/>
              <a:t>Local area network (LAN)</a:t>
            </a:r>
          </a:p>
          <a:p>
            <a:r>
              <a:rPr lang="en-US" dirty="0" smtClean="0"/>
              <a:t>A LAN is an interconnected system limited in size and geography. It typically connects computers and devices within a single office or building. It is used by small companies or as a test network for small-scale prototyping.</a:t>
            </a:r>
            <a:br>
              <a:rPr lang="en-US" dirty="0" smtClean="0"/>
            </a:br>
            <a:endParaRPr lang="en-US" dirty="0" smtClean="0"/>
          </a:p>
          <a:p>
            <a:r>
              <a:rPr lang="en-US" dirty="0" smtClean="0"/>
              <a:t>Wide area networks (WAN)</a:t>
            </a:r>
          </a:p>
          <a:p>
            <a:r>
              <a:rPr lang="en-US" dirty="0" smtClean="0"/>
              <a:t>An enterprise network spanning buildings, cities, and even countries, is called a wide area network (WAN). While local area networks are used to transmit data at higher speeds within close proximity, WANs are set up for long-distance communication that is secure and dependable.</a:t>
            </a:r>
            <a:br>
              <a:rPr lang="en-US" dirty="0" smtClean="0"/>
            </a:br>
            <a:endParaRPr lang="en-US" dirty="0" smtClean="0"/>
          </a:p>
          <a:p>
            <a:r>
              <a:rPr lang="en-US" dirty="0" smtClean="0"/>
              <a:t>SD-WAN or software-defined WAN is virtual WAN architecture controlled by software technologies. An SD-WAN offers more flexible and dependable connectivity services that can be controlled at the application level without sacrificing security and quality of service.</a:t>
            </a:r>
            <a:br>
              <a:rPr lang="en-US" dirty="0" smtClean="0"/>
            </a:br>
            <a:endParaRPr lang="en-US" dirty="0" smtClean="0"/>
          </a:p>
        </p:txBody>
      </p:sp>
      <p:sp>
        <p:nvSpPr>
          <p:cNvPr id="3" name="Title 2"/>
          <p:cNvSpPr>
            <a:spLocks noGrp="1"/>
          </p:cNvSpPr>
          <p:nvPr>
            <p:ph type="title"/>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Service provider networks</a:t>
            </a:r>
          </a:p>
          <a:p>
            <a:r>
              <a:rPr lang="en-US" dirty="0" smtClean="0"/>
              <a:t>Service provider networks allow customers to lease network capacity and functionality from the provider. Network service providers may consist of telecommunications companies, data carriers, wireless communications providers, Internet service providers, and cable television operators offering high-speed Internet access.</a:t>
            </a:r>
            <a:br>
              <a:rPr lang="en-US" dirty="0" smtClean="0"/>
            </a:br>
            <a:endParaRPr lang="en-US" dirty="0" smtClean="0"/>
          </a:p>
          <a:p>
            <a:r>
              <a:rPr lang="en-US" dirty="0" smtClean="0"/>
              <a:t>Cloud networks</a:t>
            </a:r>
          </a:p>
          <a:p>
            <a:r>
              <a:rPr lang="en-US" dirty="0" smtClean="0"/>
              <a:t>Conceptually, a cloud network can be seen as a WAN with its infrastructure delivered by a cloud-based service. Some or all of an organization’s network capabilities and resources are hosted in a public or private cloud platform and made available on demand. These network resources can include virtual routers, firewalls, bandwidth, and network management </a:t>
            </a:r>
            <a:r>
              <a:rPr lang="en-US" dirty="0" err="1" smtClean="0"/>
              <a:t>software,with</a:t>
            </a:r>
            <a:r>
              <a:rPr lang="en-US" dirty="0" smtClean="0"/>
              <a:t> other tools and functions available as required.</a:t>
            </a:r>
          </a:p>
          <a:p>
            <a:r>
              <a:rPr lang="en-US" dirty="0" smtClean="0"/>
              <a:t>Businesses today use cloud networks to accelerate time-to-market, increase scale, and manage costs effectively. The cloud network model has become the standard approach for building and delivering applications for modern enterprises.</a:t>
            </a:r>
          </a:p>
          <a:p>
            <a:endParaRPr lang="en-US" dirty="0" smtClean="0"/>
          </a:p>
          <a:p>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jfif"/>
          <p:cNvPicPr>
            <a:picLocks noGrp="1" noChangeAspect="1"/>
          </p:cNvPicPr>
          <p:nvPr>
            <p:ph idx="1"/>
          </p:nvPr>
        </p:nvPicPr>
        <p:blipFill>
          <a:blip r:embed="rId2"/>
          <a:stretch>
            <a:fillRect/>
          </a:stretch>
        </p:blipFill>
        <p:spPr>
          <a:xfrm>
            <a:off x="642910" y="1785926"/>
            <a:ext cx="7143800" cy="450059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3" name="Title 2"/>
          <p:cNvSpPr>
            <a:spLocks noGrp="1"/>
          </p:cNvSpPr>
          <p:nvPr>
            <p:ph type="title"/>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25</TotalTime>
  <Words>597</Words>
  <Application>Microsoft Office PowerPoint</Application>
  <PresentationFormat>On-screen Show (4:3)</PresentationFormat>
  <Paragraphs>50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Paper</vt:lpstr>
      <vt:lpstr>COMPUTER NETWORKS </vt:lpstr>
      <vt:lpstr>What is computer networking?</vt:lpstr>
      <vt:lpstr>What do computer networks do? </vt:lpstr>
      <vt:lpstr>Slide 4</vt:lpstr>
      <vt:lpstr>What are the types of computer network architecture? </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dc:title>
  <dc:creator>STUDENT</dc:creator>
  <cp:lastModifiedBy>STUDENT</cp:lastModifiedBy>
  <cp:revision>3</cp:revision>
  <dcterms:created xsi:type="dcterms:W3CDTF">2022-02-07T05:00:02Z</dcterms:created>
  <dcterms:modified xsi:type="dcterms:W3CDTF">2022-02-07T05:25:10Z</dcterms:modified>
</cp:coreProperties>
</file>