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796E409-90E7-450D-BBF1-B0FC459BF00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3FE25629-433C-4778-8DC5-1B59034B342E}"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88C55A30-7AC5-446F-93B1-67208C77CBB8}"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A616FBE-420D-44CC-AC4E-818BBCFCB49E}"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363C181-F802-4292-9736-6668C689BB6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A8C3F9CE-73FC-4F35-9343-0250A502C2DE}"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000B6C92-D51B-48F0-B4E9-503F2C283EBA}"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EFD1115C-DA20-4028-BEA3-2F346F471DB4}"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93544397-1E1B-46A5-B979-F52886F68692}"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504BA27E-AFE3-4605-BD20-FD82F52E9CFB}"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2F973EAB-C076-4D8E-BEC6-30F81B9849FC}"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5"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6"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87"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88" name="Rectangle 8"/>
          <p:cNvSpPr/>
          <p:nvPr/>
        </p:nvSpPr>
        <p:spPr>
          <a:xfrm>
            <a:off x="447840" y="601200"/>
            <a:ext cx="3682080" cy="58147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89" name="PlaceHolder 1"/>
          <p:cNvSpPr>
            <a:spLocks noGrp="1"/>
          </p:cNvSpPr>
          <p:nvPr>
            <p:ph type="ftr" idx="26"/>
          </p:nvPr>
        </p:nvSpPr>
        <p:spPr>
          <a:xfrm>
            <a:off x="581040" y="64526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0" name="PlaceHolder 2"/>
          <p:cNvSpPr>
            <a:spLocks noGrp="1"/>
          </p:cNvSpPr>
          <p:nvPr>
            <p:ph type="sldNum" idx="27"/>
          </p:nvPr>
        </p:nvSpPr>
        <p:spPr>
          <a:xfrm>
            <a:off x="10558440" y="645696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8968BC48-01E4-4A3C-B307-ABF0EA1DCE40}"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1" name="PlaceHolder 3"/>
          <p:cNvSpPr>
            <a:spLocks noGrp="1"/>
          </p:cNvSpPr>
          <p:nvPr>
            <p:ph type="dt" idx="28"/>
          </p:nvPr>
        </p:nvSpPr>
        <p:spPr>
          <a:xfrm>
            <a:off x="7606080" y="645696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9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95"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6" name="PlaceHolder 1"/>
          <p:cNvSpPr>
            <a:spLocks noGrp="1"/>
          </p:cNvSpPr>
          <p:nvPr>
            <p:ph type="ftr" idx="29"/>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2"/>
          <p:cNvSpPr>
            <a:spLocks noGrp="1"/>
          </p:cNvSpPr>
          <p:nvPr>
            <p:ph type="sldNum" idx="30"/>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2DDC40A5-E21E-49A6-AB3F-3135B449164D}"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8" name="PlaceHolder 3"/>
          <p:cNvSpPr>
            <a:spLocks noGrp="1"/>
          </p:cNvSpPr>
          <p:nvPr>
            <p:ph type="dt" idx="31"/>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13"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4"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16" name="PlaceHolder 1"/>
          <p:cNvSpPr>
            <a:spLocks noGrp="1"/>
          </p:cNvSpPr>
          <p:nvPr>
            <p:ph type="ftr" idx="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2"/>
          <p:cNvSpPr>
            <a:spLocks noGrp="1"/>
          </p:cNvSpPr>
          <p:nvPr>
            <p:ph type="sldNum" idx="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CC9288C-0979-4854-8D49-2B2649B03257}"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18" name="PlaceHolder 3"/>
          <p:cNvSpPr>
            <a:spLocks noGrp="1"/>
          </p:cNvSpPr>
          <p:nvPr>
            <p:ph type="dt" idx="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Rectangle 8" hidden="1"/>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0" name="Rectangle 9" hidden="1"/>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 name="Rectangle 10" hidden="1"/>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2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23" name="Rectangle 6"/>
          <p:cNvSpPr/>
          <p:nvPr/>
        </p:nvSpPr>
        <p:spPr>
          <a:xfrm>
            <a:off x="8058240" y="599760"/>
            <a:ext cx="3686760" cy="58161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4" name="Rectangle 7"/>
          <p:cNvSpPr/>
          <p:nvPr/>
        </p:nvSpPr>
        <p:spPr>
          <a:xfrm>
            <a:off x="446400" y="457200"/>
            <a:ext cx="3702600" cy="943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 name="Rectangle 8"/>
          <p:cNvSpPr/>
          <p:nvPr/>
        </p:nvSpPr>
        <p:spPr>
          <a:xfrm>
            <a:off x="8042040" y="453600"/>
            <a:ext cx="3702600" cy="9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6" name="Rectangle 9"/>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27" name="PlaceHolder 1"/>
          <p:cNvSpPr>
            <a:spLocks noGrp="1"/>
          </p:cNvSpPr>
          <p:nvPr>
            <p:ph type="ftr" idx="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2"/>
          <p:cNvSpPr>
            <a:spLocks noGrp="1"/>
          </p:cNvSpPr>
          <p:nvPr>
            <p:ph type="sldNum" idx="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E4FD1534-9E63-4792-AF2A-423E112E73EB}"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29" name="PlaceHolder 3"/>
          <p:cNvSpPr>
            <a:spLocks noGrp="1"/>
          </p:cNvSpPr>
          <p:nvPr>
            <p:ph type="dt" idx="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3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3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34"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3"/>
          <p:cNvSpPr>
            <a:spLocks noGrp="1"/>
          </p:cNvSpPr>
          <p:nvPr>
            <p:ph type="dt" idx="10"/>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4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3" name="Rectangle 7"/>
          <p:cNvSpPr/>
          <p:nvPr/>
        </p:nvSpPr>
        <p:spPr>
          <a:xfrm>
            <a:off x="447840" y="5141880"/>
            <a:ext cx="11290320" cy="125820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4" name="PlaceHolder 1"/>
          <p:cNvSpPr>
            <a:spLocks noGrp="1"/>
          </p:cNvSpPr>
          <p:nvPr>
            <p:ph type="ftr" idx="1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12"/>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90ABDF84-D276-4CD7-9877-96CD66684D8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46" name="PlaceHolder 3"/>
          <p:cNvSpPr>
            <a:spLocks noGrp="1"/>
          </p:cNvSpPr>
          <p:nvPr>
            <p:ph type="dt" idx="13"/>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4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50"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4" name="PlaceHolder 4"/>
          <p:cNvSpPr>
            <a:spLocks noGrp="1"/>
          </p:cNvSpPr>
          <p:nvPr>
            <p:ph type="ftr" idx="14"/>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5"/>
          <p:cNvSpPr>
            <a:spLocks noGrp="1"/>
          </p:cNvSpPr>
          <p:nvPr>
            <p:ph type="sldNum" idx="15"/>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E1AA01E7-29E8-4648-B3AD-9574177C627B}"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56" name="PlaceHolder 6"/>
          <p:cNvSpPr>
            <a:spLocks noGrp="1"/>
          </p:cNvSpPr>
          <p:nvPr>
            <p:ph type="dt" idx="16"/>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6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64" name="PlaceHolder 1"/>
          <p:cNvSpPr>
            <a:spLocks noGrp="1"/>
          </p:cNvSpPr>
          <p:nvPr>
            <p:ph type="ftr" idx="17"/>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2"/>
          <p:cNvSpPr>
            <a:spLocks noGrp="1"/>
          </p:cNvSpPr>
          <p:nvPr>
            <p:ph type="sldNum" idx="18"/>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30D5E706-6920-4D51-8A93-509BBDFFCA3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66" name="PlaceHolder 3"/>
          <p:cNvSpPr>
            <a:spLocks noGrp="1"/>
          </p:cNvSpPr>
          <p:nvPr>
            <p:ph type="dt" idx="19"/>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6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70"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71"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2" name="PlaceHolder 2"/>
          <p:cNvSpPr>
            <a:spLocks noGrp="1"/>
          </p:cNvSpPr>
          <p:nvPr>
            <p:ph type="ftr" idx="20"/>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3" name="PlaceHolder 3"/>
          <p:cNvSpPr>
            <a:spLocks noGrp="1"/>
          </p:cNvSpPr>
          <p:nvPr>
            <p:ph type="sldNum" idx="21"/>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E03DD312-760C-43A1-882D-81ECE89E7AF3}"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74" name="PlaceHolder 4"/>
          <p:cNvSpPr>
            <a:spLocks noGrp="1"/>
          </p:cNvSpPr>
          <p:nvPr>
            <p:ph type="dt" idx="22"/>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sp>
        <p:nvSpPr>
          <p:cNvPr id="78"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9"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pc="-1" strike="noStrike">
              <a:solidFill>
                <a:srgbClr val="ffffff"/>
              </a:solidFill>
              <a:latin typeface="Arial"/>
            </a:endParaRPr>
          </a:p>
        </p:txBody>
      </p:sp>
      <p:pic>
        <p:nvPicPr>
          <p:cNvPr id="80"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81" name="PlaceHolder 1"/>
          <p:cNvSpPr>
            <a:spLocks noGrp="1"/>
          </p:cNvSpPr>
          <p:nvPr>
            <p:ph type="ftr" idx="23"/>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2" name="PlaceHolder 2"/>
          <p:cNvSpPr>
            <a:spLocks noGrp="1"/>
          </p:cNvSpPr>
          <p:nvPr>
            <p:ph type="sldNum" idx="24"/>
          </p:nvPr>
        </p:nvSpPr>
        <p:spPr>
          <a:xfrm>
            <a:off x="10558440" y="6423840"/>
            <a:ext cx="10519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C13B1F5A-346B-4A55-9BC3-6D81D281369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3" name="PlaceHolder 3"/>
          <p:cNvSpPr>
            <a:spLocks noGrp="1"/>
          </p:cNvSpPr>
          <p:nvPr>
            <p:ph type="dt" idx="25"/>
          </p:nvPr>
        </p:nvSpPr>
        <p:spPr>
          <a:xfrm>
            <a:off x="7606080" y="6423840"/>
            <a:ext cx="2844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359000" y="1821600"/>
            <a:ext cx="9143280" cy="97704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3600" spc="-1" strike="noStrike" cap="all">
                <a:solidFill>
                  <a:schemeClr val="accent1"/>
                </a:solidFill>
                <a:latin typeface="Arial"/>
              </a:rPr>
              <a:t>KEYLOGGER</a:t>
            </a:r>
            <a:endParaRPr b="0" lang="en-US" sz="3600" spc="-1" strike="noStrike">
              <a:solidFill>
                <a:srgbClr val="000000"/>
              </a:solidFill>
              <a:latin typeface="Arial"/>
            </a:endParaRPr>
          </a:p>
        </p:txBody>
      </p:sp>
      <p:sp>
        <p:nvSpPr>
          <p:cNvPr id="100" name="TextBox 2"/>
          <p:cNvSpPr/>
          <p:nvPr/>
        </p:nvSpPr>
        <p:spPr>
          <a:xfrm>
            <a:off x="-329760" y="1034280"/>
            <a:ext cx="1272600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101" name="TextBox 3"/>
          <p:cNvSpPr/>
          <p:nvPr/>
        </p:nvSpPr>
        <p:spPr>
          <a:xfrm>
            <a:off x="3117600" y="4586400"/>
            <a:ext cx="7979400" cy="1309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Mukilan S </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M.A.M. College of Engineering and Technology </a:t>
            </a: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B.TechInformation Technology</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19"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marL="305280" indent="-305280" defTabSz="457200">
              <a:lnSpc>
                <a:spcPct val="110000"/>
              </a:lnSpc>
              <a:spcBef>
                <a:spcPts val="241"/>
              </a:spcBef>
              <a:spcAft>
                <a:spcPts val="601"/>
              </a:spcAft>
              <a:buClr>
                <a:srgbClr val="1cade4"/>
              </a:buClr>
              <a:buSzPct val="92000"/>
              <a:buFont typeface="Wingdings 2" charset="2"/>
              <a:buChar char=""/>
            </a:pPr>
            <a:r>
              <a:rPr b="0" lang="en-IN" sz="1200" spc="-1" strike="noStrike">
                <a:solidFill>
                  <a:schemeClr val="dk1">
                    <a:lumMod val="75000"/>
                    <a:lumOff val="25000"/>
                  </a:schemeClr>
                </a:solidFill>
                <a:latin typeface="Franklin Gothic Book"/>
              </a:rPr>
              <a:t>Development Plan:</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1. Setup Development Environment:</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Install Python and required libraries.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Configure development environment.</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Set up project directory.</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2. GUI Design:</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Create basic GUI layout using tkinter.</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Add start and stop buttons.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Include status labels.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Define button actions.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user-friendly interface design.</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21"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3. Keylogging Functionality:</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event listeners for key press and release.</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Store keystroke data.</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Test keylogging functionality.</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edge cases and unexpected behaviors.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compatibility with different keyboard layouts.</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4. Data Logging:</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Develop logging mechanisms.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Save data to file.</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Verify data integrity.</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error handling for file operations.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Optimize logging for performance.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23"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5. Start and Stop Mechanisms: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Create functions to start and stop keylogging.</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Integrate start and stop actions with GUI.</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proper synchronization between GUI and keylogging operations.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user interactions effectively.</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Provide feedback on keylogger status.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Result</a:t>
            </a:r>
            <a:endParaRPr b="0" lang="en-US" sz="4400" spc="-1" strike="noStrike">
              <a:solidFill>
                <a:srgbClr val="000000"/>
              </a:solidFill>
              <a:latin typeface="Arial"/>
            </a:endParaRPr>
          </a:p>
        </p:txBody>
      </p:sp>
      <p:sp>
        <p:nvSpPr>
          <p:cNvPr id="125"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br>
              <a:rPr sz="2400"/>
            </a:br>
            <a:r>
              <a:rPr b="0" lang="en-IN" sz="2400" spc="-1" strike="noStrike">
                <a:solidFill>
                  <a:schemeClr val="dk1">
                    <a:lumMod val="85000"/>
                    <a:lumOff val="15000"/>
                  </a:schemeClr>
                </a:solidFill>
                <a:latin typeface="Söhne"/>
              </a:rPr>
              <a:t>The keylogger development process began with the initialization stage, where necessary libraries were imported, global variables were defined, and initial configurations were set up. Subsequently, the graphical user interface (GUI) was designed using the tkinter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Conclusion</a:t>
            </a:r>
            <a:endParaRPr b="0" lang="en-US" sz="4400" spc="-1" strike="noStrike">
              <a:solidFill>
                <a:srgbClr val="000000"/>
              </a:solidFill>
              <a:latin typeface="Arial"/>
            </a:endParaRPr>
          </a:p>
        </p:txBody>
      </p:sp>
      <p:sp>
        <p:nvSpPr>
          <p:cNvPr id="127"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00"/>
              </a:spcBef>
              <a:spcAft>
                <a:spcPts val="601"/>
              </a:spcAft>
              <a:buClr>
                <a:srgbClr val="1cade4"/>
              </a:buClr>
              <a:buSzPct val="92000"/>
              <a:buFont typeface="Wingdings 2" charset="2"/>
              <a:buChar char=""/>
            </a:pPr>
            <a:r>
              <a:rPr b="0" lang="en-IN" sz="2000" spc="-1" strike="noStrike">
                <a:solidFill>
                  <a:schemeClr val="dk1">
                    <a:lumMod val="85000"/>
                    <a:lumOff val="15000"/>
                  </a:schemeClr>
                </a:solidFill>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IN" sz="2000" spc="-1" strike="noStrike">
                <a:solidFill>
                  <a:schemeClr val="dk1">
                    <a:lumMod val="85000"/>
                    <a:lumOff val="15000"/>
                  </a:schemeClr>
                </a:solidFill>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b="0" lang="en-US" sz="2000" spc="-1" strike="noStrike">
              <a:solidFill>
                <a:srgbClr val="000000"/>
              </a:solidFill>
              <a:latin typeface="Arial"/>
            </a:endParaRPr>
          </a:p>
        </p:txBody>
      </p:sp>
      <p:sp>
        <p:nvSpPr>
          <p:cNvPr id="129"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References</a:t>
            </a:r>
            <a:endParaRPr b="0" lang="en-US" sz="4400" spc="-1" strike="noStrike">
              <a:solidFill>
                <a:srgbClr val="000000"/>
              </a:solidFill>
              <a:latin typeface="Arial"/>
            </a:endParaRPr>
          </a:p>
        </p:txBody>
      </p:sp>
      <p:sp>
        <p:nvSpPr>
          <p:cNvPr id="131"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rmAutofit/>
          </a:bodyPr>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Author: John Smith </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Title: "Building a Keylogger Application in Python" </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Website: RealPython URL: https://realpython.com/python-keylogger/ </a:t>
            </a:r>
            <a:endParaRPr b="0" lang="en-US" sz="2400" spc="-1" strike="noStrike">
              <a:solidFill>
                <a:srgbClr val="000000"/>
              </a:solidFill>
              <a:latin typeface="Arial"/>
            </a:endParaRPr>
          </a:p>
          <a:p>
            <a:pPr marL="305280" indent="-305280" defTabSz="457200">
              <a:lnSpc>
                <a:spcPct val="110000"/>
              </a:lnSpc>
              <a:spcBef>
                <a:spcPts val="479"/>
              </a:spcBef>
              <a:spcAft>
                <a:spcPts val="601"/>
              </a:spcAft>
              <a:buClr>
                <a:srgbClr val="1cade4"/>
              </a:buClr>
              <a:buSzPct val="92000"/>
              <a:buFont typeface="Wingdings 2" charset="2"/>
              <a:buChar char=""/>
            </a:pPr>
            <a:r>
              <a:rPr b="0" lang="en-IN" sz="2400" spc="-1" strike="noStrike">
                <a:solidFill>
                  <a:schemeClr val="dk1">
                    <a:lumMod val="85000"/>
                    <a:lumOff val="15000"/>
                  </a:schemeClr>
                </a:solidFill>
                <a:latin typeface="Söhne"/>
              </a:rPr>
              <a:t>Accessed: April 5, 2024</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463040" y="2766240"/>
            <a:ext cx="9298080" cy="1324800"/>
          </a:xfrm>
          <a:prstGeom prst="rect">
            <a:avLst/>
          </a:prstGeom>
          <a:noFill/>
          <a:ln w="0">
            <a:noFill/>
          </a:ln>
        </p:spPr>
        <p:txBody>
          <a:bodyPr lIns="91440" rIns="91440" tIns="45720" bIns="4572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49600" y="558360"/>
            <a:ext cx="10514880" cy="13248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US" sz="2800" spc="-1" strike="noStrike">
              <a:solidFill>
                <a:srgbClr val="000000"/>
              </a:solidFill>
              <a:latin typeface="Arial"/>
            </a:endParaRPr>
          </a:p>
        </p:txBody>
      </p:sp>
      <p:sp>
        <p:nvSpPr>
          <p:cNvPr id="103" name="PlaceHolder 2"/>
          <p:cNvSpPr>
            <a:spLocks noGrp="1"/>
          </p:cNvSpPr>
          <p:nvPr>
            <p:ph/>
          </p:nvPr>
        </p:nvSpPr>
        <p:spPr>
          <a:xfrm>
            <a:off x="838080" y="1618920"/>
            <a:ext cx="11018160" cy="523836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Proposed System/Solution</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System Development Approach</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Algorithm &amp; Deployment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 </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References</a:t>
            </a:r>
            <a:endParaRPr b="0" lang="en-US"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US" sz="4400" spc="-1" strike="noStrike">
              <a:solidFill>
                <a:srgbClr val="000000"/>
              </a:solidFill>
              <a:latin typeface="Arial"/>
            </a:endParaRPr>
          </a:p>
        </p:txBody>
      </p:sp>
      <p:sp>
        <p:nvSpPr>
          <p:cNvPr id="105" name="PlaceHolder 2"/>
          <p:cNvSpPr>
            <a:spLocks noGrp="1"/>
          </p:cNvSpPr>
          <p:nvPr>
            <p:ph/>
          </p:nvPr>
        </p:nvSpPr>
        <p:spPr>
          <a:xfrm>
            <a:off x="452520" y="1407240"/>
            <a:ext cx="11028960" cy="2805840"/>
          </a:xfrm>
          <a:prstGeom prst="rect">
            <a:avLst/>
          </a:prstGeom>
          <a:noFill/>
          <a:ln w="0">
            <a:noFill/>
          </a:ln>
        </p:spPr>
        <p:txBody>
          <a:bodyPr lIns="91440" rIns="91440" tIns="45720" bIns="45720" anchor="ctr">
            <a:normAutofit/>
          </a:bodyPr>
          <a:p>
            <a:pPr indent="0" defTabSz="457200">
              <a:lnSpc>
                <a:spcPct val="110000"/>
              </a:lnSpc>
              <a:spcBef>
                <a:spcPts val="479"/>
              </a:spcBef>
              <a:spcAft>
                <a:spcPts val="601"/>
              </a:spcAft>
              <a:buNone/>
              <a:tabLst>
                <a:tab algn="l" pos="0"/>
              </a:tabLst>
            </a:pPr>
            <a:r>
              <a:rPr b="0" lang="en-IN" sz="2400" spc="-1" strike="noStrike">
                <a:solidFill>
                  <a:schemeClr val="dk1">
                    <a:lumMod val="85000"/>
                    <a:lumOff val="15000"/>
                  </a:schemeClr>
                </a:solidFill>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rPr>
              <a:t>Proposed Solution</a:t>
            </a:r>
            <a:endParaRPr b="0" lang="en-US" sz="4400" spc="-1" strike="noStrike">
              <a:solidFill>
                <a:srgbClr val="000000"/>
              </a:solidFill>
              <a:latin typeface="Arial"/>
            </a:endParaRPr>
          </a:p>
        </p:txBody>
      </p:sp>
      <p:sp>
        <p:nvSpPr>
          <p:cNvPr id="107" name="PlaceHolder 2"/>
          <p:cNvSpPr>
            <a:spLocks noGrp="1"/>
          </p:cNvSpPr>
          <p:nvPr>
            <p:ph/>
          </p:nvPr>
        </p:nvSpPr>
        <p:spPr>
          <a:xfrm>
            <a:off x="432360" y="1337760"/>
            <a:ext cx="11612880" cy="4181400"/>
          </a:xfrm>
          <a:prstGeom prst="rect">
            <a:avLst/>
          </a:prstGeom>
          <a:noFill/>
          <a:ln w="0">
            <a:noFill/>
          </a:ln>
        </p:spPr>
        <p:txBody>
          <a:bodyPr lIns="91440" rIns="91440" tIns="45720" bIns="45720" anchor="ctr">
            <a:noAutofit/>
          </a:bodyPr>
          <a:p>
            <a:pPr marL="306000" indent="-306000" defTabSz="457200">
              <a:lnSpc>
                <a:spcPct val="110000"/>
              </a:lnSpc>
              <a:spcBef>
                <a:spcPts val="281"/>
              </a:spcBef>
              <a:spcAft>
                <a:spcPts val="601"/>
              </a:spcAft>
              <a:buClr>
                <a:srgbClr val="1cade4"/>
              </a:buClr>
              <a:buSzPct val="92000"/>
              <a:buFont typeface="Wingdings 2" charset="2"/>
              <a:buChar char=""/>
            </a:pPr>
            <a:r>
              <a:rPr b="0" lang="en-IN" sz="1400" spc="-1" strike="noStrike">
                <a:solidFill>
                  <a:schemeClr val="dk1">
                    <a:lumMod val="85000"/>
                    <a:lumOff val="15000"/>
                  </a:schemeClr>
                </a:solidFill>
                <a:latin typeface="Söhne"/>
              </a:rPr>
              <a:t>The Python script implements a basic keylogger application with a graphical user interface (GUI) using the tkinter library. The keylogger functionality is achieved through the pynput library, which enables monitoring of keyboard events including key presses and releases.</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85000"/>
                    <a:lumOff val="15000"/>
                  </a:schemeClr>
                </a:solidFill>
                <a:latin typeface="Söhne"/>
              </a:rPr>
              <a:t>Features:</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Arial"/>
              <a:buChar char="•"/>
            </a:pPr>
            <a:r>
              <a:rPr b="0" lang="en-IN" sz="1400" spc="-1" strike="noStrike">
                <a:solidFill>
                  <a:schemeClr val="dk1">
                    <a:lumMod val="85000"/>
                    <a:lumOff val="15000"/>
                  </a:schemeClr>
                </a:solidFill>
                <a:latin typeface="Söhne"/>
              </a:rPr>
              <a:t>Records pressed, held, and released keys.</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Arial"/>
              <a:buChar char="•"/>
            </a:pPr>
            <a:r>
              <a:rPr b="0" lang="en-IN" sz="1400" spc="-1" strike="noStrike">
                <a:solidFill>
                  <a:schemeClr val="dk1">
                    <a:lumMod val="85000"/>
                    <a:lumOff val="15000"/>
                  </a:schemeClr>
                </a:solidFill>
                <a:latin typeface="Söhne"/>
              </a:rPr>
              <a:t>Saves keylog data in two formats: a text file ('key_log.txt') and a JSON file ('key_log.json').</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Arial"/>
              <a:buChar char="•"/>
            </a:pPr>
            <a:r>
              <a:rPr b="0" lang="en-IN" sz="1400" spc="-1" strike="noStrike">
                <a:solidFill>
                  <a:schemeClr val="dk1">
                    <a:lumMod val="85000"/>
                    <a:lumOff val="15000"/>
                  </a:schemeClr>
                </a:solidFill>
                <a:latin typeface="Söhne"/>
              </a:rPr>
              <a:t>User-friendly interface with options to start and stop the keylogging process.</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85000"/>
                    <a:lumOff val="15000"/>
                  </a:schemeClr>
                </a:solidFill>
                <a:latin typeface="Söhne"/>
              </a:rPr>
              <a:t>Usage:</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Click the "Start" button to initiate the keylogging process.</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The application will begin capturing keyboard input in real-time.</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Press the "Stop" button to halt the keylogging process.</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Franklin Gothic Demi"/>
              <a:buAutoNum type="arabicPeriod"/>
            </a:pPr>
            <a:r>
              <a:rPr b="0" lang="en-IN" sz="1400" spc="-1" strike="noStrike">
                <a:solidFill>
                  <a:schemeClr val="dk1">
                    <a:lumMod val="85000"/>
                    <a:lumOff val="15000"/>
                  </a:schemeClr>
                </a:solidFill>
                <a:latin typeface="Söhne"/>
              </a:rPr>
              <a:t>Access the generated keylog files for analysis or further processing.</a:t>
            </a:r>
            <a:endParaRPr b="0" lang="en-US" sz="1400" spc="-1" strike="noStrike">
              <a:solidFill>
                <a:srgbClr val="000000"/>
              </a:solidFill>
              <a:latin typeface="Arial"/>
            </a:endParaRPr>
          </a:p>
          <a:p>
            <a:pPr marL="306000" indent="-306000" defTabSz="457200">
              <a:lnSpc>
                <a:spcPct val="110000"/>
              </a:lnSpc>
              <a:spcBef>
                <a:spcPts val="281"/>
              </a:spcBef>
              <a:spcAft>
                <a:spcPts val="601"/>
              </a:spcAft>
              <a:buClr>
                <a:srgbClr val="1cade4"/>
              </a:buClr>
              <a:buSzPct val="92000"/>
              <a:buFont typeface="Wingdings 2" charset="2"/>
              <a:buChar char=""/>
            </a:pPr>
            <a:r>
              <a:rPr b="1" lang="en-IN" sz="1400" spc="-1" strike="noStrike">
                <a:solidFill>
                  <a:schemeClr val="dk1">
                    <a:lumMod val="85000"/>
                    <a:lumOff val="15000"/>
                  </a:schemeClr>
                </a:solidFill>
                <a:latin typeface="Söhne"/>
              </a:rPr>
              <a:t>Note:</a:t>
            </a:r>
            <a:r>
              <a:rPr b="0" lang="en-IN" sz="1400" spc="-1" strike="noStrike">
                <a:solidFill>
                  <a:schemeClr val="dk1">
                    <a:lumMod val="85000"/>
                    <a:lumOff val="15000"/>
                  </a:schemeClr>
                </a:solidFill>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Arial"/>
            </a:endParaRPr>
          </a:p>
        </p:txBody>
      </p:sp>
      <p:sp>
        <p:nvSpPr>
          <p:cNvPr id="109" name="PlaceHolder 2"/>
          <p:cNvSpPr>
            <a:spLocks noGrp="1"/>
          </p:cNvSpPr>
          <p:nvPr>
            <p:ph/>
          </p:nvPr>
        </p:nvSpPr>
        <p:spPr>
          <a:xfrm>
            <a:off x="581040" y="1522080"/>
            <a:ext cx="11028960" cy="4672440"/>
          </a:xfrm>
          <a:prstGeom prst="rect">
            <a:avLst/>
          </a:prstGeom>
          <a:noFill/>
          <a:ln w="0">
            <a:noFill/>
          </a:ln>
        </p:spPr>
        <p:txBody>
          <a:bodyPr lIns="91440" rIns="91440" tIns="45720" bIns="45720" anchor="ctr">
            <a:noAutofit/>
          </a:bodyPr>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1. Requirement Analysis: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Identify the need for a keylogger application.</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Determine the target platform(s) (e.g., Windows, macOS, Linux).</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Define the key features and functionalities required.</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2. Design:</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Select appropriate programming languages and libraries.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Design the architecture of the keylogger system.</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Define the user interface layout and interactions.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Plan data storage mechanisms for captured keystrokes.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Consider security and privacy measures.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Wingdings 2" charset="2"/>
              <a:buChar char=""/>
            </a:pPr>
            <a:r>
              <a:rPr b="1" lang="en-IN" sz="1200" spc="-1" strike="noStrike">
                <a:solidFill>
                  <a:schemeClr val="dk1">
                    <a:lumMod val="85000"/>
                    <a:lumOff val="15000"/>
                  </a:schemeClr>
                </a:solidFill>
                <a:latin typeface="Söhne"/>
              </a:rPr>
              <a:t>3. Development:</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Implement the keylogging functionality using libraries like pynput or pyHook.</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Develop the graphical user interface (GUI) using a toolkit such as tkinter.</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Integrate functionalities to start, stop, and configure the keylogger.</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Implement error handling and validation mechanisms.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pPr>
            <a:r>
              <a:rPr b="0" lang="en-IN" sz="1200" spc="-1" strike="noStrike">
                <a:solidFill>
                  <a:schemeClr val="dk1">
                    <a:lumMod val="85000"/>
                    <a:lumOff val="15000"/>
                  </a:schemeClr>
                </a:solidFill>
                <a:latin typeface="Söhne"/>
              </a:rPr>
              <a:t>Test each component individually and then integrate them into the system.</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6624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System  Approach</a:t>
            </a:r>
            <a:endParaRPr b="0" lang="en-US" sz="4400" spc="-1" strike="noStrike">
              <a:solidFill>
                <a:srgbClr val="000000"/>
              </a:solidFill>
              <a:latin typeface="Arial"/>
            </a:endParaRPr>
          </a:p>
        </p:txBody>
      </p:sp>
      <p:sp>
        <p:nvSpPr>
          <p:cNvPr id="111" name="PlaceHolder 2"/>
          <p:cNvSpPr>
            <a:spLocks noGrp="1"/>
          </p:cNvSpPr>
          <p:nvPr>
            <p:ph/>
          </p:nvPr>
        </p:nvSpPr>
        <p:spPr>
          <a:xfrm>
            <a:off x="581040" y="1522080"/>
            <a:ext cx="11028960" cy="4672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85000"/>
                    <a:lumOff val="15000"/>
                  </a:schemeClr>
                </a:solidFill>
                <a:latin typeface="Söhne"/>
              </a:rPr>
              <a:t>4. Testing:</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Conduct unit tests to verify the functionality of individual components.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Perform integration testing to ensure seamless interaction between modules.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Execute system tests to validate the keylogger's behavior in different scenarios.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Conduct security testing to identify and address vulnerabilities.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Solicit feedback from stakeholders for improvements.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85000"/>
                    <a:lumOff val="15000"/>
                  </a:schemeClr>
                </a:solidFill>
                <a:latin typeface="Söhne"/>
              </a:rPr>
              <a:t>5. Deployment:</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Package the keylogger application for distribution.</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Provide clear instructions for installation and usage.</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Ensure compatibility with the intended platform(s).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Consider digital signing for authenticity and trustworthiness.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Deploy the application via appropriate channels (e.g., direct download, software repositories).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chemeClr val="dk1">
                    <a:lumMod val="85000"/>
                    <a:lumOff val="15000"/>
                  </a:schemeClr>
                </a:solidFill>
                <a:latin typeface="Söhne"/>
              </a:rPr>
              <a:t>6. Maintenance and Updates: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Monitor user feedback and address reported issues promptly.</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Release updates to incorporate new features, enhancements, and bug fixes.</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Stay informed about changes in the operating system or libraries that may affect the keylogger's functionality.</a:t>
            </a:r>
            <a:endParaRPr b="0" lang="en-US" sz="1200" spc="-1" strike="noStrike">
              <a:solidFill>
                <a:srgbClr val="000000"/>
              </a:solidFill>
              <a:latin typeface="Arial"/>
            </a:endParaRPr>
          </a:p>
          <a:p>
            <a:pPr marL="306000" indent="-306000" defTabSz="457200">
              <a:lnSpc>
                <a:spcPct val="110000"/>
              </a:lnSpc>
              <a:spcBef>
                <a:spcPts val="241"/>
              </a:spcBef>
              <a:spcAft>
                <a:spcPts val="601"/>
              </a:spcAft>
              <a:buClr>
                <a:srgbClr val="1cade4"/>
              </a:buClr>
              <a:buSzPct val="92000"/>
              <a:buFont typeface="Arial"/>
              <a:buChar char="•"/>
              <a:tabLst>
                <a:tab algn="l" pos="0"/>
              </a:tabLst>
            </a:pPr>
            <a:r>
              <a:rPr b="0" lang="en-IN" sz="1200" spc="-1" strike="noStrike">
                <a:solidFill>
                  <a:schemeClr val="dk1">
                    <a:lumMod val="85000"/>
                    <a:lumOff val="15000"/>
                  </a:schemeClr>
                </a:solidFill>
                <a:latin typeface="Söhne"/>
              </a:rPr>
              <a:t>Continuously evaluate and improve security measures to prevent misuse or unauthorized access.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13"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Algorithm:</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1. Initialization:</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Import required libraries.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Define global variables.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Set up initial configurations.</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2. GUI Setup:</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Create a tkinter window.</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Add start and stop buttons.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Include labels for status updates.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Designate event handlers for UI elements.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clear and intuitive layout.</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15"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3. Keylogging Functions: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functions for capturing key events.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Differentiate between key press and release.</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Store captured keystrokes.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accuracy and reliability of keylogging.</a:t>
            </a:r>
            <a:endParaRPr b="0" lang="en-US" sz="1200" spc="-1" strike="noStrike">
              <a:solidFill>
                <a:srgbClr val="000000"/>
              </a:solidFill>
              <a:latin typeface="Arial"/>
            </a:endParaRPr>
          </a:p>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4. Data Logging:</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Save captured keystrokes to a file.</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Choose appropriate file format (e.g., text, JSON).</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file writing operations efficiently.</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proper formatting of logged data.</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periodic or batched logging.</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81040" y="702000"/>
            <a:ext cx="11028960" cy="529560"/>
          </a:xfrm>
          <a:prstGeom prst="rect">
            <a:avLst/>
          </a:prstGeom>
          <a:noFill/>
          <a:ln w="0">
            <a:noFill/>
          </a:ln>
        </p:spPr>
        <p:txBody>
          <a:bodyPr lIns="91440" rIns="91440" tIns="45720" bIns="45720" anchor="b">
            <a:normAutofit fontScale="75000" lnSpcReduction="10000"/>
          </a:bodyPr>
          <a:p>
            <a:pPr indent="0" defTabSz="457200">
              <a:lnSpc>
                <a:spcPct val="100000"/>
              </a:lnSpc>
              <a:buNone/>
              <a:tabLst>
                <a:tab algn="l" pos="0"/>
              </a:tabLst>
            </a:pPr>
            <a:r>
              <a:rPr b="1" lang="en-US" sz="4400" spc="-1" strike="noStrike" cap="all">
                <a:solidFill>
                  <a:schemeClr val="accent1"/>
                </a:solidFill>
                <a:latin typeface="Arial"/>
                <a:ea typeface="Franklin Gothic Demi"/>
              </a:rPr>
              <a:t>Algorithm &amp; Deployment</a:t>
            </a:r>
            <a:endParaRPr b="0" lang="en-US" sz="4400" spc="-1" strike="noStrike">
              <a:solidFill>
                <a:srgbClr val="000000"/>
              </a:solidFill>
              <a:latin typeface="Arial"/>
            </a:endParaRPr>
          </a:p>
        </p:txBody>
      </p:sp>
      <p:sp>
        <p:nvSpPr>
          <p:cNvPr id="117" name="PlaceHolder 2"/>
          <p:cNvSpPr>
            <a:spLocks noGrp="1"/>
          </p:cNvSpPr>
          <p:nvPr>
            <p:ph/>
          </p:nvPr>
        </p:nvSpPr>
        <p:spPr>
          <a:xfrm>
            <a:off x="581040" y="1302120"/>
            <a:ext cx="11028960" cy="4672440"/>
          </a:xfrm>
          <a:prstGeom prst="rect">
            <a:avLst/>
          </a:prstGeom>
          <a:noFill/>
          <a:ln w="0">
            <a:noFill/>
          </a:ln>
        </p:spPr>
        <p:txBody>
          <a:bodyPr lIns="91440" rIns="91440" tIns="45720" bIns="45720" anchor="ctr">
            <a:noAutofit/>
          </a:bodyPr>
          <a:p>
            <a:pPr indent="0" defTabSz="457200">
              <a:lnSpc>
                <a:spcPct val="110000"/>
              </a:lnSpc>
              <a:spcBef>
                <a:spcPts val="241"/>
              </a:spcBef>
              <a:spcAft>
                <a:spcPts val="601"/>
              </a:spcAft>
              <a:buNone/>
              <a:tabLst>
                <a:tab algn="l" pos="0"/>
              </a:tabLst>
            </a:pP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5. Start and Stop Mechanisms: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Implement functions to start and stop keylogging.</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Toggle event listeners based on application state.</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Provide visual feedback on keylogger status.</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Ensure synchronization between GUI and keylogging functionality.</a:t>
            </a:r>
            <a:endParaRPr b="0" lang="en-US" sz="1200" spc="-1" strike="noStrike">
              <a:solidFill>
                <a:srgbClr val="000000"/>
              </a:solidFill>
              <a:latin typeface="Arial"/>
            </a:endParaRPr>
          </a:p>
          <a:p>
            <a:pPr marL="305280" indent="-305280" defTabSz="45720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chemeClr val="dk1">
                    <a:lumMod val="75000"/>
                    <a:lumOff val="25000"/>
                  </a:schemeClr>
                </a:solidFill>
                <a:latin typeface="Franklin Gothic Book"/>
              </a:rPr>
              <a:t>   </a:t>
            </a:r>
            <a:r>
              <a:rPr b="0" lang="en-IN" sz="1200" spc="-1" strike="noStrike">
                <a:solidFill>
                  <a:schemeClr val="dk1">
                    <a:lumMod val="75000"/>
                    <a:lumOff val="25000"/>
                  </a:schemeClr>
                </a:solidFill>
                <a:latin typeface="Franklin Gothic Book"/>
              </a:rPr>
              <a:t>- Handle edge cases such as unexpected shutdowns.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pitchFamily="0" charset="1"/>
        <a:ea typeface=""/>
        <a:cs typeface=""/>
      </a:majorFont>
      <a:minorFont>
        <a:latin typeface="Franklin Gothic Book" panose="020B0502020104020203"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Application>LibreOffice/24.2.2.2$Linux_X86_64 LibreOffice_project/427a8baee0312a7693737440f205d2e411d50bad</Application>
  <AppVersion>15.0000</AppVersion>
  <Words>1367</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2024-04-24T19:25:09Z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17</vt:i4>
  </property>
</Properties>
</file>