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7"/>
  </p:notesMasterIdLst>
  <p:handoutMasterIdLst>
    <p:handoutMasterId r:id="rId18"/>
  </p:handoutMasterIdLst>
  <p:sldIdLst>
    <p:sldId id="257" r:id="rId3"/>
    <p:sldId id="1163" r:id="rId4"/>
    <p:sldId id="1002" r:id="rId5"/>
    <p:sldId id="427" r:id="rId6"/>
    <p:sldId id="994" r:id="rId7"/>
    <p:sldId id="927" r:id="rId8"/>
    <p:sldId id="928" r:id="rId9"/>
    <p:sldId id="1068" r:id="rId10"/>
    <p:sldId id="599" r:id="rId11"/>
    <p:sldId id="1164" r:id="rId12"/>
    <p:sldId id="1165" r:id="rId13"/>
    <p:sldId id="1075" r:id="rId14"/>
    <p:sldId id="605" r:id="rId15"/>
    <p:sldId id="615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850C"/>
    <a:srgbClr val="FFFFFF"/>
    <a:srgbClr val="FFFEF6"/>
    <a:srgbClr val="F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82" d="100"/>
          <a:sy n="82" d="100"/>
        </p:scale>
        <p:origin x="60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82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23-May-22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23-May-22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14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23-May-22</a:t>
            </a:fld>
            <a:endParaRPr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23-May-22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23-May-22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23-May-22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23-May-22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2"/>
                </a:solidFill>
              </a:defRPr>
            </a:lvl1pPr>
            <a:lvl2pPr>
              <a:defRPr sz="2400">
                <a:solidFill>
                  <a:schemeClr val="accent2"/>
                </a:solidFill>
              </a:defRPr>
            </a:lvl2pPr>
            <a:lvl3pPr>
              <a:defRPr sz="2000">
                <a:solidFill>
                  <a:schemeClr val="accent2"/>
                </a:solidFill>
              </a:defRPr>
            </a:lvl3pPr>
            <a:lvl4pPr>
              <a:defRPr sz="2000">
                <a:solidFill>
                  <a:schemeClr val="accent2"/>
                </a:solidFill>
              </a:defRPr>
            </a:lvl4pPr>
            <a:lvl5pPr>
              <a:defRPr sz="2000">
                <a:solidFill>
                  <a:schemeClr val="accent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2"/>
                </a:solidFill>
              </a:defRPr>
            </a:lvl1pPr>
            <a:lvl2pPr>
              <a:defRPr sz="2400">
                <a:solidFill>
                  <a:schemeClr val="accent2"/>
                </a:solidFill>
              </a:defRPr>
            </a:lvl2pPr>
            <a:lvl3pPr>
              <a:defRPr sz="2000">
                <a:solidFill>
                  <a:schemeClr val="accent2"/>
                </a:solidFill>
              </a:defRPr>
            </a:lvl3pPr>
            <a:lvl4pPr>
              <a:defRPr sz="2000">
                <a:solidFill>
                  <a:schemeClr val="accent2"/>
                </a:solidFill>
              </a:defRPr>
            </a:lvl4pPr>
            <a:lvl5pPr>
              <a:defRPr sz="2000">
                <a:solidFill>
                  <a:schemeClr val="accent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23-May-22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>
                <a:solidFill>
                  <a:schemeClr val="accent2"/>
                </a:solidFill>
              </a:defRPr>
            </a:lvl1pPr>
            <a:lvl2pPr>
              <a:defRPr sz="2400">
                <a:solidFill>
                  <a:schemeClr val="accent2"/>
                </a:solidFill>
              </a:defRPr>
            </a:lvl2pPr>
            <a:lvl3pPr>
              <a:defRPr sz="2000">
                <a:solidFill>
                  <a:schemeClr val="accent2"/>
                </a:solidFill>
              </a:defRPr>
            </a:lvl3pPr>
            <a:lvl4pPr>
              <a:defRPr sz="2000">
                <a:solidFill>
                  <a:schemeClr val="accent2"/>
                </a:solidFill>
              </a:defRPr>
            </a:lvl4pPr>
            <a:lvl5pPr>
              <a:defRPr sz="2000">
                <a:solidFill>
                  <a:schemeClr val="accent2"/>
                </a:solidFill>
              </a:defRPr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>
                <a:solidFill>
                  <a:schemeClr val="accent2"/>
                </a:solidFill>
              </a:defRPr>
            </a:lvl1pPr>
            <a:lvl2pPr>
              <a:defRPr sz="2400">
                <a:solidFill>
                  <a:schemeClr val="accent2"/>
                </a:solidFill>
              </a:defRPr>
            </a:lvl2pPr>
            <a:lvl3pPr>
              <a:defRPr sz="2000">
                <a:solidFill>
                  <a:schemeClr val="accent2"/>
                </a:solidFill>
              </a:defRPr>
            </a:lvl3pPr>
            <a:lvl4pPr>
              <a:defRPr sz="2000">
                <a:solidFill>
                  <a:schemeClr val="accent2"/>
                </a:solidFill>
              </a:defRPr>
            </a:lvl4pPr>
            <a:lvl5pPr>
              <a:defRPr sz="2000">
                <a:solidFill>
                  <a:schemeClr val="accent2"/>
                </a:solidFill>
              </a:defRPr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23-May-22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23-May-22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23-May-22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2"/>
                </a:solidFill>
              </a:defRPr>
            </a:lvl1pPr>
            <a:lvl2pPr>
              <a:defRPr sz="2400">
                <a:solidFill>
                  <a:schemeClr val="accent2"/>
                </a:solidFill>
              </a:defRPr>
            </a:lvl2pPr>
            <a:lvl3pPr>
              <a:defRPr sz="2000">
                <a:solidFill>
                  <a:schemeClr val="accent2"/>
                </a:solidFill>
              </a:defRPr>
            </a:lvl3pPr>
            <a:lvl4pPr>
              <a:defRPr sz="2000">
                <a:solidFill>
                  <a:schemeClr val="accent2"/>
                </a:solidFill>
              </a:defRPr>
            </a:lvl4pPr>
            <a:lvl5pPr>
              <a:defRPr sz="2000">
                <a:solidFill>
                  <a:schemeClr val="accent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23-May-22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2"/>
                </a:solidFill>
              </a:defRPr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23-May-22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23-May-22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Java Performance Workshop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FetchType.EAGER</a:t>
            </a:r>
            <a:r>
              <a:rPr lang="en-US" dirty="0">
                <a:cs typeface="Courier New" panose="02070309020205020404" pitchFamily="49" charset="0"/>
              </a:rPr>
              <a:t> – Direct fetching vs. JPQL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5707" y="1696015"/>
            <a:ext cx="10348453" cy="2185214"/>
          </a:xfrm>
          <a:prstGeom prst="rect">
            <a:avLst/>
          </a:prstGeom>
          <a:solidFill>
            <a:schemeClr val="tx1">
              <a:lumMod val="85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PostComment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comment = </a:t>
            </a: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entityManager.createQuery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900" b="1" dirty="0">
                <a:solidFill>
                  <a:srgbClr val="008000"/>
                </a:solidFill>
                <a:latin typeface="Consolas" panose="020B0609020204030204" pitchFamily="49" charset="0"/>
              </a:rPr>
              <a:t>"""</a:t>
            </a:r>
            <a:br>
              <a:rPr lang="en-US" altLang="en-US" sz="19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altLang="en-US" sz="1900" b="1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</a:t>
            </a:r>
            <a:b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PostComment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pc</a:t>
            </a:r>
            <a:b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where </a:t>
            </a:r>
            <a:r>
              <a:rPr kumimoji="0" lang="en-US" altLang="en-US" sz="1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en-US" alt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900" b="1" dirty="0">
                <a:solidFill>
                  <a:srgbClr val="660E7A"/>
                </a:solidFill>
                <a:latin typeface="Consolas" panose="020B0609020204030204" pitchFamily="49" charset="0"/>
              </a:rPr>
              <a:t>id</a:t>
            </a:r>
            <a:r>
              <a:rPr lang="en-US" altLang="en-US" sz="19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900" b="1" dirty="0">
                <a:solidFill>
                  <a:srgbClr val="008000"/>
                </a:solidFill>
                <a:latin typeface="Consolas" panose="020B0609020204030204" pitchFamily="49" charset="0"/>
              </a:rPr>
              <a:t> :id</a:t>
            </a:r>
            <a:br>
              <a:rPr lang="en-US" altLang="en-US" sz="19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altLang="en-US" sz="1900" b="1" dirty="0">
                <a:solidFill>
                  <a:srgbClr val="008000"/>
                </a:solidFill>
                <a:latin typeface="Consolas" panose="020B0609020204030204" pitchFamily="49" charset="0"/>
              </a:rPr>
              <a:t>    """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PostComment.</a:t>
            </a:r>
            <a:r>
              <a:rPr lang="en-US" altLang="en-US" sz="19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setParameter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900" b="1" dirty="0">
                <a:solidFill>
                  <a:srgbClr val="008000"/>
                </a:solidFill>
                <a:latin typeface="Consolas" panose="020B0609020204030204" pitchFamily="49" charset="0"/>
              </a:rPr>
              <a:t>"id"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1L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getSingleResult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en-US" sz="1900" dirty="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5706" y="4032477"/>
            <a:ext cx="10348453" cy="2139047"/>
          </a:xfrm>
          <a:prstGeom prst="rect">
            <a:avLst/>
          </a:prstGeom>
          <a:solidFill>
            <a:schemeClr val="tx1">
              <a:lumMod val="85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pc.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id1_1_,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pc.</a:t>
            </a: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post_id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post_id3_1_,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pc.</a:t>
            </a: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review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review2_1_</a:t>
            </a:r>
            <a:b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 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post_comment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pc</a:t>
            </a:r>
            <a:b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WHERE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pc.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id1_0_0_,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</a:t>
            </a: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title2_0_0_</a:t>
            </a:r>
            <a:b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 p</a:t>
            </a:r>
            <a:b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WHERE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31">
            <a:extLst>
              <a:ext uri="{FF2B5EF4-FFF2-40B4-BE49-F238E27FC236}">
                <a16:creationId xmlns:a16="http://schemas.microsoft.com/office/drawing/2014/main" id="{33EB4A8A-294E-479C-96B3-5A14DCD78E66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 rot="10800000" flipV="1">
            <a:off x="1215707" y="2788621"/>
            <a:ext cx="1" cy="2313379"/>
          </a:xfrm>
          <a:prstGeom prst="bentConnector3">
            <a:avLst>
              <a:gd name="adj1" fmla="val 2286010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4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FetchType.LAZY</a:t>
            </a:r>
            <a:r>
              <a:rPr lang="en-US" dirty="0">
                <a:cs typeface="Courier New" panose="02070309020205020404" pitchFamily="49" charset="0"/>
              </a:rPr>
              <a:t> – Secondary queries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A much better default is to use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FetchType.LAZY</a:t>
            </a:r>
            <a:r>
              <a:rPr lang="en-US" dirty="0"/>
              <a:t> explicitly.</a:t>
            </a:r>
          </a:p>
          <a:p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However, you can still bump into secondary query issues, which</a:t>
            </a:r>
            <a:r>
              <a:rPr lang="en-US">
                <a:latin typeface="+mj-lt"/>
                <a:cs typeface="Courier New" panose="02070309020205020404" pitchFamily="49" charset="0"/>
              </a:rPr>
              <a:t>, in turn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can lead to N+1 query problems.</a:t>
            </a:r>
          </a:p>
          <a:p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80BFAD-1D39-41AF-A0B3-A75DA0FF3669}"/>
              </a:ext>
            </a:extLst>
          </p:cNvPr>
          <p:cNvSpPr txBox="1"/>
          <p:nvPr/>
        </p:nvSpPr>
        <p:spPr>
          <a:xfrm>
            <a:off x="1598612" y="2438400"/>
            <a:ext cx="5943600" cy="830997"/>
          </a:xfrm>
          <a:prstGeom prst="rect">
            <a:avLst/>
          </a:prstGeom>
          <a:solidFill>
            <a:schemeClr val="tx1">
              <a:lumMod val="85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808000"/>
                </a:solidFill>
                <a:latin typeface="Consolas" panose="020B0609020204030204" pitchFamily="49" charset="0"/>
              </a:rPr>
              <a:t>@ManyToOne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(fetch =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FetchType.</a:t>
            </a:r>
            <a:r>
              <a:rPr lang="en-US" altLang="en-US" sz="24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LAZY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Post </a:t>
            </a:r>
            <a:r>
              <a:rPr lang="en-US" altLang="en-US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post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45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FetchType.LAZY</a:t>
            </a:r>
            <a:r>
              <a:rPr lang="en-US" dirty="0">
                <a:cs typeface="Courier New" panose="02070309020205020404" pitchFamily="49" charset="0"/>
              </a:rPr>
              <a:t> – Secondary queries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8883" y="3078886"/>
            <a:ext cx="10360500" cy="3139321"/>
          </a:xfrm>
          <a:prstGeom prst="rect">
            <a:avLst/>
          </a:prstGeom>
          <a:solidFill>
            <a:schemeClr val="tx1">
              <a:lumMod val="85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pc.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id1_1_0_,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pc.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post_id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post_id3_1_0_,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pc.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review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review2_1_0_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post_comment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pc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WHERE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pc.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1800" dirty="0">
              <a:solidFill>
                <a:srgbClr val="6666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INFO </a:t>
            </a:r>
            <a:r>
              <a:rPr lang="en-US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Loaded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comment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entity</a:t>
            </a:r>
          </a:p>
          <a:p>
            <a:endParaRPr lang="en-US" sz="1800" dirty="0">
              <a:solidFill>
                <a:srgbClr val="6666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sz="1800" dirty="0">
              <a:solidFill>
                <a:srgbClr val="6666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sz="1800" dirty="0">
              <a:solidFill>
                <a:srgbClr val="6666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sz="1800" dirty="0">
              <a:solidFill>
                <a:srgbClr val="6666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sz="1800" dirty="0">
              <a:solidFill>
                <a:srgbClr val="6666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sz="1800" dirty="0">
              <a:solidFill>
                <a:srgbClr val="6666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567B59-F0A5-4EFA-8500-93F9B3C2D71A}"/>
              </a:ext>
            </a:extLst>
          </p:cNvPr>
          <p:cNvSpPr txBox="1"/>
          <p:nvPr/>
        </p:nvSpPr>
        <p:spPr>
          <a:xfrm>
            <a:off x="1218882" y="1701797"/>
            <a:ext cx="10360499" cy="1200329"/>
          </a:xfrm>
          <a:prstGeom prst="rect">
            <a:avLst/>
          </a:prstGeom>
          <a:solidFill>
            <a:schemeClr val="tx1">
              <a:lumMod val="85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PostComment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comment =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entityManager.find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PostComment.</a:t>
            </a:r>
            <a:r>
              <a:rPr lang="en-US" alt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1L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b="1" dirty="0">
                <a:solidFill>
                  <a:srgbClr val="660E7A"/>
                </a:solidFill>
                <a:latin typeface="Consolas" panose="020B0609020204030204" pitchFamily="49" charset="0"/>
              </a:rPr>
              <a:t>LOGGER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en-US" alt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"Loaded comment entity"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cxnSp>
        <p:nvCxnSpPr>
          <p:cNvPr id="5" name="Straight Arrow Connector 31">
            <a:extLst>
              <a:ext uri="{FF2B5EF4-FFF2-40B4-BE49-F238E27FC236}">
                <a16:creationId xmlns:a16="http://schemas.microsoft.com/office/drawing/2014/main" id="{053D76DD-30F1-474E-8441-35797EE30F2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218882" y="2255707"/>
            <a:ext cx="1" cy="2346585"/>
          </a:xfrm>
          <a:prstGeom prst="bentConnector3">
            <a:avLst>
              <a:gd name="adj1" fmla="val -2286000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4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FetchType.LAZY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8883" y="3078886"/>
            <a:ext cx="10360500" cy="3139321"/>
          </a:xfrm>
          <a:prstGeom prst="rect">
            <a:avLst/>
          </a:prstGeom>
          <a:solidFill>
            <a:schemeClr val="tx1">
              <a:lumMod val="85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pc.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id1_1_0_,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pc.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post_id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post_id3_1_0_,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pc.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review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review2_1_0_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post_comment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pc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WHERE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pc.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1800" dirty="0">
              <a:solidFill>
                <a:srgbClr val="6666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INFO </a:t>
            </a:r>
            <a:r>
              <a:rPr lang="en-US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Loaded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comment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entity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id1_0_0_,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title2_0_0_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 p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WHERE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1800" dirty="0">
              <a:solidFill>
                <a:srgbClr val="6666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INFO </a:t>
            </a:r>
            <a:r>
              <a:rPr lang="en-US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 post title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is </a:t>
            </a:r>
            <a:r>
              <a:rPr lang="en-US" sz="1800" dirty="0">
                <a:solidFill>
                  <a:srgbClr val="BB212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'Post </a:t>
            </a:r>
            <a:r>
              <a:rPr lang="en-US" sz="1800" dirty="0" err="1">
                <a:solidFill>
                  <a:srgbClr val="BB212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nr</a:t>
            </a:r>
            <a:r>
              <a:rPr lang="en-US" sz="1800" dirty="0">
                <a:solidFill>
                  <a:srgbClr val="BB212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 1'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567B59-F0A5-4EFA-8500-93F9B3C2D71A}"/>
              </a:ext>
            </a:extLst>
          </p:cNvPr>
          <p:cNvSpPr txBox="1"/>
          <p:nvPr/>
        </p:nvSpPr>
        <p:spPr>
          <a:xfrm>
            <a:off x="1218882" y="1701797"/>
            <a:ext cx="10360499" cy="1200329"/>
          </a:xfrm>
          <a:prstGeom prst="rect">
            <a:avLst/>
          </a:prstGeom>
          <a:solidFill>
            <a:schemeClr val="tx1">
              <a:lumMod val="85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PostComment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comment =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entityManager.find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PostComment.</a:t>
            </a:r>
            <a:r>
              <a:rPr lang="en-US" alt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1L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b="1" dirty="0">
                <a:solidFill>
                  <a:srgbClr val="660E7A"/>
                </a:solidFill>
                <a:latin typeface="Consolas" panose="020B0609020204030204" pitchFamily="49" charset="0"/>
              </a:rPr>
              <a:t>LOGGER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en-US" alt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"Loaded comment entity"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b="1" dirty="0">
                <a:solidFill>
                  <a:srgbClr val="660E7A"/>
                </a:solidFill>
                <a:latin typeface="Consolas" panose="020B0609020204030204" pitchFamily="49" charset="0"/>
              </a:rPr>
              <a:t>LOGGER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en-US" alt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"The post title is '{}'"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comment.getPost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getTitle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cxnSp>
        <p:nvCxnSpPr>
          <p:cNvPr id="9" name="Straight Arrow Connector 31">
            <a:extLst>
              <a:ext uri="{FF2B5EF4-FFF2-40B4-BE49-F238E27FC236}">
                <a16:creationId xmlns:a16="http://schemas.microsoft.com/office/drawing/2014/main" id="{6950FB8A-A059-4E40-87F6-810EEA50E3E8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 flipH="1">
            <a:off x="7389798" y="2708363"/>
            <a:ext cx="2514608" cy="2450283"/>
          </a:xfrm>
          <a:prstGeom prst="bentConnector3">
            <a:avLst>
              <a:gd name="adj1" fmla="val -74397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20AA5C6-19C8-441C-AAC9-D3276E28C22D}"/>
              </a:ext>
            </a:extLst>
          </p:cNvPr>
          <p:cNvSpPr/>
          <p:nvPr/>
        </p:nvSpPr>
        <p:spPr>
          <a:xfrm>
            <a:off x="6018212" y="2514600"/>
            <a:ext cx="3886194" cy="38752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54ADAC-D2B0-4C46-AF9D-94600921FEFF}"/>
              </a:ext>
            </a:extLst>
          </p:cNvPr>
          <p:cNvSpPr/>
          <p:nvPr/>
        </p:nvSpPr>
        <p:spPr>
          <a:xfrm>
            <a:off x="1218881" y="4602292"/>
            <a:ext cx="6170917" cy="111270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49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Session in View anti-pattern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1676399"/>
            <a:ext cx="9906000" cy="4511041"/>
          </a:xfr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8671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2" y="1676400"/>
            <a:ext cx="10360501" cy="4495800"/>
          </a:xfrm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3500" dirty="0"/>
              <a:t>      Java Champion</a:t>
            </a:r>
          </a:p>
          <a:p>
            <a:r>
              <a:rPr lang="en-US" sz="3500" dirty="0"/>
              <a:t>      vladmihalcea.com</a:t>
            </a:r>
          </a:p>
          <a:p>
            <a:r>
              <a:rPr lang="en-US" sz="3500" dirty="0"/>
              <a:t>      @</a:t>
            </a:r>
            <a:r>
              <a:rPr lang="en-US" sz="3500"/>
              <a:t>vlad_mihalcea</a:t>
            </a:r>
            <a:endParaRPr lang="en-US" sz="3500" dirty="0"/>
          </a:p>
          <a:p>
            <a:r>
              <a:rPr lang="en-US" sz="3500" dirty="0"/>
              <a:t>      </a:t>
            </a:r>
            <a:r>
              <a:rPr lang="en-US" sz="3500" dirty="0" err="1"/>
              <a:t>vladmihalcea</a:t>
            </a:r>
            <a:endParaRPr lang="en-US" sz="35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FCD780-3033-483C-B19B-5812A23738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6016" y="1745954"/>
            <a:ext cx="457200" cy="457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597375-5082-47AC-A0E9-3383E44B6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16" y="2406351"/>
            <a:ext cx="457200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7EBBCB-0349-4E4B-B3F9-31F58295FF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16" y="3119989"/>
            <a:ext cx="457200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3B2083-835E-4BEB-B5A5-44AAEE4D7F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16" y="3833628"/>
            <a:ext cx="457200" cy="45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A4AC72-B72C-4593-8CBE-A8B66DBF018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448" y="1706459"/>
            <a:ext cx="3427571" cy="443568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4423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DACCD0-5C59-4ED0-B879-DD0CAB41A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2" y="1676400"/>
            <a:ext cx="10360501" cy="4495800"/>
          </a:xfrm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SQL statements are printed to the </a:t>
            </a:r>
            <a:r>
              <a:rPr lang="en-US" dirty="0">
                <a:solidFill>
                  <a:srgbClr val="FFC000"/>
                </a:solidFill>
              </a:rPr>
              <a:t>console</a:t>
            </a:r>
            <a:r>
              <a:rPr lang="en-US" dirty="0"/>
              <a:t>, so this setting should be avoided!</a:t>
            </a:r>
          </a:p>
          <a:p>
            <a:r>
              <a:rPr lang="en-US" dirty="0"/>
              <a:t>Bind parameters are not printed at all.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C1F51C-957E-4E95-AF00-30A1C8FBB907}"/>
              </a:ext>
            </a:extLst>
          </p:cNvPr>
          <p:cNvSpPr txBox="1"/>
          <p:nvPr/>
        </p:nvSpPr>
        <p:spPr>
          <a:xfrm>
            <a:off x="1225069" y="2438400"/>
            <a:ext cx="10354313" cy="1938992"/>
          </a:xfrm>
          <a:prstGeom prst="rect">
            <a:avLst/>
          </a:prstGeom>
          <a:solidFill>
            <a:schemeClr val="tx1">
              <a:lumMod val="85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Hibernate: select distinct owner0_.id as id1_0_, owner0_.first_name as first_na2_0_, owner0_.last_name as last_nam3_0_, owner0_.address as address4_0_, owner0_.city as city5_0_, owner0_.telephone as telephon6_0_ from owners owner0_ where owner0_.last_name like ? limit ?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logging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5069" y="1676400"/>
            <a:ext cx="10354313" cy="461665"/>
          </a:xfrm>
          <a:prstGeom prst="rect">
            <a:avLst/>
          </a:prstGeom>
          <a:solidFill>
            <a:schemeClr val="tx1">
              <a:lumMod val="85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spring.jpa.show-sql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AD8AE54-2676-4080-A7CA-125CC0E5E0FC}"/>
              </a:ext>
            </a:extLst>
          </p:cNvPr>
          <p:cNvCxnSpPr>
            <a:cxnSpLocks/>
            <a:stCxn id="4" idx="1"/>
            <a:endCxn id="8" idx="1"/>
          </p:cNvCxnSpPr>
          <p:nvPr/>
        </p:nvCxnSpPr>
        <p:spPr>
          <a:xfrm rot="10800000" flipV="1">
            <a:off x="1218883" y="1907232"/>
            <a:ext cx="6187" cy="2017067"/>
          </a:xfrm>
          <a:prstGeom prst="bentConnector3">
            <a:avLst>
              <a:gd name="adj1" fmla="val 3794844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16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connection acquisition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2" y="1600200"/>
            <a:ext cx="10275277" cy="4648200"/>
          </a:xfrm>
          <a:solidFill>
            <a:schemeClr val="accent1"/>
          </a:solidFill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3951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connection acquisition</a:t>
            </a:r>
          </a:p>
        </p:txBody>
      </p:sp>
      <p:sp>
        <p:nvSpPr>
          <p:cNvPr id="4" name="Substituent conținut 2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546603"/>
          </a:xfrm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Hibernate 5.2.10 introduced a lazy connection acquisition strategy</a:t>
            </a:r>
          </a:p>
          <a:p>
            <a:endParaRPr lang="en-US" dirty="0"/>
          </a:p>
          <a:p>
            <a:r>
              <a:rPr lang="en-US" dirty="0"/>
              <a:t>Requires the </a:t>
            </a:r>
            <a:r>
              <a:rPr lang="en-US" dirty="0">
                <a:latin typeface="Consolas" panose="020B0609020204030204" pitchFamily="49" charset="0"/>
              </a:rPr>
              <a:t>DataSource</a:t>
            </a:r>
            <a:r>
              <a:rPr lang="en-US" dirty="0"/>
              <a:t> to disable auto-commit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BD8F53-6489-4086-B381-4AB979E2C969}"/>
              </a:ext>
            </a:extLst>
          </p:cNvPr>
          <p:cNvSpPr txBox="1"/>
          <p:nvPr/>
        </p:nvSpPr>
        <p:spPr>
          <a:xfrm>
            <a:off x="1674812" y="3276600"/>
            <a:ext cx="9295130" cy="461665"/>
          </a:xfrm>
          <a:prstGeom prst="rect">
            <a:avLst/>
          </a:prstGeom>
          <a:solidFill>
            <a:schemeClr val="tx1">
              <a:lumMod val="85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hibernate.connection.provider_disables_autocommit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97DA4-76F0-4DA3-B349-58BA57757642}"/>
              </a:ext>
            </a:extLst>
          </p:cNvPr>
          <p:cNvSpPr txBox="1"/>
          <p:nvPr/>
        </p:nvSpPr>
        <p:spPr>
          <a:xfrm>
            <a:off x="1674812" y="4531667"/>
            <a:ext cx="7315200" cy="461665"/>
          </a:xfrm>
          <a:prstGeom prst="rect">
            <a:avLst/>
          </a:prstGeom>
          <a:solidFill>
            <a:schemeClr val="tx1">
              <a:lumMod val="85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spring.datasource.hikari.auto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-commit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false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15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plan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Entity queries (JPQL, Criteria API) need to be compiled first.</a:t>
            </a:r>
          </a:p>
          <a:p>
            <a:r>
              <a:rPr lang="en-US" dirty="0"/>
              <a:t>The compilation takes time, so it has a cache with a default size of 2048 cached queries.</a:t>
            </a:r>
          </a:p>
          <a:p>
            <a:r>
              <a:rPr lang="en-US" dirty="0"/>
              <a:t>The cache is configured like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351C3C-97AE-0903-869A-1DA7C9D2068F}"/>
              </a:ext>
            </a:extLst>
          </p:cNvPr>
          <p:cNvSpPr txBox="1"/>
          <p:nvPr/>
        </p:nvSpPr>
        <p:spPr>
          <a:xfrm>
            <a:off x="1674812" y="3932933"/>
            <a:ext cx="6987106" cy="461665"/>
          </a:xfrm>
          <a:prstGeom prst="rect">
            <a:avLst/>
          </a:prstGeom>
          <a:solidFill>
            <a:schemeClr val="tx1">
              <a:lumMod val="85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hibernate.query.plan_cache_max_size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8192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73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query plan cache improvement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1701797"/>
            <a:ext cx="7923146" cy="4462271"/>
          </a:xfr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3916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FetchType.EAGER</a:t>
            </a:r>
            <a:r>
              <a:rPr lang="en-US" dirty="0">
                <a:cs typeface="Courier New" panose="02070309020205020404" pitchFamily="49" charset="0"/>
              </a:rPr>
              <a:t> – Secondary queries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The default  fetching strategy for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@ManyToOne</a:t>
            </a:r>
            <a:r>
              <a:rPr lang="en-US" dirty="0"/>
              <a:t> associations is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FetchType.EAGER</a:t>
            </a:r>
            <a:r>
              <a:rPr lang="en-US" dirty="0"/>
              <a:t>.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80BFAD-1D39-41AF-A0B3-A75DA0FF3669}"/>
              </a:ext>
            </a:extLst>
          </p:cNvPr>
          <p:cNvSpPr txBox="1"/>
          <p:nvPr/>
        </p:nvSpPr>
        <p:spPr>
          <a:xfrm>
            <a:off x="1598533" y="2743200"/>
            <a:ext cx="3048079" cy="769441"/>
          </a:xfrm>
          <a:prstGeom prst="rect">
            <a:avLst/>
          </a:prstGeom>
          <a:solidFill>
            <a:schemeClr val="tx1">
              <a:lumMod val="85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en-US" altLang="en-US" sz="2200" dirty="0" err="1">
                <a:solidFill>
                  <a:srgbClr val="808000"/>
                </a:solidFill>
                <a:latin typeface="Consolas" panose="020B0609020204030204" pitchFamily="49" charset="0"/>
              </a:rPr>
              <a:t>ManyToOne</a:t>
            </a:r>
            <a:br>
              <a:rPr lang="en-US" altLang="en-US" sz="220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en-US" altLang="en-US" sz="2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Post </a:t>
            </a:r>
            <a:r>
              <a:rPr lang="en-US" altLang="en-US" sz="22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post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2200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1DE27D-AD46-799C-F5A7-72C22256E305}"/>
              </a:ext>
            </a:extLst>
          </p:cNvPr>
          <p:cNvSpPr txBox="1"/>
          <p:nvPr/>
        </p:nvSpPr>
        <p:spPr>
          <a:xfrm>
            <a:off x="1598533" y="3768831"/>
            <a:ext cx="6781880" cy="2139047"/>
          </a:xfrm>
          <a:prstGeom prst="rect">
            <a:avLst/>
          </a:prstGeom>
          <a:solidFill>
            <a:schemeClr val="tx1">
              <a:lumMod val="85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@Target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({ElementType.</a:t>
            </a:r>
            <a:r>
              <a:rPr kumimoji="0" lang="en-US" altLang="en-US" sz="1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ElementType.</a:t>
            </a:r>
            <a:r>
              <a:rPr kumimoji="0" lang="en-US" altLang="en-US" sz="1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  <a:b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@Retention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(RetentionPolicy.</a:t>
            </a:r>
            <a:r>
              <a:rPr kumimoji="0" lang="en-US" altLang="en-US" sz="1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RUNTIME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interface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ManyToOne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…</a:t>
            </a:r>
            <a:b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FetchType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fetch()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default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FetchType.</a:t>
            </a:r>
            <a:r>
              <a:rPr kumimoji="0" lang="en-US" altLang="en-US" sz="1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EAGER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41E519-A9C1-0873-DFBF-2F053E6F5769}"/>
              </a:ext>
            </a:extLst>
          </p:cNvPr>
          <p:cNvSpPr/>
          <p:nvPr/>
        </p:nvSpPr>
        <p:spPr>
          <a:xfrm>
            <a:off x="2055812" y="5161908"/>
            <a:ext cx="5943600" cy="48912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54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FetchType.EAGER</a:t>
            </a:r>
            <a:r>
              <a:rPr lang="en-US" dirty="0">
                <a:cs typeface="Courier New" panose="02070309020205020404" pitchFamily="49" charset="0"/>
              </a:rPr>
              <a:t> – Direct fetching vs. JPQL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5707" y="1696015"/>
            <a:ext cx="10348453" cy="2185214"/>
          </a:xfrm>
          <a:prstGeom prst="rect">
            <a:avLst/>
          </a:prstGeom>
          <a:solidFill>
            <a:schemeClr val="tx1">
              <a:lumMod val="85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PostComment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comment = </a:t>
            </a: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entityManager.createQuery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900" b="1" dirty="0">
                <a:solidFill>
                  <a:srgbClr val="008000"/>
                </a:solidFill>
                <a:latin typeface="Consolas" panose="020B0609020204030204" pitchFamily="49" charset="0"/>
              </a:rPr>
              <a:t>"""</a:t>
            </a:r>
            <a:br>
              <a:rPr lang="en-US" altLang="en-US" sz="19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altLang="en-US" sz="1900" b="1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</a:t>
            </a:r>
            <a:b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PostComment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pc</a:t>
            </a:r>
            <a:b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where </a:t>
            </a:r>
            <a:r>
              <a:rPr kumimoji="0" lang="en-US" altLang="en-US" sz="1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en-US" alt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900" b="1" dirty="0">
                <a:solidFill>
                  <a:srgbClr val="660E7A"/>
                </a:solidFill>
                <a:latin typeface="Consolas" panose="020B0609020204030204" pitchFamily="49" charset="0"/>
              </a:rPr>
              <a:t>id</a:t>
            </a:r>
            <a:r>
              <a:rPr lang="en-US" altLang="en-US" sz="19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900" b="1" dirty="0">
                <a:solidFill>
                  <a:srgbClr val="008000"/>
                </a:solidFill>
                <a:latin typeface="Consolas" panose="020B0609020204030204" pitchFamily="49" charset="0"/>
              </a:rPr>
              <a:t> :id</a:t>
            </a:r>
            <a:br>
              <a:rPr lang="en-US" altLang="en-US" sz="19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altLang="en-US" sz="1900" b="1" dirty="0">
                <a:solidFill>
                  <a:srgbClr val="008000"/>
                </a:solidFill>
                <a:latin typeface="Consolas" panose="020B0609020204030204" pitchFamily="49" charset="0"/>
              </a:rPr>
              <a:t>    """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PostComment.</a:t>
            </a:r>
            <a:r>
              <a:rPr lang="en-US" altLang="en-US" sz="19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setParameter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900" b="1" dirty="0">
                <a:solidFill>
                  <a:srgbClr val="008000"/>
                </a:solidFill>
                <a:latin typeface="Consolas" panose="020B0609020204030204" pitchFamily="49" charset="0"/>
              </a:rPr>
              <a:t>"id"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1L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getSingleResult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en-US" sz="1900" dirty="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5706" y="4032477"/>
            <a:ext cx="10348453" cy="2139047"/>
          </a:xfrm>
          <a:prstGeom prst="rect">
            <a:avLst/>
          </a:prstGeom>
          <a:solidFill>
            <a:schemeClr val="tx1">
              <a:lumMod val="85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pc.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id1_1_,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pc.</a:t>
            </a: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post_id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post_id3_1_,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pc.</a:t>
            </a: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review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review2_1_</a:t>
            </a:r>
            <a:b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 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post_comment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pc</a:t>
            </a:r>
            <a:b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WHERE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pc.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endParaRPr lang="en-US" altLang="en-US" sz="1900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31">
            <a:extLst>
              <a:ext uri="{FF2B5EF4-FFF2-40B4-BE49-F238E27FC236}">
                <a16:creationId xmlns:a16="http://schemas.microsoft.com/office/drawing/2014/main" id="{33EB4A8A-294E-479C-96B3-5A14DCD78E66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 rot="10800000" flipV="1">
            <a:off x="1215707" y="2788621"/>
            <a:ext cx="1" cy="2313379"/>
          </a:xfrm>
          <a:prstGeom prst="bentConnector3">
            <a:avLst>
              <a:gd name="adj1" fmla="val 2286010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32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8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740</Words>
  <Application>Microsoft Office PowerPoint</Application>
  <PresentationFormat>Custom</PresentationFormat>
  <Paragraphs>68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Roboto</vt:lpstr>
      <vt:lpstr>Tech 16x9</vt:lpstr>
      <vt:lpstr>Advanced Java Performance Workshop</vt:lpstr>
      <vt:lpstr>About me</vt:lpstr>
      <vt:lpstr>Spring Boot logging</vt:lpstr>
      <vt:lpstr>Spring Boot connection acquisition</vt:lpstr>
      <vt:lpstr>Lazy connection acquisition</vt:lpstr>
      <vt:lpstr>Query plan cache</vt:lpstr>
      <vt:lpstr>Entity query plan cache improvement</vt:lpstr>
      <vt:lpstr>FetchType.EAGER – Secondary queries</vt:lpstr>
      <vt:lpstr>FetchType.EAGER – Direct fetching vs. JPQL</vt:lpstr>
      <vt:lpstr>FetchType.EAGER – Direct fetching vs. JPQL</vt:lpstr>
      <vt:lpstr>FetchType.LAZY – Secondary queries</vt:lpstr>
      <vt:lpstr>FetchType.LAZY – Secondary queries</vt:lpstr>
      <vt:lpstr>FetchType.LAZY</vt:lpstr>
      <vt:lpstr>Open Session in View anti-pattern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2015-11-10T14:57:44Z</dcterms:created>
  <dcterms:modified xsi:type="dcterms:W3CDTF">2022-05-23T13:26:34Z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