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7" r:id="rId3"/>
    <p:sldId id="271" r:id="rId4"/>
    <p:sldId id="30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58" y="230"/>
      </p:cViewPr>
      <p:guideLst>
        <p:guide orient="horz" pos="2160"/>
        <p:guide pos="38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10744-8844-43C8-9D02-1FBE72D3D4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6F2B-206E-4DA1-A9F6-3F5FAC22D8F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117600" y="1580515"/>
            <a:ext cx="9837420" cy="39738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075" y="2434026"/>
            <a:ext cx="8548359" cy="2704416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                                      </a:t>
            </a:r>
            <a:r>
              <a:rPr lang="en-US" sz="2800" dirty="0"/>
              <a:t> 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lt"/>
              </a:rPr>
              <a:t>Idea/Approach Details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Ministry/ Organization name: </a:t>
            </a:r>
            <a:r>
              <a:rPr lang="en-US" sz="2400" dirty="0" smtClean="0"/>
              <a:t>Ministry of Women and Child Development</a:t>
            </a:r>
            <a:br>
              <a:rPr lang="en-US" sz="2400" dirty="0"/>
            </a:br>
            <a:r>
              <a:rPr lang="en-US" sz="2400" dirty="0"/>
              <a:t>Problem Statement </a:t>
            </a:r>
            <a:r>
              <a:rPr lang="en-US" sz="2400" dirty="0" smtClean="0"/>
              <a:t>:</a:t>
            </a:r>
            <a:r>
              <a:rPr lang="en-US" sz="2000" dirty="0"/>
              <a:t> </a:t>
            </a:r>
            <a:r>
              <a:rPr lang="en-US" sz="2700" dirty="0"/>
              <a:t>Promoting holistic nutrition among women and </a:t>
            </a:r>
            <a:r>
              <a:rPr lang="en-US" sz="2700" dirty="0" smtClean="0"/>
              <a:t>                                                 children </a:t>
            </a:r>
            <a:r>
              <a:rPr lang="en-US" sz="2700" dirty="0"/>
              <a:t>through/with the help of IT for </a:t>
            </a:r>
            <a:r>
              <a:rPr lang="en-US" sz="2700" dirty="0" err="1" smtClean="0"/>
              <a:t>Poshan</a:t>
            </a:r>
            <a:r>
              <a:rPr lang="en-US" sz="2700" dirty="0" smtClean="0"/>
              <a:t> </a:t>
            </a:r>
            <a:r>
              <a:rPr lang="en-US" sz="2700" dirty="0" err="1"/>
              <a:t>Abhiyaan</a:t>
            </a:r>
            <a:br>
              <a:rPr lang="en-US" sz="2400" dirty="0"/>
            </a:br>
            <a:r>
              <a:rPr lang="en-US" sz="2400" dirty="0"/>
              <a:t>Team Name </a:t>
            </a:r>
            <a:r>
              <a:rPr lang="en-US" sz="2400" dirty="0" smtClean="0"/>
              <a:t>:Path Finders</a:t>
            </a:r>
            <a:br>
              <a:rPr lang="en-US" sz="2400" dirty="0"/>
            </a:br>
            <a:r>
              <a:rPr lang="en-US" sz="2400" dirty="0"/>
              <a:t>Team Leader Name : </a:t>
            </a:r>
            <a:r>
              <a:rPr lang="en-US" sz="2400" dirty="0" err="1" smtClean="0"/>
              <a:t>Bhavana</a:t>
            </a:r>
            <a:r>
              <a:rPr lang="en-US" sz="2400" dirty="0" smtClean="0"/>
              <a:t> </a:t>
            </a:r>
            <a:r>
              <a:rPr lang="en-US" sz="2400" dirty="0" err="1" smtClean="0"/>
              <a:t>Paladi</a:t>
            </a:r>
            <a:r>
              <a:rPr lang="en-US" sz="2400" dirty="0"/>
              <a:t>				</a:t>
            </a:r>
            <a:br>
              <a:rPr lang="en-US" sz="2400" dirty="0"/>
            </a:br>
            <a:r>
              <a:rPr lang="en-US" sz="2400" dirty="0" smtClean="0"/>
              <a:t>College </a:t>
            </a:r>
            <a:r>
              <a:rPr lang="en-US" sz="2400" dirty="0"/>
              <a:t>Code : </a:t>
            </a:r>
            <a:r>
              <a:rPr lang="en-IN" altLang="en-US" sz="2400" dirty="0"/>
              <a:t>WJ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35685" y="361315"/>
            <a:ext cx="9220200" cy="3744595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800" u="sng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800" u="sng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800" u="sng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800" u="sng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800" u="sng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800" u="sng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800" u="sng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u="sng" dirty="0" smtClean="0">
                <a:solidFill>
                  <a:prstClr val="black"/>
                </a:solidFill>
                <a:latin typeface="Calibri" panose="020F0502020204030204"/>
              </a:rPr>
              <a:t>Description</a:t>
            </a:r>
            <a:endParaRPr lang="en-US" sz="2800" u="sng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IN" altLang="en-US" sz="1600" dirty="0" smtClean="0">
                <a:solidFill>
                  <a:prstClr val="black"/>
                </a:solidFill>
                <a:latin typeface="Calibri" panose="020F0502020204030204"/>
              </a:rPr>
              <a:t>1. 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It’s a web based application where the health workers of Ministry of Women and Child Development are provided with unique IDs and password.</a:t>
            </a: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IN" altLang="en-US" sz="1600" dirty="0" smtClean="0">
                <a:solidFill>
                  <a:prstClr val="black"/>
                </a:solidFill>
                <a:latin typeface="Calibri" panose="020F0502020204030204"/>
              </a:rPr>
              <a:t>2. This i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nterface facilitates the workers with data of the patients' last visit </a:t>
            </a:r>
            <a:r>
              <a:rPr lang="en-IN" altLang="en-US" sz="1600" dirty="0" smtClean="0">
                <a:solidFill>
                  <a:prstClr val="black"/>
                </a:solidFill>
                <a:latin typeface="Calibri" panose="020F0502020204030204"/>
              </a:rPr>
              <a:t>and provides monitoring tools to categorize the  data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IN" altLang="en-US" sz="1600" dirty="0" smtClean="0">
                <a:solidFill>
                  <a:prstClr val="black"/>
                </a:solidFill>
                <a:latin typeface="Calibri" panose="020F0502020204030204"/>
              </a:rPr>
              <a:t>3. 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Alarms will be triggered if the patient has not taken an upcoming dose which will help the health worker to make it more efficient.</a:t>
            </a: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IN" altLang="en-US" sz="1600" dirty="0" smtClean="0">
                <a:solidFill>
                  <a:prstClr val="black"/>
                </a:solidFill>
                <a:latin typeface="Calibri" panose="020F0502020204030204"/>
              </a:rPr>
              <a:t>4. 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The registered patient will also be sent a notification to vis</a:t>
            </a:r>
            <a:r>
              <a:rPr lang="en-IN" altLang="en-US" sz="1600" dirty="0" smtClean="0">
                <a:solidFill>
                  <a:prstClr val="black"/>
                </a:solidFill>
                <a:latin typeface="Calibri" panose="020F0502020204030204"/>
              </a:rPr>
              <a:t>it 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for timely dosage.</a:t>
            </a: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IN" altLang="en-US" sz="1600" dirty="0" smtClean="0">
                <a:solidFill>
                  <a:prstClr val="black"/>
                </a:solidFill>
                <a:latin typeface="Calibri" panose="020F0502020204030204"/>
              </a:rPr>
              <a:t>5. 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The dose is provided to the patient by verifying their last visit and authenticating patient.</a:t>
            </a: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IN" altLang="en-US" sz="1600" dirty="0" smtClean="0">
                <a:solidFill>
                  <a:prstClr val="black"/>
                </a:solidFill>
                <a:latin typeface="Calibri" panose="020F0502020204030204"/>
              </a:rPr>
              <a:t>6. 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Our automated system alerts the customer of their upcoming alerts through alert messages and       automated calls </a:t>
            </a:r>
            <a:r>
              <a:rPr lang="en-IN" altLang="en-US" sz="1600" dirty="0" smtClean="0">
                <a:solidFill>
                  <a:prstClr val="black"/>
                </a:solidFill>
                <a:latin typeface="Calibri" panose="020F0502020204030204"/>
              </a:rPr>
              <a:t>in regional Language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.                                  </a:t>
            </a: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IN" altLang="en-US" sz="2800" u="sng" dirty="0" smtClean="0">
                <a:solidFill>
                  <a:prstClr val="black"/>
                </a:solidFill>
                <a:latin typeface="Calibri" panose="020F0502020204030204"/>
              </a:rPr>
              <a:t>Prototype</a:t>
            </a:r>
            <a:endParaRPr lang="en-IN" altLang="en-US" sz="2800" u="sng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800" u="sng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0" algn="ctr" defTabSz="457200">
              <a:defRPr/>
            </a:pPr>
            <a:endParaRPr lang="en-US" u="sng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800" u="sng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0" algn="ctr" defTabSz="457200">
              <a:defRPr/>
            </a:pPr>
            <a:endParaRPr lang="en-US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800" u="sng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8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13155" y="4186555"/>
            <a:ext cx="9143365" cy="25717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8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sym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noProof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sym typeface="+mn-ea"/>
              </a:rPr>
              <a:t>                                                              </a:t>
            </a:r>
            <a:endParaRPr lang="en-US" sz="1600" noProof="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 panose="020F0502020204030204"/>
              <a:sym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 panose="020F0502020204030204"/>
                <a:sym typeface="+mn-ea"/>
              </a:rPr>
              <a:t>                                                                </a:t>
            </a:r>
            <a:r>
              <a:rPr lang="en-US" sz="160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 https://tinyurl.com/ujcc5hf</a:t>
            </a:r>
            <a:endParaRPr lang="en-US" sz="1600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Calibri" panose="020F0502020204030204"/>
              <a:sym typeface="+mn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600" noProof="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 panose="020F0502020204030204"/>
              <a:sym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                                     </a:t>
            </a:r>
            <a:endParaRPr lang="en-US" sz="28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sym typeface="+mn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Technology stack</a:t>
            </a:r>
            <a:r>
              <a:rPr lang="en-US" sz="2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 </a:t>
            </a:r>
            <a:endParaRPr lang="en-US" sz="28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sym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1.HTML,CSS,Javascript</a:t>
            </a:r>
            <a:endParaRPr kumimoji="0" lang="en-I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Amazon SNS</a:t>
            </a:r>
            <a:endParaRPr kumimoji="0" lang="en-I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3.Python</a:t>
            </a:r>
            <a:endParaRPr kumimoji="0" lang="en-I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4.Amazon Web Services</a:t>
            </a:r>
            <a:endParaRPr kumimoji="0" lang="en-I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5.Amazon SQS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87500" y="172720"/>
            <a:ext cx="8733790" cy="43383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u="sng" dirty="0" smtClean="0">
                <a:solidFill>
                  <a:prstClr val="black"/>
                </a:solidFill>
                <a:latin typeface="Calibri" panose="020F0502020204030204"/>
              </a:rPr>
              <a:t>Use Case Diagram</a:t>
            </a:r>
            <a:endParaRPr lang="en-US" sz="2800" u="sng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800" u="sng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800" u="sng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8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8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8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31645" y="4740910"/>
            <a:ext cx="8445500" cy="1905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457200">
              <a:defRPr/>
            </a:pPr>
            <a:r>
              <a:rPr lang="en-US" sz="2800" u="sng" noProof="0" dirty="0" smtClean="0">
                <a:solidFill>
                  <a:prstClr val="black"/>
                </a:solidFill>
                <a:latin typeface="Calibri" panose="020F0502020204030204"/>
              </a:rPr>
              <a:t>Dependencies </a:t>
            </a:r>
            <a:r>
              <a:rPr lang="en-IN" altLang="en-US" sz="2800" noProof="0" dirty="0" smtClean="0">
                <a:solidFill>
                  <a:prstClr val="black"/>
                </a:solidFill>
                <a:latin typeface="Calibri" panose="020F0502020204030204"/>
              </a:rPr>
              <a:t>                                   </a:t>
            </a:r>
            <a:r>
              <a:rPr lang="en-US" sz="2800" noProof="0" smtClean="0">
                <a:solidFill>
                  <a:prstClr val="black"/>
                </a:solidFill>
                <a:latin typeface="Calibri" panose="020F0502020204030204"/>
              </a:rPr>
              <a:t>         </a:t>
            </a:r>
            <a:endParaRPr lang="en-US" sz="2800" noProof="0" smtClean="0">
              <a:solidFill>
                <a:prstClr val="black"/>
              </a:solidFill>
              <a:latin typeface="Calibri" panose="020F0502020204030204"/>
            </a:endParaRPr>
          </a:p>
          <a:p>
            <a:pPr lvl="0" defTabSz="457200">
              <a:defRPr/>
            </a:pPr>
            <a:r>
              <a:rPr lang="en-IN" altLang="en-US" sz="1600" noProof="0" smtClean="0">
                <a:solidFill>
                  <a:prstClr val="black"/>
                </a:solidFill>
                <a:latin typeface="Calibri" panose="020F0502020204030204"/>
              </a:rPr>
              <a:t>1.</a:t>
            </a:r>
            <a:r>
              <a:rPr kumimoji="0" lang="en-US" sz="1600" b="0" i="0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Employee/Health workers             </a:t>
            </a:r>
            <a:endParaRPr kumimoji="0" lang="en-US" sz="1600" b="0" i="0" strike="noStrike" kern="120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lvl="0" indent="0" defTabSz="457200">
              <a:buFont typeface="Arial" panose="020B0604020202020204" pitchFamily="34" charset="0"/>
              <a:buNone/>
              <a:defRPr/>
            </a:pPr>
            <a:r>
              <a:rPr lang="en-IN" altLang="en-US" sz="1600" noProof="0" dirty="0" smtClean="0">
                <a:solidFill>
                  <a:prstClr val="black"/>
                </a:solidFill>
                <a:latin typeface="Calibri" panose="020F0502020204030204"/>
              </a:rPr>
              <a:t>2.  </a:t>
            </a:r>
            <a:r>
              <a:rPr lang="en-US" sz="1600" noProof="0" dirty="0" smtClean="0">
                <a:solidFill>
                  <a:prstClr val="black"/>
                </a:solidFill>
                <a:latin typeface="Calibri" panose="020F0502020204030204"/>
              </a:rPr>
              <a:t>Patient</a:t>
            </a:r>
            <a:endParaRPr lang="en-US" sz="1600" noProof="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0" indent="0" defTabSz="457200">
              <a:buFont typeface="Arial" panose="020B0604020202020204" pitchFamily="34" charset="0"/>
              <a:buNone/>
              <a:defRPr/>
            </a:pPr>
            <a:r>
              <a:rPr lang="en-IN" altLang="en-US" sz="2800" u="sng" noProof="0" dirty="0" smtClean="0">
                <a:solidFill>
                  <a:prstClr val="black"/>
                </a:solidFill>
                <a:latin typeface="Calibri" panose="020F0502020204030204"/>
                <a:sym typeface="+mn-ea"/>
              </a:rPr>
              <a:t> </a:t>
            </a:r>
            <a:r>
              <a:rPr lang="en-IN" altLang="en-US" sz="2800" u="sng" noProof="0" smtClean="0">
                <a:solidFill>
                  <a:prstClr val="black"/>
                </a:solidFill>
                <a:latin typeface="Calibri" panose="020F0502020204030204"/>
                <a:sym typeface="+mn-ea"/>
              </a:rPr>
              <a:t>Show Stopper</a:t>
            </a:r>
            <a:r>
              <a:rPr lang="en-US" sz="2800" u="sng" noProof="0" smtClean="0">
                <a:solidFill>
                  <a:prstClr val="black"/>
                </a:solidFill>
                <a:latin typeface="Calibri" panose="020F0502020204030204"/>
                <a:sym typeface="+mn-ea"/>
              </a:rPr>
              <a:t> </a:t>
            </a:r>
            <a:endParaRPr lang="en-IN" altLang="en-US" sz="2800" noProof="0" smtClean="0">
              <a:solidFill>
                <a:prstClr val="black"/>
              </a:solidFill>
              <a:latin typeface="Calibri" panose="020F0502020204030204"/>
              <a:sym typeface="+mn-ea"/>
            </a:endParaRPr>
          </a:p>
          <a:p>
            <a:pPr lvl="0" indent="0" defTabSz="457200">
              <a:buFont typeface="Arial" panose="020B0604020202020204" pitchFamily="34" charset="0"/>
              <a:buNone/>
              <a:defRPr/>
            </a:pPr>
            <a:r>
              <a:rPr lang="en-IN" altLang="en-US" sz="1600" noProof="0" smtClean="0">
                <a:solidFill>
                  <a:prstClr val="black"/>
                </a:solidFill>
                <a:latin typeface="Calibri" panose="020F0502020204030204"/>
                <a:sym typeface="+mn-ea"/>
              </a:rPr>
              <a:t>1. Network issues</a:t>
            </a:r>
            <a:endParaRPr lang="en-US" sz="2800" noProof="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457200" lvl="0" indent="-457200" defTabSz="457200">
              <a:buFont typeface="Arial" panose="020B0604020202020204" pitchFamily="34" charset="0"/>
              <a:buChar char="•"/>
              <a:defRPr/>
            </a:pPr>
            <a:endParaRPr lang="en-US" sz="2800" noProof="0" dirty="0" smtClean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2" name="Content Placeholder 1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83305" y="787400"/>
            <a:ext cx="4742180" cy="3592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1606</Words>
  <Application>WPS Presentation</Application>
  <PresentationFormat>Custom</PresentationFormat>
  <Paragraphs>59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Theme</vt:lpstr>
      <vt:lpstr>                                       Idea/Approach Details  Ministry/ Organization name: Ministry of Women and Child Development Problem Statement : Promoting holistic nutrition among women and                                                  children through/with the help of IT for Poshan Abhiyaan Team Name :Path Finders Team Leader Name : Bhavana Paladi				 College Code : WJ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Idea/Approach Details  Ministry/ Organization name:     Problem Statement : Team Name : Team Leader Name :          College Code :</dc:title>
  <dc:creator>Anuja Kanhere</dc:creator>
  <cp:lastModifiedBy>91799</cp:lastModifiedBy>
  <cp:revision>21</cp:revision>
  <dcterms:created xsi:type="dcterms:W3CDTF">2019-12-18T09:24:00Z</dcterms:created>
  <dcterms:modified xsi:type="dcterms:W3CDTF">2020-02-07T11:01:41Z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