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6DB8EA-4B77-48E2-8F2A-873A9F82D9F4}" type="datetimeFigureOut">
              <a:rPr lang="en-US" smtClean="0"/>
              <a:t>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3117250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6DB8EA-4B77-48E2-8F2A-873A9F82D9F4}" type="datetimeFigureOut">
              <a:rPr lang="en-US" smtClean="0"/>
              <a:t>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3318935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6DB8EA-4B77-48E2-8F2A-873A9F82D9F4}" type="datetimeFigureOut">
              <a:rPr lang="en-US" smtClean="0"/>
              <a:t>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305637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6DB8EA-4B77-48E2-8F2A-873A9F82D9F4}" type="datetimeFigureOut">
              <a:rPr lang="en-US" smtClean="0"/>
              <a:t>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648268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96DB8EA-4B77-48E2-8F2A-873A9F82D9F4}" type="datetimeFigureOut">
              <a:rPr lang="en-US" smtClean="0"/>
              <a:t>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1911098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6DB8EA-4B77-48E2-8F2A-873A9F82D9F4}" type="datetimeFigureOut">
              <a:rPr lang="en-US" smtClean="0"/>
              <a:t>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2202841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6DB8EA-4B77-48E2-8F2A-873A9F82D9F4}" type="datetimeFigureOut">
              <a:rPr lang="en-US" smtClean="0"/>
              <a:t>2/15/2019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1331553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6DB8EA-4B77-48E2-8F2A-873A9F82D9F4}" type="datetimeFigureOut">
              <a:rPr lang="en-US" smtClean="0"/>
              <a:t>2/15/2019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1252375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6DB8EA-4B77-48E2-8F2A-873A9F82D9F4}" type="datetimeFigureOut">
              <a:rPr lang="en-US" smtClean="0"/>
              <a:t>2/15/2019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1956339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96DB8EA-4B77-48E2-8F2A-873A9F82D9F4}" type="datetimeFigureOut">
              <a:rPr lang="en-US" smtClean="0"/>
              <a:t>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2971963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96DB8EA-4B77-48E2-8F2A-873A9F82D9F4}" type="datetimeFigureOut">
              <a:rPr lang="en-US" smtClean="0"/>
              <a:t>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619413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6DB8EA-4B77-48E2-8F2A-873A9F82D9F4}" type="datetimeFigureOut">
              <a:rPr lang="en-US" smtClean="0"/>
              <a:t>2/15/2019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4B9AA3-DC18-43FE-ABED-97DB459206E8}" type="slidenum">
              <a:rPr lang="en-US" smtClean="0"/>
              <a:t>‹#›</a:t>
            </a:fld>
            <a:endParaRPr lang="en-US"/>
          </a:p>
        </p:txBody>
      </p:sp>
    </p:spTree>
    <p:extLst>
      <p:ext uri="{BB962C8B-B14F-4D97-AF65-F5344CB8AC3E}">
        <p14:creationId xmlns:p14="http://schemas.microsoft.com/office/powerpoint/2010/main" val="3096837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Panic Builder</a:t>
            </a:r>
            <a:endParaRPr lang="en-US" dirty="0"/>
          </a:p>
        </p:txBody>
      </p:sp>
      <p:sp>
        <p:nvSpPr>
          <p:cNvPr id="3" name="Subtitle 2"/>
          <p:cNvSpPr>
            <a:spLocks noGrp="1"/>
          </p:cNvSpPr>
          <p:nvPr>
            <p:ph type="subTitle" idx="1"/>
          </p:nvPr>
        </p:nvSpPr>
        <p:spPr/>
        <p:txBody>
          <a:bodyPr/>
          <a:lstStyle/>
          <a:p>
            <a:r>
              <a:rPr lang="en-GB" dirty="0" smtClean="0"/>
              <a:t>A response to Tower of Babble</a:t>
            </a:r>
          </a:p>
          <a:p>
            <a:r>
              <a:rPr lang="en-GB" dirty="0" smtClean="0"/>
              <a:t>Bradley McDonald</a:t>
            </a:r>
            <a:endParaRPr lang="en-US" dirty="0"/>
          </a:p>
        </p:txBody>
      </p:sp>
    </p:spTree>
    <p:extLst>
      <p:ext uri="{BB962C8B-B14F-4D97-AF65-F5344CB8AC3E}">
        <p14:creationId xmlns:p14="http://schemas.microsoft.com/office/powerpoint/2010/main" val="4181445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Tower of Babble</a:t>
            </a:r>
            <a:endParaRPr lang="en-US" dirty="0"/>
          </a:p>
        </p:txBody>
      </p:sp>
      <p:sp>
        <p:nvSpPr>
          <p:cNvPr id="3" name="Content Placeholder 2"/>
          <p:cNvSpPr>
            <a:spLocks noGrp="1"/>
          </p:cNvSpPr>
          <p:nvPr>
            <p:ph idx="1"/>
          </p:nvPr>
        </p:nvSpPr>
        <p:spPr>
          <a:xfrm>
            <a:off x="0" y="1861219"/>
            <a:ext cx="7892717" cy="4351338"/>
          </a:xfrm>
        </p:spPr>
        <p:txBody>
          <a:bodyPr/>
          <a:lstStyle/>
          <a:p>
            <a:r>
              <a:rPr lang="en-GB" dirty="0" smtClean="0"/>
              <a:t>Created by the artist M.C Escher in 1928. </a:t>
            </a:r>
          </a:p>
          <a:p>
            <a:r>
              <a:rPr lang="en-GB" dirty="0" smtClean="0"/>
              <a:t>It was one of M.C </a:t>
            </a:r>
            <a:r>
              <a:rPr lang="en-GB" dirty="0" err="1" smtClean="0"/>
              <a:t>Eschers</a:t>
            </a:r>
            <a:r>
              <a:rPr lang="en-GB" dirty="0" smtClean="0"/>
              <a:t> earlier works and what made him want to pursue his style of perception in his later, more famous works of art.</a:t>
            </a:r>
          </a:p>
        </p:txBody>
      </p:sp>
      <p:pic>
        <p:nvPicPr>
          <p:cNvPr id="4" name="Picture 3" descr="https://upload.wikimedia.org/wikipedia/en/4/4f/Babel-escher.jpg"/>
          <p:cNvPicPr/>
          <p:nvPr/>
        </p:nvPicPr>
        <p:blipFill>
          <a:blip r:embed="rId2">
            <a:extLst>
              <a:ext uri="{28A0092B-C50C-407E-A947-70E740481C1C}">
                <a14:useLocalDpi xmlns:a14="http://schemas.microsoft.com/office/drawing/2010/main" val="0"/>
              </a:ext>
            </a:extLst>
          </a:blip>
          <a:srcRect/>
          <a:stretch>
            <a:fillRect/>
          </a:stretch>
        </p:blipFill>
        <p:spPr bwMode="auto">
          <a:xfrm>
            <a:off x="7892717" y="641684"/>
            <a:ext cx="3945104" cy="6063915"/>
          </a:xfrm>
          <a:prstGeom prst="rect">
            <a:avLst/>
          </a:prstGeom>
          <a:noFill/>
          <a:ln>
            <a:noFill/>
          </a:ln>
        </p:spPr>
      </p:pic>
    </p:spTree>
    <p:extLst>
      <p:ext uri="{BB962C8B-B14F-4D97-AF65-F5344CB8AC3E}">
        <p14:creationId xmlns:p14="http://schemas.microsoft.com/office/powerpoint/2010/main" val="1833491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&lt;Some (more) context about your work of art&gt;</a:t>
            </a:r>
            <a:endParaRPr lang="en-US" sz="4000" dirty="0"/>
          </a:p>
        </p:txBody>
      </p:sp>
      <p:sp>
        <p:nvSpPr>
          <p:cNvPr id="3" name="Content Placeholder 2"/>
          <p:cNvSpPr>
            <a:spLocks noGrp="1"/>
          </p:cNvSpPr>
          <p:nvPr>
            <p:ph idx="1"/>
          </p:nvPr>
        </p:nvSpPr>
        <p:spPr>
          <a:xfrm>
            <a:off x="838200" y="1825625"/>
            <a:ext cx="8611852" cy="4351338"/>
          </a:xfrm>
        </p:spPr>
        <p:txBody>
          <a:bodyPr>
            <a:normAutofit fontScale="92500" lnSpcReduction="10000"/>
          </a:bodyPr>
          <a:lstStyle/>
          <a:p>
            <a:r>
              <a:rPr lang="en-GB" dirty="0" smtClean="0"/>
              <a:t>The Tower of Babble painting is inspired by the bible story ‘The Tower of Babble’ where the residents of Babylon attempted to make a building to heaven, but as they built it taller God made it so the workers could no longer understand each other so the building became unstable and no more work could be done.</a:t>
            </a:r>
          </a:p>
          <a:p>
            <a:r>
              <a:rPr lang="en-GB" dirty="0" smtClean="0"/>
              <a:t>History</a:t>
            </a:r>
            <a:endParaRPr lang="en-GB" dirty="0" smtClean="0"/>
          </a:p>
          <a:p>
            <a:r>
              <a:rPr lang="en-GB" dirty="0" smtClean="0"/>
              <a:t>[Social conditions when it was created]</a:t>
            </a:r>
          </a:p>
          <a:p>
            <a:r>
              <a:rPr lang="en-GB" dirty="0" smtClean="0"/>
              <a:t>[Reception to the work of art when it was released]</a:t>
            </a:r>
          </a:p>
          <a:p>
            <a:r>
              <a:rPr lang="en-GB" dirty="0" smtClean="0"/>
              <a:t>[Any other thing that may be relevant]</a:t>
            </a:r>
          </a:p>
          <a:p>
            <a:r>
              <a:rPr lang="en-GB" dirty="0" smtClean="0"/>
              <a:t>[Why you selected this work of art]</a:t>
            </a:r>
          </a:p>
          <a:p>
            <a:pPr marL="0" indent="0">
              <a:buNone/>
            </a:pPr>
            <a:endParaRPr lang="en-US" dirty="0"/>
          </a:p>
        </p:txBody>
      </p:sp>
      <p:pic>
        <p:nvPicPr>
          <p:cNvPr id="4" name="Picture 3" descr="https://upload.wikimedia.org/wikipedia/en/4/4f/Babel-escher.jpg"/>
          <p:cNvPicPr/>
          <p:nvPr/>
        </p:nvPicPr>
        <p:blipFill>
          <a:blip r:embed="rId2">
            <a:extLst>
              <a:ext uri="{28A0092B-C50C-407E-A947-70E740481C1C}">
                <a14:useLocalDpi xmlns:a14="http://schemas.microsoft.com/office/drawing/2010/main" val="0"/>
              </a:ext>
            </a:extLst>
          </a:blip>
          <a:srcRect/>
          <a:stretch>
            <a:fillRect/>
          </a:stretch>
        </p:blipFill>
        <p:spPr bwMode="auto">
          <a:xfrm>
            <a:off x="9450052" y="1825625"/>
            <a:ext cx="2371725" cy="3810000"/>
          </a:xfrm>
          <a:prstGeom prst="rect">
            <a:avLst/>
          </a:prstGeom>
          <a:noFill/>
          <a:ln>
            <a:noFill/>
          </a:ln>
        </p:spPr>
      </p:pic>
    </p:spTree>
    <p:extLst>
      <p:ext uri="{BB962C8B-B14F-4D97-AF65-F5344CB8AC3E}">
        <p14:creationId xmlns:p14="http://schemas.microsoft.com/office/powerpoint/2010/main" val="265606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Your response to &lt;work </a:t>
            </a:r>
            <a:r>
              <a:rPr lang="en-GB" smtClean="0"/>
              <a:t>of art&gt;g</a:t>
            </a:r>
            <a:endParaRPr lang="en-US" dirty="0"/>
          </a:p>
        </p:txBody>
      </p:sp>
      <p:sp>
        <p:nvSpPr>
          <p:cNvPr id="3" name="Content Placeholder 2"/>
          <p:cNvSpPr>
            <a:spLocks noGrp="1"/>
          </p:cNvSpPr>
          <p:nvPr>
            <p:ph idx="1"/>
          </p:nvPr>
        </p:nvSpPr>
        <p:spPr/>
        <p:txBody>
          <a:bodyPr/>
          <a:lstStyle/>
          <a:p>
            <a:r>
              <a:rPr lang="en-GB" dirty="0" smtClean="0"/>
              <a:t>[Expand on your reaction to the work]</a:t>
            </a:r>
          </a:p>
          <a:p>
            <a:r>
              <a:rPr lang="en-GB" dirty="0" smtClean="0"/>
              <a:t>Explain the form that your game will take</a:t>
            </a:r>
          </a:p>
          <a:p>
            <a:r>
              <a:rPr lang="en-GB" dirty="0" smtClean="0"/>
              <a:t>Explain how your game will be a response to the work</a:t>
            </a:r>
          </a:p>
          <a:p>
            <a:r>
              <a:rPr lang="en-GB" dirty="0" smtClean="0"/>
              <a:t>Explain the technology you intending to use and why</a:t>
            </a:r>
          </a:p>
          <a:p>
            <a:r>
              <a:rPr lang="en-GB" dirty="0" smtClean="0"/>
              <a:t>Explain how you are intending to limit the scope to make it achievable</a:t>
            </a:r>
            <a:endParaRPr lang="en-US" dirty="0"/>
          </a:p>
        </p:txBody>
      </p:sp>
    </p:spTree>
    <p:extLst>
      <p:ext uri="{BB962C8B-B14F-4D97-AF65-F5344CB8AC3E}">
        <p14:creationId xmlns:p14="http://schemas.microsoft.com/office/powerpoint/2010/main" val="2137131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Proof of concept</a:t>
            </a:r>
            <a:endParaRPr lang="en-US" dirty="0"/>
          </a:p>
        </p:txBody>
      </p:sp>
      <p:sp>
        <p:nvSpPr>
          <p:cNvPr id="3" name="Content Placeholder 2"/>
          <p:cNvSpPr>
            <a:spLocks noGrp="1"/>
          </p:cNvSpPr>
          <p:nvPr>
            <p:ph idx="1"/>
          </p:nvPr>
        </p:nvSpPr>
        <p:spPr/>
        <p:txBody>
          <a:bodyPr/>
          <a:lstStyle/>
          <a:p>
            <a:r>
              <a:rPr lang="en-GB" dirty="0" smtClean="0"/>
              <a:t>Level layout (Visio?)</a:t>
            </a:r>
            <a:br>
              <a:rPr lang="en-GB" dirty="0" smtClean="0"/>
            </a:br>
            <a:r>
              <a:rPr lang="en-GB" dirty="0" smtClean="0"/>
              <a:t>or</a:t>
            </a:r>
          </a:p>
          <a:p>
            <a:r>
              <a:rPr lang="en-GB" dirty="0" err="1" smtClean="0"/>
              <a:t>Whitebox</a:t>
            </a:r>
            <a:r>
              <a:rPr lang="en-GB" dirty="0" smtClean="0"/>
              <a:t> of level</a:t>
            </a:r>
            <a:br>
              <a:rPr lang="en-GB" dirty="0" smtClean="0"/>
            </a:br>
            <a:r>
              <a:rPr lang="en-GB" dirty="0" smtClean="0"/>
              <a:t>or</a:t>
            </a:r>
          </a:p>
          <a:p>
            <a:r>
              <a:rPr lang="en-GB" dirty="0" smtClean="0"/>
              <a:t>Mood board</a:t>
            </a:r>
            <a:br>
              <a:rPr lang="en-GB" dirty="0" smtClean="0"/>
            </a:br>
            <a:r>
              <a:rPr lang="en-GB" dirty="0" smtClean="0"/>
              <a:t>or</a:t>
            </a:r>
          </a:p>
          <a:p>
            <a:r>
              <a:rPr lang="en-GB" dirty="0" smtClean="0"/>
              <a:t>Storyboard</a:t>
            </a:r>
            <a:br>
              <a:rPr lang="en-GB" dirty="0" smtClean="0"/>
            </a:br>
            <a:r>
              <a:rPr lang="en-GB" dirty="0" smtClean="0"/>
              <a:t>or</a:t>
            </a:r>
          </a:p>
          <a:p>
            <a:r>
              <a:rPr lang="en-GB" dirty="0" smtClean="0"/>
              <a:t>Prototype</a:t>
            </a:r>
          </a:p>
          <a:p>
            <a:endParaRPr lang="en-GB" dirty="0" smtClean="0"/>
          </a:p>
          <a:p>
            <a:endParaRPr lang="en-GB" dirty="0" smtClean="0"/>
          </a:p>
          <a:p>
            <a:endParaRPr lang="en-GB" dirty="0" smtClean="0"/>
          </a:p>
          <a:p>
            <a:endParaRPr lang="en-US" dirty="0"/>
          </a:p>
        </p:txBody>
      </p:sp>
    </p:spTree>
    <p:extLst>
      <p:ext uri="{BB962C8B-B14F-4D97-AF65-F5344CB8AC3E}">
        <p14:creationId xmlns:p14="http://schemas.microsoft.com/office/powerpoint/2010/main" val="2708299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Planning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32572676"/>
              </p:ext>
            </p:extLst>
          </p:nvPr>
        </p:nvGraphicFramePr>
        <p:xfrm>
          <a:off x="838200" y="1825625"/>
          <a:ext cx="10515600" cy="3337560"/>
        </p:xfrm>
        <a:graphic>
          <a:graphicData uri="http://schemas.openxmlformats.org/drawingml/2006/table">
            <a:tbl>
              <a:tblPr firstRow="1" bandRow="1">
                <a:tableStyleId>{5C22544A-7EE6-4342-B048-85BDC9FD1C3A}</a:tableStyleId>
              </a:tblPr>
              <a:tblGrid>
                <a:gridCol w="2687515">
                  <a:extLst>
                    <a:ext uri="{9D8B030D-6E8A-4147-A177-3AD203B41FA5}">
                      <a16:colId xmlns:a16="http://schemas.microsoft.com/office/drawing/2014/main" val="2086940454"/>
                    </a:ext>
                  </a:extLst>
                </a:gridCol>
                <a:gridCol w="7828085">
                  <a:extLst>
                    <a:ext uri="{9D8B030D-6E8A-4147-A177-3AD203B41FA5}">
                      <a16:colId xmlns:a16="http://schemas.microsoft.com/office/drawing/2014/main" val="1560241680"/>
                    </a:ext>
                  </a:extLst>
                </a:gridCol>
              </a:tblGrid>
              <a:tr h="370840">
                <a:tc>
                  <a:txBody>
                    <a:bodyPr/>
                    <a:lstStyle/>
                    <a:p>
                      <a:r>
                        <a:rPr lang="en-GB" dirty="0" smtClean="0"/>
                        <a:t>Date</a:t>
                      </a:r>
                      <a:endParaRPr lang="en-US" dirty="0"/>
                    </a:p>
                  </a:txBody>
                  <a:tcPr/>
                </a:tc>
                <a:tc>
                  <a:txBody>
                    <a:bodyPr/>
                    <a:lstStyle/>
                    <a:p>
                      <a:r>
                        <a:rPr lang="en-GB" dirty="0" smtClean="0"/>
                        <a:t>What will</a:t>
                      </a:r>
                      <a:r>
                        <a:rPr lang="en-GB" baseline="0" dirty="0" smtClean="0"/>
                        <a:t> I have finished?</a:t>
                      </a:r>
                      <a:endParaRPr lang="en-US" dirty="0"/>
                    </a:p>
                  </a:txBody>
                  <a:tcPr/>
                </a:tc>
                <a:extLst>
                  <a:ext uri="{0D108BD9-81ED-4DB2-BD59-A6C34878D82A}">
                    <a16:rowId xmlns:a16="http://schemas.microsoft.com/office/drawing/2014/main" val="3783828460"/>
                  </a:ext>
                </a:extLst>
              </a:tr>
              <a:tr h="370840">
                <a:tc>
                  <a:txBody>
                    <a:bodyPr/>
                    <a:lstStyle/>
                    <a:p>
                      <a:r>
                        <a:rPr lang="en-GB" dirty="0" smtClean="0"/>
                        <a:t>25</a:t>
                      </a:r>
                      <a:r>
                        <a:rPr lang="en-GB" baseline="30000" dirty="0" smtClean="0"/>
                        <a:t>th</a:t>
                      </a:r>
                      <a:r>
                        <a:rPr lang="en-GB" dirty="0" smtClean="0"/>
                        <a:t> February 2019</a:t>
                      </a:r>
                      <a:endParaRPr lang="en-US" dirty="0"/>
                    </a:p>
                  </a:txBody>
                  <a:tcPr/>
                </a:tc>
                <a:tc>
                  <a:txBody>
                    <a:bodyPr/>
                    <a:lstStyle/>
                    <a:p>
                      <a:endParaRPr lang="en-US" dirty="0"/>
                    </a:p>
                  </a:txBody>
                  <a:tcPr/>
                </a:tc>
                <a:extLst>
                  <a:ext uri="{0D108BD9-81ED-4DB2-BD59-A6C34878D82A}">
                    <a16:rowId xmlns:a16="http://schemas.microsoft.com/office/drawing/2014/main" val="3877515490"/>
                  </a:ext>
                </a:extLst>
              </a:tr>
              <a:tr h="370840">
                <a:tc>
                  <a:txBody>
                    <a:bodyPr/>
                    <a:lstStyle/>
                    <a:p>
                      <a:r>
                        <a:rPr lang="en-GB" dirty="0" smtClean="0"/>
                        <a:t>4</a:t>
                      </a:r>
                      <a:r>
                        <a:rPr lang="en-GB" baseline="30000" dirty="0" smtClean="0"/>
                        <a:t>th</a:t>
                      </a:r>
                      <a:r>
                        <a:rPr lang="en-GB" dirty="0" smtClean="0"/>
                        <a:t> March 2019</a:t>
                      </a:r>
                      <a:endParaRPr lang="en-US" dirty="0"/>
                    </a:p>
                  </a:txBody>
                  <a:tcPr/>
                </a:tc>
                <a:tc>
                  <a:txBody>
                    <a:bodyPr/>
                    <a:lstStyle/>
                    <a:p>
                      <a:endParaRPr lang="en-US" dirty="0"/>
                    </a:p>
                  </a:txBody>
                  <a:tcPr/>
                </a:tc>
                <a:extLst>
                  <a:ext uri="{0D108BD9-81ED-4DB2-BD59-A6C34878D82A}">
                    <a16:rowId xmlns:a16="http://schemas.microsoft.com/office/drawing/2014/main" val="4020410183"/>
                  </a:ext>
                </a:extLst>
              </a:tr>
              <a:tr h="370840">
                <a:tc>
                  <a:txBody>
                    <a:bodyPr/>
                    <a:lstStyle/>
                    <a:p>
                      <a:r>
                        <a:rPr lang="en-GB" dirty="0" smtClean="0"/>
                        <a:t>11</a:t>
                      </a:r>
                      <a:r>
                        <a:rPr lang="en-GB" baseline="30000" dirty="0" smtClean="0"/>
                        <a:t>th</a:t>
                      </a:r>
                      <a:r>
                        <a:rPr lang="en-GB" baseline="0" dirty="0" smtClean="0"/>
                        <a:t> March 2019</a:t>
                      </a:r>
                      <a:endParaRPr lang="en-US" dirty="0"/>
                    </a:p>
                  </a:txBody>
                  <a:tcPr/>
                </a:tc>
                <a:tc>
                  <a:txBody>
                    <a:bodyPr/>
                    <a:lstStyle/>
                    <a:p>
                      <a:endParaRPr lang="en-US" dirty="0"/>
                    </a:p>
                  </a:txBody>
                  <a:tcPr/>
                </a:tc>
                <a:extLst>
                  <a:ext uri="{0D108BD9-81ED-4DB2-BD59-A6C34878D82A}">
                    <a16:rowId xmlns:a16="http://schemas.microsoft.com/office/drawing/2014/main" val="3437943849"/>
                  </a:ext>
                </a:extLst>
              </a:tr>
              <a:tr h="370840">
                <a:tc>
                  <a:txBody>
                    <a:bodyPr/>
                    <a:lstStyle/>
                    <a:p>
                      <a:r>
                        <a:rPr lang="en-GB" dirty="0" smtClean="0"/>
                        <a:t>18</a:t>
                      </a:r>
                      <a:r>
                        <a:rPr lang="en-GB" baseline="30000" dirty="0" smtClean="0"/>
                        <a:t>th</a:t>
                      </a:r>
                      <a:r>
                        <a:rPr lang="en-GB" dirty="0" smtClean="0"/>
                        <a:t> March 2019</a:t>
                      </a:r>
                    </a:p>
                  </a:txBody>
                  <a:tcPr/>
                </a:tc>
                <a:tc>
                  <a:txBody>
                    <a:bodyPr/>
                    <a:lstStyle/>
                    <a:p>
                      <a:endParaRPr lang="en-US" dirty="0"/>
                    </a:p>
                  </a:txBody>
                  <a:tcPr/>
                </a:tc>
                <a:extLst>
                  <a:ext uri="{0D108BD9-81ED-4DB2-BD59-A6C34878D82A}">
                    <a16:rowId xmlns:a16="http://schemas.microsoft.com/office/drawing/2014/main" val="1081891325"/>
                  </a:ext>
                </a:extLst>
              </a:tr>
              <a:tr h="370840">
                <a:tc>
                  <a:txBody>
                    <a:bodyPr/>
                    <a:lstStyle/>
                    <a:p>
                      <a:r>
                        <a:rPr lang="en-GB" dirty="0" smtClean="0"/>
                        <a:t>25</a:t>
                      </a:r>
                      <a:r>
                        <a:rPr lang="en-GB" baseline="30000" dirty="0" smtClean="0"/>
                        <a:t>th</a:t>
                      </a:r>
                      <a:r>
                        <a:rPr lang="en-GB" dirty="0" smtClean="0"/>
                        <a:t> March 2019</a:t>
                      </a:r>
                      <a:endParaRPr lang="en-US" dirty="0"/>
                    </a:p>
                  </a:txBody>
                  <a:tcPr/>
                </a:tc>
                <a:tc>
                  <a:txBody>
                    <a:bodyPr/>
                    <a:lstStyle/>
                    <a:p>
                      <a:endParaRPr lang="en-US" dirty="0"/>
                    </a:p>
                  </a:txBody>
                  <a:tcPr/>
                </a:tc>
                <a:extLst>
                  <a:ext uri="{0D108BD9-81ED-4DB2-BD59-A6C34878D82A}">
                    <a16:rowId xmlns:a16="http://schemas.microsoft.com/office/drawing/2014/main" val="2868440516"/>
                  </a:ext>
                </a:extLst>
              </a:tr>
              <a:tr h="370840">
                <a:tc>
                  <a:txBody>
                    <a:bodyPr/>
                    <a:lstStyle/>
                    <a:p>
                      <a:r>
                        <a:rPr lang="en-GB" dirty="0" smtClean="0"/>
                        <a:t>1</a:t>
                      </a:r>
                      <a:r>
                        <a:rPr lang="en-GB" baseline="30000" dirty="0" smtClean="0"/>
                        <a:t>st</a:t>
                      </a:r>
                      <a:r>
                        <a:rPr lang="en-GB" dirty="0" smtClean="0"/>
                        <a:t> April 2019</a:t>
                      </a:r>
                      <a:endParaRPr lang="en-US" dirty="0"/>
                    </a:p>
                  </a:txBody>
                  <a:tcPr/>
                </a:tc>
                <a:tc>
                  <a:txBody>
                    <a:bodyPr/>
                    <a:lstStyle/>
                    <a:p>
                      <a:endParaRPr lang="en-US" dirty="0"/>
                    </a:p>
                  </a:txBody>
                  <a:tcPr/>
                </a:tc>
                <a:extLst>
                  <a:ext uri="{0D108BD9-81ED-4DB2-BD59-A6C34878D82A}">
                    <a16:rowId xmlns:a16="http://schemas.microsoft.com/office/drawing/2014/main" val="3848052117"/>
                  </a:ext>
                </a:extLst>
              </a:tr>
              <a:tr h="370840">
                <a:tc>
                  <a:txBody>
                    <a:bodyPr/>
                    <a:lstStyle/>
                    <a:p>
                      <a:r>
                        <a:rPr lang="en-GB" dirty="0" smtClean="0"/>
                        <a:t>8</a:t>
                      </a:r>
                      <a:r>
                        <a:rPr lang="en-GB" baseline="30000" dirty="0" smtClean="0"/>
                        <a:t>th</a:t>
                      </a:r>
                      <a:r>
                        <a:rPr lang="en-GB" dirty="0" smtClean="0"/>
                        <a:t> April 2019</a:t>
                      </a:r>
                      <a:endParaRPr lang="en-US" dirty="0"/>
                    </a:p>
                  </a:txBody>
                  <a:tcPr/>
                </a:tc>
                <a:tc>
                  <a:txBody>
                    <a:bodyPr/>
                    <a:lstStyle/>
                    <a:p>
                      <a:endParaRPr lang="en-US" dirty="0"/>
                    </a:p>
                  </a:txBody>
                  <a:tcPr/>
                </a:tc>
                <a:extLst>
                  <a:ext uri="{0D108BD9-81ED-4DB2-BD59-A6C34878D82A}">
                    <a16:rowId xmlns:a16="http://schemas.microsoft.com/office/drawing/2014/main" val="2859448216"/>
                  </a:ext>
                </a:extLst>
              </a:tr>
              <a:tr h="370840">
                <a:tc>
                  <a:txBody>
                    <a:bodyPr/>
                    <a:lstStyle/>
                    <a:p>
                      <a:r>
                        <a:rPr lang="en-GB" dirty="0" smtClean="0"/>
                        <a:t>29</a:t>
                      </a:r>
                      <a:r>
                        <a:rPr lang="en-GB" baseline="30000" dirty="0" smtClean="0"/>
                        <a:t>th</a:t>
                      </a:r>
                      <a:r>
                        <a:rPr lang="en-GB" dirty="0" smtClean="0"/>
                        <a:t> April 2019 (hand-in)</a:t>
                      </a:r>
                      <a:endParaRPr lang="en-US" dirty="0"/>
                    </a:p>
                  </a:txBody>
                  <a:tcPr/>
                </a:tc>
                <a:tc>
                  <a:txBody>
                    <a:bodyPr/>
                    <a:lstStyle/>
                    <a:p>
                      <a:endParaRPr lang="en-US" dirty="0"/>
                    </a:p>
                  </a:txBody>
                  <a:tcPr/>
                </a:tc>
                <a:extLst>
                  <a:ext uri="{0D108BD9-81ED-4DB2-BD59-A6C34878D82A}">
                    <a16:rowId xmlns:a16="http://schemas.microsoft.com/office/drawing/2014/main" val="556047485"/>
                  </a:ext>
                </a:extLst>
              </a:tr>
            </a:tbl>
          </a:graphicData>
        </a:graphic>
      </p:graphicFrame>
    </p:spTree>
    <p:extLst>
      <p:ext uri="{BB962C8B-B14F-4D97-AF65-F5344CB8AC3E}">
        <p14:creationId xmlns:p14="http://schemas.microsoft.com/office/powerpoint/2010/main" val="1824816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US" dirty="0"/>
          </a:p>
        </p:txBody>
      </p:sp>
      <p:sp>
        <p:nvSpPr>
          <p:cNvPr id="3" name="Content Placeholder 2"/>
          <p:cNvSpPr>
            <a:spLocks noGrp="1"/>
          </p:cNvSpPr>
          <p:nvPr>
            <p:ph idx="1"/>
          </p:nvPr>
        </p:nvSpPr>
        <p:spPr/>
        <p:txBody>
          <a:bodyPr/>
          <a:lstStyle/>
          <a:p>
            <a:r>
              <a:rPr lang="en-GB" dirty="0" smtClean="0"/>
              <a:t>&lt;Your best is to make the references in a Word document and then copy paste it here&gt;</a:t>
            </a:r>
          </a:p>
        </p:txBody>
      </p:sp>
    </p:spTree>
    <p:extLst>
      <p:ext uri="{BB962C8B-B14F-4D97-AF65-F5344CB8AC3E}">
        <p14:creationId xmlns:p14="http://schemas.microsoft.com/office/powerpoint/2010/main" val="3933433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283</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Panic Builder</vt:lpstr>
      <vt:lpstr>Tower of Babble</vt:lpstr>
      <vt:lpstr>&lt;Some (more) context about your work of art&gt;</vt:lpstr>
      <vt:lpstr>Your response to &lt;work of art&gt;g</vt:lpstr>
      <vt:lpstr>Proof of concept</vt:lpstr>
      <vt:lpstr>Planning</vt:lpstr>
      <vt:lpstr>References</vt:lpstr>
    </vt:vector>
  </TitlesOfParts>
  <Company>University of Bolton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&lt;The name of your game&gt;</dc:title>
  <dc:creator>Williams, Andrew</dc:creator>
  <cp:lastModifiedBy>McDonald, Bradley</cp:lastModifiedBy>
  <cp:revision>9</cp:revision>
  <dcterms:created xsi:type="dcterms:W3CDTF">2018-02-12T08:45:06Z</dcterms:created>
  <dcterms:modified xsi:type="dcterms:W3CDTF">2019-02-15T12:03:18Z</dcterms:modified>
</cp:coreProperties>
</file>